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73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71" r:id="rId11"/>
    <p:sldId id="272" r:id="rId12"/>
    <p:sldId id="273" r:id="rId13"/>
    <p:sldId id="274" r:id="rId14"/>
    <p:sldId id="275" r:id="rId15"/>
    <p:sldId id="277" r:id="rId16"/>
    <p:sldId id="278" r:id="rId17"/>
    <p:sldId id="280" r:id="rId18"/>
    <p:sldId id="281" r:id="rId19"/>
    <p:sldId id="282" r:id="rId20"/>
    <p:sldId id="283" r:id="rId21"/>
    <p:sldId id="284" r:id="rId22"/>
    <p:sldId id="285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5" d="100"/>
          <a:sy n="65" d="100"/>
        </p:scale>
        <p:origin x="25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0E16-E990-400C-BB28-BB65927B6672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445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F45E9-BAAB-4988-98EE-87610BC992A9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647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6EE31-6797-44C0-8EA6-02481DC940B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40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E441D-89CB-40B2-BBDB-A636410ED764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4558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8AF5-CB5F-46CF-99F5-0FB9EDCC7195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4360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F7884-CE76-4970-8859-29FC1302474F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91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CAC98-ECFE-4095-8920-EC67C510B02C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9169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B8DB7-559D-44A7-9A56-9CD28118D437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753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7E400-E4F5-40CD-A1F2-D28D083BC3E8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91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62A2-0DF4-4C2E-931B-C02492757506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695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62A2-0DF4-4C2E-931B-C02492757506}" type="slidenum">
              <a:rPr lang="en-US" altLang="en-US" smtClean="0"/>
              <a:pPr/>
              <a:t>‹Nº›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017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62A2-0DF4-4C2E-931B-C02492757506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7236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62A2-0DF4-4C2E-931B-C02492757506}" type="slidenum">
              <a:rPr lang="en-US" altLang="en-US" smtClean="0"/>
              <a:pPr/>
              <a:t>‹Nº›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7621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62A2-0DF4-4C2E-931B-C02492757506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34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2F4A2-77A9-4F4B-B1B5-BDCF3B101FD1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2023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E30C-AE45-4546-9075-18BE00C46D3B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4752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1833A-AF44-49A2-A7FD-7F70AA3E3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CE05D1-1C45-4128-88BC-53B10062674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F117FDE-6672-4272-8790-CE2788DEA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653F62-561B-430C-9AD9-18BD2B5E2C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35721D-21F1-4330-B4CC-0B6C5F303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8A45336-E1BF-4A63-A3E0-7FFB08054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A54C523-8CC1-47E6-9B50-BDB7BF00CA3D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998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EFA62A2-0DF4-4C2E-931B-C02492757506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58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D1828BC-26AA-4AF6-9196-E3BFCD1352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00149" y="4571999"/>
            <a:ext cx="5755351" cy="10876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4200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Lake Origins</a:t>
            </a:r>
          </a:p>
        </p:txBody>
      </p:sp>
      <p:pic>
        <p:nvPicPr>
          <p:cNvPr id="2051" name="Picture 3" descr="Imagen que contiene árbol, exterior, cielo, naturaleza&#10;&#10;Descripción generada automáticamente">
            <a:extLst>
              <a:ext uri="{FF2B5EF4-FFF2-40B4-BE49-F238E27FC236}">
                <a16:creationId xmlns:a16="http://schemas.microsoft.com/office/drawing/2014/main" id="{9D1BBC7B-CEE4-4BC8-A12D-92A5EC63A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0150" y="843510"/>
            <a:ext cx="5718872" cy="340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A97A334-5278-4C57-A430-1A6EA9C1AE60}"/>
              </a:ext>
            </a:extLst>
          </p:cNvPr>
          <p:cNvSpPr/>
          <p:nvPr/>
        </p:nvSpPr>
        <p:spPr>
          <a:xfrm>
            <a:off x="6228183" y="5869280"/>
            <a:ext cx="2913435" cy="6809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 dirty="0">
                <a:solidFill>
                  <a:schemeClr val="accent2"/>
                </a:solidFill>
              </a:rPr>
              <a:t>MARIA  SANZ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0B055C8-3B96-4E65-8743-53B3378568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 dirty="0"/>
              <a:t>Freshwater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B6CB1EF-A13F-4638-8742-5AE0629EAF7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8000" y="2160589"/>
            <a:ext cx="2888342" cy="3880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/>
              <a:t>Water in lakes &amp; streams - 0.02% of water on earth</a:t>
            </a:r>
          </a:p>
          <a:p>
            <a:r>
              <a:rPr lang="en-US" altLang="en-US"/>
              <a:t>Covers &lt;2% of world’s land area</a:t>
            </a:r>
          </a:p>
          <a:p>
            <a:r>
              <a:rPr lang="en-US" altLang="en-US"/>
              <a:t>Most water found in just 20 deep lakes throughout world</a:t>
            </a:r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B3C779EF-AAA1-43D2-811C-B8BBF79F6A9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9" r="23325"/>
          <a:stretch/>
        </p:blipFill>
        <p:spPr>
          <a:xfrm>
            <a:off x="3202390" y="-1"/>
            <a:ext cx="5941610" cy="6858001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CA690D1-0D52-4F33-8DFC-07BC5179B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00149" y="4571999"/>
            <a:ext cx="5755351" cy="10876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4200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Lake Baikal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6D50CC1-5FD7-434D-97C4-A944FAA2432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256096" y="5659655"/>
            <a:ext cx="5699404" cy="6118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Contains 20% of all freshwater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DA57E293-B8EB-4876-93C9-933A511E75D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0" y="843510"/>
            <a:ext cx="5718872" cy="34084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269202-DCBF-4096-AF03-58ACDAE1D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/>
              <a:t>Other Lakes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A4B0552-0426-4FA5-B586-52EEE5C434F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752215" y="2160589"/>
            <a:ext cx="2201035" cy="3880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/>
              <a:t>N.A. Great Lakes</a:t>
            </a:r>
          </a:p>
          <a:p>
            <a:r>
              <a:rPr lang="en-US" altLang="en-US"/>
              <a:t>African rift lakes</a:t>
            </a:r>
          </a:p>
          <a:p>
            <a:pPr lvl="1"/>
            <a:r>
              <a:rPr lang="en-US" altLang="en-US"/>
              <a:t>Malawi</a:t>
            </a:r>
          </a:p>
          <a:p>
            <a:pPr lvl="1"/>
            <a:r>
              <a:rPr lang="en-US" altLang="en-US"/>
              <a:t>Victoria</a:t>
            </a:r>
          </a:p>
          <a:p>
            <a:r>
              <a:rPr lang="en-US" altLang="en-US"/>
              <a:t>Canadian great lakes</a:t>
            </a:r>
          </a:p>
          <a:p>
            <a:pPr lvl="1"/>
            <a:r>
              <a:rPr lang="en-US" altLang="en-US"/>
              <a:t>Great Bear</a:t>
            </a:r>
          </a:p>
          <a:p>
            <a:pPr lvl="1"/>
            <a:r>
              <a:rPr lang="en-US" altLang="en-US"/>
              <a:t>Great Slave</a:t>
            </a:r>
          </a:p>
          <a:p>
            <a:pPr lvl="1"/>
            <a:r>
              <a:rPr lang="en-US" altLang="en-US"/>
              <a:t>Athabasca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0BFE5973-8D9A-4880-A47E-1AC82696AC8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1" r="10803" b="1"/>
          <a:stretch/>
        </p:blipFill>
        <p:spPr>
          <a:xfrm>
            <a:off x="508000" y="2159331"/>
            <a:ext cx="4067572" cy="3882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9781538-B769-4701-B748-DB845047CE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52550" y="609600"/>
            <a:ext cx="2802951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/>
              <a:t>Most Lakes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2759681-8E47-4940-8547-ACAE85ED09E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046220" y="1556792"/>
            <a:ext cx="3896440" cy="5040559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altLang="en-US" sz="2400" dirty="0"/>
              <a:t>Most lakes are much smaller, shallower (&lt;20 m)</a:t>
            </a:r>
          </a:p>
          <a:p>
            <a:r>
              <a:rPr lang="en-US" altLang="en-US" sz="2400" dirty="0"/>
              <a:t>Lakes can be formed in many ways</a:t>
            </a:r>
          </a:p>
          <a:p>
            <a:r>
              <a:rPr lang="en-US" altLang="en-US" sz="2400" dirty="0"/>
              <a:t>Two general categories</a:t>
            </a:r>
          </a:p>
          <a:p>
            <a:pPr lvl="1"/>
            <a:r>
              <a:rPr lang="en-US" altLang="en-US" sz="2400" dirty="0"/>
              <a:t>Catastrophic</a:t>
            </a:r>
          </a:p>
          <a:p>
            <a:pPr lvl="1"/>
            <a:r>
              <a:rPr lang="en-US" altLang="en-US" sz="2400" dirty="0"/>
              <a:t>Non-catastrophic</a:t>
            </a:r>
          </a:p>
        </p:txBody>
      </p:sp>
      <p:pic>
        <p:nvPicPr>
          <p:cNvPr id="7176" name="Picture 8">
            <a:extLst>
              <a:ext uri="{FF2B5EF4-FFF2-40B4-BE49-F238E27FC236}">
                <a16:creationId xmlns:a16="http://schemas.microsoft.com/office/drawing/2014/main" id="{B9A7ED44-7B40-4681-8E4A-A8F149EBF5C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5" r="23584" b="2"/>
          <a:stretch/>
        </p:blipFill>
        <p:spPr>
          <a:xfrm>
            <a:off x="20" y="-1"/>
            <a:ext cx="4046200" cy="6858001"/>
          </a:xfrm>
          <a:custGeom>
            <a:avLst/>
            <a:gdLst>
              <a:gd name="connsiteX0" fmla="*/ 842596 w 5394960"/>
              <a:gd name="connsiteY0" fmla="*/ 0 h 6858000"/>
              <a:gd name="connsiteX1" fmla="*/ 5394960 w 5394960"/>
              <a:gd name="connsiteY1" fmla="*/ 0 h 6858000"/>
              <a:gd name="connsiteX2" fmla="*/ 5394960 w 5394960"/>
              <a:gd name="connsiteY2" fmla="*/ 21851 h 6858000"/>
              <a:gd name="connsiteX3" fmla="*/ 4365943 w 5394960"/>
              <a:gd name="connsiteY3" fmla="*/ 6858000 h 6858000"/>
              <a:gd name="connsiteX4" fmla="*/ 0 w 5394960"/>
              <a:gd name="connsiteY4" fmla="*/ 6858000 h 6858000"/>
              <a:gd name="connsiteX5" fmla="*/ 0 w 5394960"/>
              <a:gd name="connsiteY5" fmla="*/ 56661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2D5366C-C861-4E21-B698-926BE6E06E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/>
              <a:t>Catastrophic Formation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8DBA038-B738-4AD1-ACEA-7AC7F2CF7CB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8000" y="2160589"/>
            <a:ext cx="2888342" cy="3880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/>
              <a:t>Most lakes have catastrophic origin</a:t>
            </a:r>
          </a:p>
          <a:p>
            <a:r>
              <a:rPr lang="en-US" altLang="en-US"/>
              <a:t>Developed as result of some violent activity</a:t>
            </a:r>
          </a:p>
          <a:p>
            <a:r>
              <a:rPr lang="en-US" altLang="en-US"/>
              <a:t>Tendency to be clustered together in </a:t>
            </a:r>
            <a:r>
              <a:rPr lang="en-US" altLang="en-US" b="1"/>
              <a:t>lake districts</a:t>
            </a:r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E649C091-807B-47C8-8896-FF90EDA24C2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9" r="10993"/>
          <a:stretch/>
        </p:blipFill>
        <p:spPr>
          <a:xfrm>
            <a:off x="3202390" y="-1"/>
            <a:ext cx="5941610" cy="6858001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69A779F-97EE-402E-8815-090177F016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52550" y="609600"/>
            <a:ext cx="2802951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800"/>
              <a:t>Types of Catastrophic Lakes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F5954A5-5FC1-489B-950D-56A7B3A4047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07172" y="2160589"/>
            <a:ext cx="3048329" cy="3880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/>
              <a:t>Glacial lakes</a:t>
            </a:r>
          </a:p>
          <a:p>
            <a:r>
              <a:rPr lang="en-US" altLang="en-US"/>
              <a:t>Erosion and deposition by glacial ice movements</a:t>
            </a:r>
          </a:p>
          <a:p>
            <a:r>
              <a:rPr lang="en-US" altLang="en-US"/>
              <a:t>Most important lake-forming process</a:t>
            </a:r>
          </a:p>
          <a:p>
            <a:r>
              <a:rPr lang="en-US" altLang="en-US"/>
              <a:t>Most numerous in Northern Hemisphere</a:t>
            </a: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id="{255F5B5D-CB9B-4382-89CB-8EB38E24DF8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3" r="32062"/>
          <a:stretch/>
        </p:blipFill>
        <p:spPr>
          <a:xfrm>
            <a:off x="20" y="-1"/>
            <a:ext cx="4046200" cy="6858001"/>
          </a:xfrm>
          <a:custGeom>
            <a:avLst/>
            <a:gdLst>
              <a:gd name="connsiteX0" fmla="*/ 842596 w 5394960"/>
              <a:gd name="connsiteY0" fmla="*/ 0 h 6858000"/>
              <a:gd name="connsiteX1" fmla="*/ 5394960 w 5394960"/>
              <a:gd name="connsiteY1" fmla="*/ 0 h 6858000"/>
              <a:gd name="connsiteX2" fmla="*/ 5394960 w 5394960"/>
              <a:gd name="connsiteY2" fmla="*/ 21851 h 6858000"/>
              <a:gd name="connsiteX3" fmla="*/ 4365943 w 5394960"/>
              <a:gd name="connsiteY3" fmla="*/ 6858000 h 6858000"/>
              <a:gd name="connsiteX4" fmla="*/ 0 w 5394960"/>
              <a:gd name="connsiteY4" fmla="*/ 6858000 h 6858000"/>
              <a:gd name="connsiteX5" fmla="*/ 0 w 5394960"/>
              <a:gd name="connsiteY5" fmla="*/ 56661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DD8C594-987A-4A47-9CDF-195DCD432C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52550" y="609600"/>
            <a:ext cx="2802951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/>
              <a:t>Glacial Lakes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5F2E9DB-7D2D-4D01-88C2-CBB9A70AA11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07172" y="2160589"/>
            <a:ext cx="3048329" cy="3880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/>
              <a:t>Some exist only when in contact with existing glaciers</a:t>
            </a:r>
          </a:p>
          <a:p>
            <a:r>
              <a:rPr lang="en-US" altLang="en-US"/>
              <a:t>Pools of water on or beneath glacier</a:t>
            </a:r>
          </a:p>
          <a:p>
            <a:r>
              <a:rPr lang="en-US" altLang="en-US"/>
              <a:t>Streams dammed by tongues of ice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B5B5DAB9-2B9C-4FF8-BAA9-CB96E6C6FD6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3" r="32062"/>
          <a:stretch/>
        </p:blipFill>
        <p:spPr>
          <a:xfrm>
            <a:off x="20" y="-1"/>
            <a:ext cx="4046200" cy="6858001"/>
          </a:xfrm>
          <a:custGeom>
            <a:avLst/>
            <a:gdLst>
              <a:gd name="connsiteX0" fmla="*/ 842596 w 5394960"/>
              <a:gd name="connsiteY0" fmla="*/ 0 h 6858000"/>
              <a:gd name="connsiteX1" fmla="*/ 5394960 w 5394960"/>
              <a:gd name="connsiteY1" fmla="*/ 0 h 6858000"/>
              <a:gd name="connsiteX2" fmla="*/ 5394960 w 5394960"/>
              <a:gd name="connsiteY2" fmla="*/ 21851 h 6858000"/>
              <a:gd name="connsiteX3" fmla="*/ 4365943 w 5394960"/>
              <a:gd name="connsiteY3" fmla="*/ 6858000 h 6858000"/>
              <a:gd name="connsiteX4" fmla="*/ 0 w 5394960"/>
              <a:gd name="connsiteY4" fmla="*/ 6858000 h 6858000"/>
              <a:gd name="connsiteX5" fmla="*/ 0 w 5394960"/>
              <a:gd name="connsiteY5" fmla="*/ 56661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9954B26-9FDC-426D-8777-8BC1785C32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86292" y="609600"/>
            <a:ext cx="3384742" cy="22277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>
                <a:solidFill>
                  <a:srgbClr val="FFFFFF"/>
                </a:solidFill>
              </a:rPr>
              <a:t>Tectonic Lakes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840796E-E712-4A62-9D2D-84D4CAEB1EB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86293" y="2837329"/>
            <a:ext cx="3384741" cy="33179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>
                <a:solidFill>
                  <a:srgbClr val="FFFFFF"/>
                </a:solidFill>
              </a:rPr>
              <a:t>Lakes formed by faulting, folding, warping of earth’s crust (non-volcanic)</a:t>
            </a:r>
          </a:p>
          <a:p>
            <a:r>
              <a:rPr lang="en-US" altLang="en-US">
                <a:solidFill>
                  <a:srgbClr val="FFFFFF"/>
                </a:solidFill>
              </a:rPr>
              <a:t>Most common form - graben</a:t>
            </a:r>
          </a:p>
          <a:p>
            <a:r>
              <a:rPr lang="en-US" altLang="en-US">
                <a:solidFill>
                  <a:srgbClr val="FFFFFF"/>
                </a:solidFill>
              </a:rPr>
              <a:t>Depressed block between adjacent highlands</a:t>
            </a:r>
          </a:p>
        </p:txBody>
      </p:sp>
      <p:pic>
        <p:nvPicPr>
          <p:cNvPr id="17414" name="Picture 6">
            <a:extLst>
              <a:ext uri="{FF2B5EF4-FFF2-40B4-BE49-F238E27FC236}">
                <a16:creationId xmlns:a16="http://schemas.microsoft.com/office/drawing/2014/main" id="{E8212750-40F4-4FA6-B273-A2BD77CA0EF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38" y="2646998"/>
            <a:ext cx="2892580" cy="1652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4697D55-2F51-4F88-97E5-305E2E5FD3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5315" y="643467"/>
            <a:ext cx="3152284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Tectonic Lakes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A9A3E71-EAE8-43BC-AC79-A08BDFF87BC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5315" y="2160590"/>
            <a:ext cx="2980457" cy="34401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Lake Tahoe</a:t>
            </a:r>
          </a:p>
          <a:p>
            <a:r>
              <a:rPr lang="en-US" altLang="en-US">
                <a:solidFill>
                  <a:schemeClr val="bg1"/>
                </a:solidFill>
              </a:rPr>
              <a:t>Lake Tanganyika</a:t>
            </a:r>
          </a:p>
          <a:p>
            <a:r>
              <a:rPr lang="en-US" altLang="en-US">
                <a:solidFill>
                  <a:schemeClr val="bg1"/>
                </a:solidFill>
              </a:rPr>
              <a:t>Lake Baikal</a:t>
            </a:r>
          </a:p>
          <a:p>
            <a:r>
              <a:rPr lang="en-US" altLang="en-US">
                <a:solidFill>
                  <a:schemeClr val="bg1"/>
                </a:solidFill>
              </a:rPr>
              <a:t>Great Salt Lake</a:t>
            </a:r>
          </a:p>
        </p:txBody>
      </p:sp>
      <p:pic>
        <p:nvPicPr>
          <p:cNvPr id="18438" name="Picture 6">
            <a:extLst>
              <a:ext uri="{FF2B5EF4-FFF2-40B4-BE49-F238E27FC236}">
                <a16:creationId xmlns:a16="http://schemas.microsoft.com/office/drawing/2014/main" id="{5A836D41-1E89-40A6-999F-DB58AF716C6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76133"/>
            <a:ext cx="3857625" cy="2893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577B19D-C7F0-439B-9678-7D89F8E46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/>
              <a:t>Tectonic Lakes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C556FF5-9F8E-4004-B0C5-5DDA765D507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8000" y="2160589"/>
            <a:ext cx="2888342" cy="3880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/>
              <a:t>Uplift basins - elevated above sea by slow, moderate geologic activity</a:t>
            </a:r>
          </a:p>
          <a:p>
            <a:r>
              <a:rPr lang="en-US" altLang="en-US"/>
              <a:t>Caspian Sea</a:t>
            </a:r>
          </a:p>
          <a:p>
            <a:r>
              <a:rPr lang="en-US" altLang="en-US"/>
              <a:t>Lake Okeechobee</a:t>
            </a:r>
          </a:p>
          <a:p>
            <a:pPr lvl="1"/>
            <a:r>
              <a:rPr lang="en-US" altLang="en-US"/>
              <a:t>Very shallow</a:t>
            </a:r>
          </a:p>
        </p:txBody>
      </p:sp>
      <p:pic>
        <p:nvPicPr>
          <p:cNvPr id="19462" name="Picture 6">
            <a:extLst>
              <a:ext uri="{FF2B5EF4-FFF2-40B4-BE49-F238E27FC236}">
                <a16:creationId xmlns:a16="http://schemas.microsoft.com/office/drawing/2014/main" id="{5A76ABAD-9CDC-4A8D-A61D-361D23828CF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"/>
          <a:stretch/>
        </p:blipFill>
        <p:spPr>
          <a:xfrm>
            <a:off x="3202390" y="-1"/>
            <a:ext cx="5941610" cy="6858001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BEE048B-7A6F-49F6-9C6C-CF059AB17A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Tectonic Lakes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793DCB3-7DE4-48C4-BBE6-93B60E5A9CC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>
                <a:solidFill>
                  <a:srgbClr val="FFFF00"/>
                </a:solidFill>
              </a:rPr>
              <a:t>Earthquake lakes</a:t>
            </a:r>
            <a:r>
              <a:rPr lang="en-US" altLang="en-US" sz="2800"/>
              <a:t> - basins formed by earthquake activity</a:t>
            </a:r>
          </a:p>
          <a:p>
            <a:r>
              <a:rPr lang="en-US" altLang="en-US" sz="2800"/>
              <a:t>Reelfoot Lake, KY/TN</a:t>
            </a:r>
          </a:p>
          <a:p>
            <a:r>
              <a:rPr lang="en-US" altLang="en-US" sz="2800"/>
              <a:t>Overnight formation (?) after earthquake produced lowlands, filler with water from Mississippi River</a:t>
            </a:r>
          </a:p>
        </p:txBody>
      </p:sp>
      <p:pic>
        <p:nvPicPr>
          <p:cNvPr id="20486" name="Picture 6">
            <a:extLst>
              <a:ext uri="{FF2B5EF4-FFF2-40B4-BE49-F238E27FC236}">
                <a16:creationId xmlns:a16="http://schemas.microsoft.com/office/drawing/2014/main" id="{B2C3DD20-0322-46FA-8547-CBC6D0BA054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388" y="3236912"/>
            <a:ext cx="1792224" cy="12573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B73A10B5-4CD6-4D7E-9770-B12E72FB7B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/>
              <a:t>Volcanic Lakes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242CAA9-63EB-4831-8590-E81CF9EA10A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8000" y="2160589"/>
            <a:ext cx="2888342" cy="3880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/>
              <a:t>Crater lakes</a:t>
            </a:r>
          </a:p>
          <a:p>
            <a:r>
              <a:rPr lang="en-US" altLang="en-US"/>
              <a:t>Calderas - collapse of magma chambers</a:t>
            </a:r>
          </a:p>
          <a:p>
            <a:r>
              <a:rPr lang="en-US" altLang="en-US"/>
              <a:t>Maars - explosion craters</a:t>
            </a:r>
          </a:p>
          <a:p>
            <a:r>
              <a:rPr lang="en-US" altLang="en-US"/>
              <a:t>Crater Lake, OR</a:t>
            </a:r>
          </a:p>
          <a:p>
            <a:pPr lvl="1"/>
            <a:r>
              <a:rPr lang="en-US" altLang="en-US"/>
              <a:t>A caldera</a:t>
            </a:r>
          </a:p>
          <a:p>
            <a:pPr lvl="1"/>
            <a:r>
              <a:rPr lang="en-US" altLang="en-US"/>
              <a:t>Deepest U.S. lake - 608 m</a:t>
            </a:r>
          </a:p>
        </p:txBody>
      </p:sp>
      <p:pic>
        <p:nvPicPr>
          <p:cNvPr id="21510" name="Picture 6">
            <a:extLst>
              <a:ext uri="{FF2B5EF4-FFF2-40B4-BE49-F238E27FC236}">
                <a16:creationId xmlns:a16="http://schemas.microsoft.com/office/drawing/2014/main" id="{B5093F79-231B-496E-B130-E9EFA3E6F33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r="22029"/>
          <a:stretch/>
        </p:blipFill>
        <p:spPr>
          <a:xfrm>
            <a:off x="3202390" y="-1"/>
            <a:ext cx="5941610" cy="6858001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4219CB1-B2D0-459C-B068-672045AD0C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9476" y="4473227"/>
            <a:ext cx="6216024" cy="1096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4200"/>
              <a:t>Volcanic Lakes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CF51B33-9AA2-436F-B53F-E92DB5F3336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39476" y="5569874"/>
            <a:ext cx="6216024" cy="7016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May also be formed by lava flows damming valleys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B718862E-3642-4499-95B0-6D2B559A148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5" r="2" b="2"/>
          <a:stretch/>
        </p:blipFill>
        <p:spPr>
          <a:xfrm>
            <a:off x="508000" y="468621"/>
            <a:ext cx="6206002" cy="3635025"/>
          </a:xfrm>
          <a:custGeom>
            <a:avLst/>
            <a:gdLst>
              <a:gd name="connsiteX0" fmla="*/ 540554 w 8274669"/>
              <a:gd name="connsiteY0" fmla="*/ 0 h 3635025"/>
              <a:gd name="connsiteX1" fmla="*/ 8274669 w 8274669"/>
              <a:gd name="connsiteY1" fmla="*/ 0 h 3635025"/>
              <a:gd name="connsiteX2" fmla="*/ 8274669 w 8274669"/>
              <a:gd name="connsiteY2" fmla="*/ 3635025 h 3635025"/>
              <a:gd name="connsiteX3" fmla="*/ 0 w 8274669"/>
              <a:gd name="connsiteY3" fmla="*/ 3635025 h 363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74669" h="3635025">
                <a:moveTo>
                  <a:pt x="540554" y="0"/>
                </a:moveTo>
                <a:lnTo>
                  <a:pt x="8274669" y="0"/>
                </a:lnTo>
                <a:lnTo>
                  <a:pt x="8274669" y="3635025"/>
                </a:lnTo>
                <a:lnTo>
                  <a:pt x="0" y="3635025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3BF2C5E-DA07-4A59-9771-E0C1AA5196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5315" y="643467"/>
            <a:ext cx="3152284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100">
                <a:solidFill>
                  <a:schemeClr val="bg1"/>
                </a:solidFill>
              </a:rPr>
              <a:t>Non-catastrophic Lakes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A43BC64-F326-4EAA-8751-CA7467DBFA8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5315" y="2160590"/>
            <a:ext cx="2980457" cy="34401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Solution lakes</a:t>
            </a:r>
          </a:p>
          <a:p>
            <a:r>
              <a:rPr lang="en-US" altLang="en-US">
                <a:solidFill>
                  <a:schemeClr val="bg1"/>
                </a:solidFill>
              </a:rPr>
              <a:t>Wind-formed lakes</a:t>
            </a:r>
          </a:p>
          <a:p>
            <a:r>
              <a:rPr lang="en-US" altLang="en-US">
                <a:solidFill>
                  <a:schemeClr val="bg1"/>
                </a:solidFill>
              </a:rPr>
              <a:t>River lakes</a:t>
            </a:r>
          </a:p>
          <a:p>
            <a:r>
              <a:rPr lang="en-US" altLang="en-US">
                <a:solidFill>
                  <a:schemeClr val="bg1"/>
                </a:solidFill>
              </a:rPr>
              <a:t>Shoreline lakes</a:t>
            </a:r>
          </a:p>
          <a:p>
            <a:r>
              <a:rPr lang="en-US" altLang="en-US">
                <a:solidFill>
                  <a:schemeClr val="bg1"/>
                </a:solidFill>
              </a:rPr>
              <a:t>Lakes formed by organisms</a:t>
            </a:r>
          </a:p>
        </p:txBody>
      </p:sp>
      <p:pic>
        <p:nvPicPr>
          <p:cNvPr id="24582" name="Picture 6">
            <a:extLst>
              <a:ext uri="{FF2B5EF4-FFF2-40B4-BE49-F238E27FC236}">
                <a16:creationId xmlns:a16="http://schemas.microsoft.com/office/drawing/2014/main" id="{B3DC9941-5E24-4B9E-AD76-66CB3E16826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144904"/>
            <a:ext cx="3857625" cy="25556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5EDE151-385D-4D80-AB8C-E28167460E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5315" y="643467"/>
            <a:ext cx="3152284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Solution Lakes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95171773-428F-4208-B4D1-C3BDF818516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5315" y="2160590"/>
            <a:ext cx="2980457" cy="34401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Bodies formed when water dissolves soluble rock formations - karst</a:t>
            </a:r>
          </a:p>
          <a:p>
            <a:r>
              <a:rPr lang="en-US" altLang="en-US">
                <a:solidFill>
                  <a:schemeClr val="bg1"/>
                </a:solidFill>
              </a:rPr>
              <a:t>Limestone sinks</a:t>
            </a:r>
          </a:p>
          <a:p>
            <a:pPr lvl="1"/>
            <a:r>
              <a:rPr lang="en-US" altLang="en-US">
                <a:solidFill>
                  <a:schemeClr val="bg1"/>
                </a:solidFill>
              </a:rPr>
              <a:t>FL, MI, KY, IN, TN</a:t>
            </a:r>
          </a:p>
          <a:p>
            <a:r>
              <a:rPr lang="en-US" altLang="en-US">
                <a:solidFill>
                  <a:schemeClr val="bg1"/>
                </a:solidFill>
              </a:rPr>
              <a:t>Cenotes </a:t>
            </a:r>
          </a:p>
          <a:p>
            <a:pPr lvl="1"/>
            <a:r>
              <a:rPr lang="en-US" altLang="en-US">
                <a:solidFill>
                  <a:schemeClr val="bg1"/>
                </a:solidFill>
              </a:rPr>
              <a:t>Yucatan Peninsula</a:t>
            </a:r>
          </a:p>
        </p:txBody>
      </p:sp>
      <p:pic>
        <p:nvPicPr>
          <p:cNvPr id="25606" name="Picture 6">
            <a:extLst>
              <a:ext uri="{FF2B5EF4-FFF2-40B4-BE49-F238E27FC236}">
                <a16:creationId xmlns:a16="http://schemas.microsoft.com/office/drawing/2014/main" id="{9063BF28-0858-44CF-87EE-5C4EE25ADBD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146020"/>
            <a:ext cx="3857625" cy="2553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5508E9E4-5C24-4A1C-BA12-D5883D16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5315" y="643467"/>
            <a:ext cx="3152284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Wind-formed Lakes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7B7D851-932A-42EB-89DF-A82EA0B1E8E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5315" y="2160590"/>
            <a:ext cx="2980457" cy="34401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Dry climates</a:t>
            </a:r>
          </a:p>
          <a:p>
            <a:r>
              <a:rPr lang="en-US" altLang="en-US">
                <a:solidFill>
                  <a:schemeClr val="bg1"/>
                </a:solidFill>
              </a:rPr>
              <a:t>Dunes with depressions or damming of streams</a:t>
            </a:r>
          </a:p>
          <a:p>
            <a:r>
              <a:rPr lang="en-US" altLang="en-US">
                <a:solidFill>
                  <a:schemeClr val="bg1"/>
                </a:solidFill>
              </a:rPr>
              <a:t>May be very short-lived</a:t>
            </a:r>
          </a:p>
        </p:txBody>
      </p:sp>
      <p:pic>
        <p:nvPicPr>
          <p:cNvPr id="27654" name="Picture 6">
            <a:extLst>
              <a:ext uri="{FF2B5EF4-FFF2-40B4-BE49-F238E27FC236}">
                <a16:creationId xmlns:a16="http://schemas.microsoft.com/office/drawing/2014/main" id="{D8451077-6DD2-47BE-A3D1-42B7731AD29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4" r="14683"/>
          <a:stretch/>
        </p:blipFill>
        <p:spPr>
          <a:xfrm>
            <a:off x="4572000" y="1161275"/>
            <a:ext cx="3857625" cy="4522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91CF42B3-7C4E-4315-8A53-52908CE4E1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/>
              <a:t>River Lakes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A60D5421-C99F-4EBC-AB6D-6CEF8E1A5A1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8000" y="1628801"/>
            <a:ext cx="3415928" cy="44125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2800" dirty="0"/>
              <a:t>Ponding by deltas</a:t>
            </a:r>
          </a:p>
          <a:p>
            <a:r>
              <a:rPr lang="en-US" altLang="en-US" sz="2800" dirty="0"/>
              <a:t>Lateral lakes</a:t>
            </a:r>
          </a:p>
          <a:p>
            <a:pPr lvl="1"/>
            <a:r>
              <a:rPr lang="en-US" altLang="en-US" sz="2800" dirty="0"/>
              <a:t>Parallel to river, filled by flooding</a:t>
            </a:r>
          </a:p>
        </p:txBody>
      </p:sp>
      <p:pic>
        <p:nvPicPr>
          <p:cNvPr id="28677" name="Picture 5">
            <a:extLst>
              <a:ext uri="{FF2B5EF4-FFF2-40B4-BE49-F238E27FC236}">
                <a16:creationId xmlns:a16="http://schemas.microsoft.com/office/drawing/2014/main" id="{FF5CC3D5-FD9F-4386-8053-B7D28FBD0CC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2" r="26348" b="1"/>
          <a:stretch/>
        </p:blipFill>
        <p:spPr>
          <a:xfrm>
            <a:off x="3202390" y="-1"/>
            <a:ext cx="5941610" cy="6858001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FDE5CCA-21A3-4B99-885A-276C0C1329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 dirty="0"/>
              <a:t>River Lakes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541D264-DA22-41E5-8F05-C99DC9F71BC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04048" y="1268760"/>
            <a:ext cx="2772322" cy="4979639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altLang="en-US" sz="3200" b="1" dirty="0"/>
              <a:t>Oxbow lakes</a:t>
            </a:r>
          </a:p>
          <a:p>
            <a:r>
              <a:rPr lang="en-US" altLang="en-US" sz="3200" dirty="0"/>
              <a:t>River meanders cut off from main river flow</a:t>
            </a:r>
          </a:p>
        </p:txBody>
      </p:sp>
      <p:pic>
        <p:nvPicPr>
          <p:cNvPr id="29702" name="Picture 6">
            <a:extLst>
              <a:ext uri="{FF2B5EF4-FFF2-40B4-BE49-F238E27FC236}">
                <a16:creationId xmlns:a16="http://schemas.microsoft.com/office/drawing/2014/main" id="{E5F6D47E-012C-4033-B7FB-369924E9918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0" r="41586" b="-1"/>
          <a:stretch/>
        </p:blipFill>
        <p:spPr>
          <a:xfrm>
            <a:off x="508000" y="2159331"/>
            <a:ext cx="4067572" cy="3882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2394F8F-61FC-4B61-9C8F-7AED1B9B5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River Lakes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D1168A91-0C18-4943-B647-F3AEB49EED8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>
                <a:solidFill>
                  <a:srgbClr val="FFFF00"/>
                </a:solidFill>
              </a:rPr>
              <a:t>Plunge pools</a:t>
            </a:r>
            <a:r>
              <a:rPr lang="en-US" altLang="en-US" sz="2800"/>
              <a:t> formed beneath waterfalls</a:t>
            </a:r>
          </a:p>
        </p:txBody>
      </p:sp>
      <p:pic>
        <p:nvPicPr>
          <p:cNvPr id="30726" name="Picture 6">
            <a:extLst>
              <a:ext uri="{FF2B5EF4-FFF2-40B4-BE49-F238E27FC236}">
                <a16:creationId xmlns:a16="http://schemas.microsoft.com/office/drawing/2014/main" id="{D9D8DBA6-8333-4CE1-98DA-917FD3E0545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11843"/>
            <a:ext cx="4038600" cy="290743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D7D49B2C-F45B-49DE-BD7B-C917BC6212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77608" y="1678665"/>
            <a:ext cx="2673693" cy="6619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altLang="en-US" sz="4600" b="1" dirty="0"/>
              <a:t>Shoreline Lakes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C801265-36B2-4719-88E9-F5C29235595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77608" y="2708920"/>
            <a:ext cx="3665052" cy="317658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Bays cut off from main lake by longshore wave action and sand bars</a:t>
            </a:r>
          </a:p>
        </p:txBody>
      </p:sp>
      <p:pic>
        <p:nvPicPr>
          <p:cNvPr id="31750" name="Picture 6">
            <a:extLst>
              <a:ext uri="{FF2B5EF4-FFF2-40B4-BE49-F238E27FC236}">
                <a16:creationId xmlns:a16="http://schemas.microsoft.com/office/drawing/2014/main" id="{D58689C9-D01B-44CC-8872-2390FDFEC2E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2" t="2014" r="13943" b="-2"/>
          <a:stretch/>
        </p:blipFill>
        <p:spPr>
          <a:xfrm>
            <a:off x="20" y="-1"/>
            <a:ext cx="4046200" cy="6858001"/>
          </a:xfrm>
          <a:custGeom>
            <a:avLst/>
            <a:gdLst>
              <a:gd name="connsiteX0" fmla="*/ 842596 w 5394960"/>
              <a:gd name="connsiteY0" fmla="*/ 0 h 6858000"/>
              <a:gd name="connsiteX1" fmla="*/ 5394960 w 5394960"/>
              <a:gd name="connsiteY1" fmla="*/ 0 h 6858000"/>
              <a:gd name="connsiteX2" fmla="*/ 5394960 w 5394960"/>
              <a:gd name="connsiteY2" fmla="*/ 21851 h 6858000"/>
              <a:gd name="connsiteX3" fmla="*/ 4365943 w 5394960"/>
              <a:gd name="connsiteY3" fmla="*/ 6858000 h 6858000"/>
              <a:gd name="connsiteX4" fmla="*/ 0 w 5394960"/>
              <a:gd name="connsiteY4" fmla="*/ 6858000 h 6858000"/>
              <a:gd name="connsiteX5" fmla="*/ 0 w 5394960"/>
              <a:gd name="connsiteY5" fmla="*/ 56661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2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3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4" name="Isosceles Triangle 83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5" name="Isosceles Triangle 84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2770" name="Rectangle 2">
            <a:extLst>
              <a:ext uri="{FF2B5EF4-FFF2-40B4-BE49-F238E27FC236}">
                <a16:creationId xmlns:a16="http://schemas.microsoft.com/office/drawing/2014/main" id="{E86F7E0D-17C6-495E-A6FE-B28174DD76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52550" y="609600"/>
            <a:ext cx="2802951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 sz="3300"/>
              <a:t>Lakes formed by Organisms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E99AC10-50CA-45A7-9D1F-768C3CB0C1E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07172" y="2160589"/>
            <a:ext cx="3048329" cy="3880773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altLang="en-US" sz="4000" dirty="0"/>
              <a:t>Beaver dams</a:t>
            </a:r>
          </a:p>
          <a:p>
            <a:r>
              <a:rPr lang="en-US" altLang="en-US" sz="4000" dirty="0"/>
              <a:t>Human reservoirs</a:t>
            </a:r>
          </a:p>
          <a:p>
            <a:r>
              <a:rPr lang="en-US" altLang="en-US" sz="4000" i="1" dirty="0"/>
              <a:t>Sphagnum</a:t>
            </a:r>
            <a:r>
              <a:rPr lang="en-US" altLang="en-US" sz="4000" dirty="0"/>
              <a:t> dams</a:t>
            </a:r>
          </a:p>
        </p:txBody>
      </p:sp>
      <p:pic>
        <p:nvPicPr>
          <p:cNvPr id="32774" name="Picture 6">
            <a:extLst>
              <a:ext uri="{FF2B5EF4-FFF2-40B4-BE49-F238E27FC236}">
                <a16:creationId xmlns:a16="http://schemas.microsoft.com/office/drawing/2014/main" id="{CA046F2D-28E8-430D-854B-B9DFC12EC2F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5" r="32214" b="-1"/>
          <a:stretch/>
        </p:blipFill>
        <p:spPr>
          <a:xfrm>
            <a:off x="20" y="-1"/>
            <a:ext cx="4046200" cy="6858001"/>
          </a:xfrm>
          <a:custGeom>
            <a:avLst/>
            <a:gdLst>
              <a:gd name="connsiteX0" fmla="*/ 842596 w 5394960"/>
              <a:gd name="connsiteY0" fmla="*/ 0 h 6858000"/>
              <a:gd name="connsiteX1" fmla="*/ 5394960 w 5394960"/>
              <a:gd name="connsiteY1" fmla="*/ 0 h 6858000"/>
              <a:gd name="connsiteX2" fmla="*/ 5394960 w 5394960"/>
              <a:gd name="connsiteY2" fmla="*/ 21851 h 6858000"/>
              <a:gd name="connsiteX3" fmla="*/ 4365943 w 5394960"/>
              <a:gd name="connsiteY3" fmla="*/ 6858000 h 6858000"/>
              <a:gd name="connsiteX4" fmla="*/ 0 w 5394960"/>
              <a:gd name="connsiteY4" fmla="*/ 6858000 h 6858000"/>
              <a:gd name="connsiteX5" fmla="*/ 0 w 5394960"/>
              <a:gd name="connsiteY5" fmla="*/ 56661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</p:bld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</Words>
  <Application>Microsoft Office PowerPoint</Application>
  <PresentationFormat>Presentación en pantalla (4:3)</PresentationFormat>
  <Paragraphs>94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Times</vt:lpstr>
      <vt:lpstr>Arial</vt:lpstr>
      <vt:lpstr>Times New Roman</vt:lpstr>
      <vt:lpstr>Wingdings</vt:lpstr>
      <vt:lpstr>Faceta</vt:lpstr>
      <vt:lpstr>Lake Origins</vt:lpstr>
      <vt:lpstr>Freshwater</vt:lpstr>
      <vt:lpstr>Lake Baikal</vt:lpstr>
      <vt:lpstr>Other Lakes</vt:lpstr>
      <vt:lpstr>Most Lakes</vt:lpstr>
      <vt:lpstr>Catastrophic Formation</vt:lpstr>
      <vt:lpstr>Types of Catastrophic Lakes</vt:lpstr>
      <vt:lpstr>Glacial Lakes</vt:lpstr>
      <vt:lpstr>Tectonic Lakes</vt:lpstr>
      <vt:lpstr>Tectonic Lakes</vt:lpstr>
      <vt:lpstr>Tectonic Lakes</vt:lpstr>
      <vt:lpstr>Tectonic Lakes</vt:lpstr>
      <vt:lpstr>Volcanic Lakes</vt:lpstr>
      <vt:lpstr>Volcanic Lakes</vt:lpstr>
      <vt:lpstr>Non-catastrophic Lakes</vt:lpstr>
      <vt:lpstr>Solution Lakes</vt:lpstr>
      <vt:lpstr>Wind-formed Lakes</vt:lpstr>
      <vt:lpstr>River Lakes</vt:lpstr>
      <vt:lpstr>River Lakes</vt:lpstr>
      <vt:lpstr>River Lakes</vt:lpstr>
      <vt:lpstr>Shoreline Lakes</vt:lpstr>
      <vt:lpstr>Lakes formed by Organisms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2019-08-14T18:14:31Z</dcterms:created>
  <dcterms:modified xsi:type="dcterms:W3CDTF">2019-08-14T18:15:13Z</dcterms:modified>
</cp:coreProperties>
</file>