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25"/>
  </p:notesMasterIdLst>
  <p:handoutMasterIdLst>
    <p:handoutMasterId r:id="rId26"/>
  </p:handoutMasterIdLst>
  <p:sldIdLst>
    <p:sldId id="973" r:id="rId2"/>
    <p:sldId id="760" r:id="rId3"/>
    <p:sldId id="763" r:id="rId4"/>
    <p:sldId id="957" r:id="rId5"/>
    <p:sldId id="758" r:id="rId6"/>
    <p:sldId id="949" r:id="rId7"/>
    <p:sldId id="950" r:id="rId8"/>
    <p:sldId id="951" r:id="rId9"/>
    <p:sldId id="953" r:id="rId10"/>
    <p:sldId id="952" r:id="rId11"/>
    <p:sldId id="759" r:id="rId12"/>
    <p:sldId id="956" r:id="rId13"/>
    <p:sldId id="968" r:id="rId14"/>
    <p:sldId id="969" r:id="rId15"/>
    <p:sldId id="765" r:id="rId16"/>
    <p:sldId id="781" r:id="rId17"/>
    <p:sldId id="878" r:id="rId18"/>
    <p:sldId id="776" r:id="rId19"/>
    <p:sldId id="867" r:id="rId20"/>
    <p:sldId id="934" r:id="rId21"/>
    <p:sldId id="943" r:id="rId22"/>
    <p:sldId id="883" r:id="rId23"/>
    <p:sldId id="891" r:id="rId24"/>
  </p:sldIdLst>
  <p:sldSz cx="9144000" cy="6858000" type="screen4x3"/>
  <p:notesSz cx="6858000" cy="9144000"/>
  <p:defaultTextStyle>
    <a:defPPr>
      <a:defRPr lang="en-US"/>
    </a:defPPr>
    <a:lvl1pPr algn="l" rtl="0" fontAlgn="base">
      <a:spcBef>
        <a:spcPct val="0"/>
      </a:spcBef>
      <a:spcAft>
        <a:spcPct val="0"/>
      </a:spcAft>
      <a:defRPr sz="40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1B60F"/>
    <a:srgbClr val="F70008"/>
    <a:srgbClr val="00FFFF"/>
    <a:srgbClr val="9EF3FE"/>
    <a:srgbClr val="A198A4"/>
    <a:srgbClr val="2802A2"/>
    <a:srgbClr val="99FF66"/>
    <a:srgbClr val="004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7" d="100"/>
          <a:sy n="87" d="100"/>
        </p:scale>
        <p:origin x="906" y="-3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110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2738" name="Rectangle 2">
            <a:extLst>
              <a:ext uri="{FF2B5EF4-FFF2-40B4-BE49-F238E27FC236}">
                <a16:creationId xmlns:a16="http://schemas.microsoft.com/office/drawing/2014/main" id="{826AE102-F2C1-46D4-8589-BED980F8225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20000"/>
              </a:spcBef>
              <a:defRPr sz="1200">
                <a:latin typeface="Tahoma" pitchFamily="-112" charset="0"/>
                <a:ea typeface="ＭＳ Ｐゴシック" pitchFamily="-112" charset="-128"/>
                <a:cs typeface="ＭＳ Ｐゴシック" pitchFamily="-112" charset="-128"/>
              </a:defRPr>
            </a:lvl1pPr>
          </a:lstStyle>
          <a:p>
            <a:pPr>
              <a:defRPr/>
            </a:pPr>
            <a:endParaRPr lang="en-US"/>
          </a:p>
        </p:txBody>
      </p:sp>
      <p:sp>
        <p:nvSpPr>
          <p:cNvPr id="372739" name="Rectangle 3">
            <a:extLst>
              <a:ext uri="{FF2B5EF4-FFF2-40B4-BE49-F238E27FC236}">
                <a16:creationId xmlns:a16="http://schemas.microsoft.com/office/drawing/2014/main" id="{3C5B5CC1-DD1E-4F29-A0CC-194089697835}"/>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20000"/>
              </a:spcBef>
              <a:defRPr sz="1200">
                <a:latin typeface="Tahoma" pitchFamily="-112" charset="0"/>
                <a:ea typeface="ＭＳ Ｐゴシック" pitchFamily="-112" charset="-128"/>
                <a:cs typeface="ＭＳ Ｐゴシック" pitchFamily="-112" charset="-128"/>
              </a:defRPr>
            </a:lvl1pPr>
          </a:lstStyle>
          <a:p>
            <a:pPr>
              <a:defRPr/>
            </a:pPr>
            <a:endParaRPr lang="en-US"/>
          </a:p>
        </p:txBody>
      </p:sp>
      <p:sp>
        <p:nvSpPr>
          <p:cNvPr id="372740" name="Rectangle 4">
            <a:extLst>
              <a:ext uri="{FF2B5EF4-FFF2-40B4-BE49-F238E27FC236}">
                <a16:creationId xmlns:a16="http://schemas.microsoft.com/office/drawing/2014/main" id="{D8CA534A-A9D2-4873-B009-7B76F4D10E3D}"/>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20000"/>
              </a:spcBef>
              <a:defRPr sz="1200">
                <a:latin typeface="Tahoma" pitchFamily="-112" charset="0"/>
                <a:ea typeface="ＭＳ Ｐゴシック" pitchFamily="-112" charset="-128"/>
                <a:cs typeface="ＭＳ Ｐゴシック" pitchFamily="-112" charset="-128"/>
              </a:defRPr>
            </a:lvl1pPr>
          </a:lstStyle>
          <a:p>
            <a:pPr>
              <a:defRPr/>
            </a:pPr>
            <a:endParaRPr lang="en-US"/>
          </a:p>
        </p:txBody>
      </p:sp>
      <p:sp>
        <p:nvSpPr>
          <p:cNvPr id="372741" name="Rectangle 5">
            <a:extLst>
              <a:ext uri="{FF2B5EF4-FFF2-40B4-BE49-F238E27FC236}">
                <a16:creationId xmlns:a16="http://schemas.microsoft.com/office/drawing/2014/main" id="{B35E148A-18E1-4C2E-8591-114F02095784}"/>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20000"/>
              </a:spcBef>
              <a:defRPr sz="1200">
                <a:latin typeface="Tahoma" panose="020B0604030504040204" pitchFamily="34" charset="0"/>
              </a:defRPr>
            </a:lvl1pPr>
          </a:lstStyle>
          <a:p>
            <a:fld id="{06540E19-BF7D-4A2C-8D0B-BF39FE889E14}" type="slidenum">
              <a:rPr lang="en-US" altLang="en-US"/>
              <a:pPr/>
              <a:t>‹Nº›</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2510" name="Rectangle 14">
            <a:extLst>
              <a:ext uri="{FF2B5EF4-FFF2-40B4-BE49-F238E27FC236}">
                <a16:creationId xmlns:a16="http://schemas.microsoft.com/office/drawing/2014/main" id="{611BAF91-BD9C-482D-880C-80423B5206B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20000"/>
              </a:spcBef>
              <a:defRPr sz="1200">
                <a:latin typeface="Tahoma" pitchFamily="-112" charset="0"/>
                <a:ea typeface="ＭＳ Ｐゴシック" pitchFamily="-112" charset="-128"/>
                <a:cs typeface="ＭＳ Ｐゴシック" pitchFamily="-112" charset="-128"/>
              </a:defRPr>
            </a:lvl1pPr>
          </a:lstStyle>
          <a:p>
            <a:pPr>
              <a:defRPr/>
            </a:pPr>
            <a:endParaRPr lang="en-US"/>
          </a:p>
        </p:txBody>
      </p:sp>
      <p:sp>
        <p:nvSpPr>
          <p:cNvPr id="15363" name="Rectangle 15">
            <a:extLst>
              <a:ext uri="{FF2B5EF4-FFF2-40B4-BE49-F238E27FC236}">
                <a16:creationId xmlns:a16="http://schemas.microsoft.com/office/drawing/2014/main" id="{E663167F-3481-40B2-8E2C-12FFBF9EC03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2512" name="Rectangle 16">
            <a:extLst>
              <a:ext uri="{FF2B5EF4-FFF2-40B4-BE49-F238E27FC236}">
                <a16:creationId xmlns:a16="http://schemas.microsoft.com/office/drawing/2014/main" id="{96666AFA-583C-468D-9CC2-1AA6D920A82F}"/>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62513" name="Rectangle 17">
            <a:extLst>
              <a:ext uri="{FF2B5EF4-FFF2-40B4-BE49-F238E27FC236}">
                <a16:creationId xmlns:a16="http://schemas.microsoft.com/office/drawing/2014/main" id="{A180EE25-30E8-4D5A-8858-672190775691}"/>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20000"/>
              </a:spcBef>
              <a:defRPr sz="1200">
                <a:latin typeface="Tahoma" pitchFamily="-112" charset="0"/>
                <a:ea typeface="ＭＳ Ｐゴシック" pitchFamily="-112" charset="-128"/>
                <a:cs typeface="ＭＳ Ｐゴシック" pitchFamily="-112" charset="-128"/>
              </a:defRPr>
            </a:lvl1pPr>
          </a:lstStyle>
          <a:p>
            <a:pPr>
              <a:defRPr/>
            </a:pPr>
            <a:endParaRPr lang="en-US"/>
          </a:p>
        </p:txBody>
      </p:sp>
      <p:sp>
        <p:nvSpPr>
          <p:cNvPr id="362514" name="Rectangle 18">
            <a:extLst>
              <a:ext uri="{FF2B5EF4-FFF2-40B4-BE49-F238E27FC236}">
                <a16:creationId xmlns:a16="http://schemas.microsoft.com/office/drawing/2014/main" id="{38B94265-FD4C-4E45-A457-D923D1ED1782}"/>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20000"/>
              </a:spcBef>
              <a:defRPr sz="1200">
                <a:latin typeface="Tahoma" pitchFamily="-112" charset="0"/>
                <a:ea typeface="ＭＳ Ｐゴシック" pitchFamily="-112" charset="-128"/>
                <a:cs typeface="ＭＳ Ｐゴシック" pitchFamily="-112" charset="-128"/>
              </a:defRPr>
            </a:lvl1pPr>
          </a:lstStyle>
          <a:p>
            <a:pPr>
              <a:defRPr/>
            </a:pPr>
            <a:endParaRPr lang="en-US"/>
          </a:p>
        </p:txBody>
      </p:sp>
      <p:sp>
        <p:nvSpPr>
          <p:cNvPr id="362515" name="Rectangle 19">
            <a:extLst>
              <a:ext uri="{FF2B5EF4-FFF2-40B4-BE49-F238E27FC236}">
                <a16:creationId xmlns:a16="http://schemas.microsoft.com/office/drawing/2014/main" id="{E5BE3F08-5FDE-4B4F-A18D-BC466BD2ABF5}"/>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20000"/>
              </a:spcBef>
              <a:defRPr sz="1200">
                <a:latin typeface="Tahoma" panose="020B0604030504040204" pitchFamily="34" charset="0"/>
              </a:defRPr>
            </a:lvl1pPr>
          </a:lstStyle>
          <a:p>
            <a:fld id="{1B75931E-B688-4319-B237-36D18A865E72}" type="slidenum">
              <a:rPr lang="en-US" altLang="en-US"/>
              <a:pPr/>
              <a:t>‹Nº›</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11" charset="0"/>
        <a:ea typeface="MS PGothic" panose="020B0600070205080204" pitchFamily="34" charset="-128"/>
        <a:cs typeface="ＭＳ Ｐゴシック" pitchFamily="-112" charset="-128"/>
      </a:defRPr>
    </a:lvl1pPr>
    <a:lvl2pPr marL="457200" algn="l" rtl="0" eaLnBrk="0" fontAlgn="base" hangingPunct="0">
      <a:spcBef>
        <a:spcPct val="30000"/>
      </a:spcBef>
      <a:spcAft>
        <a:spcPct val="0"/>
      </a:spcAft>
      <a:defRPr kumimoji="1" sz="1200" kern="1200">
        <a:solidFill>
          <a:schemeClr val="tx1"/>
        </a:solidFill>
        <a:latin typeface="Times New Roman" pitchFamily="-111" charset="0"/>
        <a:ea typeface="MS PGothic" panose="020B0600070205080204" pitchFamily="34"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11" charset="0"/>
        <a:ea typeface="MS PGothic" panose="020B0600070205080204" pitchFamily="34"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11" charset="0"/>
        <a:ea typeface="MS PGothic" panose="020B0600070205080204" pitchFamily="34"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11"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9">
            <a:extLst>
              <a:ext uri="{FF2B5EF4-FFF2-40B4-BE49-F238E27FC236}">
                <a16:creationId xmlns:a16="http://schemas.microsoft.com/office/drawing/2014/main" id="{77DDDA72-A306-4A2A-8D42-40A66CCC67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91AA70CC-0C85-4C86-A658-72D91B0E9368}" type="slidenum">
              <a:rPr lang="en-US" altLang="en-US" sz="1200">
                <a:latin typeface="Tahoma" panose="020B0604030504040204" pitchFamily="34" charset="0"/>
              </a:rPr>
              <a:pPr/>
              <a:t>2</a:t>
            </a:fld>
            <a:endParaRPr lang="en-US" altLang="en-US" sz="1200">
              <a:latin typeface="Tahoma" panose="020B0604030504040204" pitchFamily="34" charset="0"/>
            </a:endParaRPr>
          </a:p>
        </p:txBody>
      </p:sp>
      <p:sp>
        <p:nvSpPr>
          <p:cNvPr id="19458" name="Rectangle 2">
            <a:extLst>
              <a:ext uri="{FF2B5EF4-FFF2-40B4-BE49-F238E27FC236}">
                <a16:creationId xmlns:a16="http://schemas.microsoft.com/office/drawing/2014/main" id="{D6CA7357-FBE6-4AFE-B864-726BAAB4DD4F}"/>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8854CB2D-5A9B-4CE3-B739-E5A24CE799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Because we live on the surface of a really big sphere, humans have difficulty visualizing the geometry of Earth. After all, the realization that Earth is NOT FLAT is a relatively recent breakthrough in human understanding of our planet. The exercise of comparing the Earth to an egg is a useful visualization that helps people understand the thickness of plates on a global scale. </a:t>
            </a:r>
          </a:p>
          <a:p>
            <a:endParaRPr lang="en-US" altLang="en-US">
              <a:latin typeface="Times New Roman" panose="02020603050405020304" pitchFamily="18" charset="0"/>
            </a:endParaRPr>
          </a:p>
          <a:p>
            <a:r>
              <a:rPr lang="en-US" altLang="en-US">
                <a:latin typeface="Times New Roman" panose="02020603050405020304" pitchFamily="18" charset="0"/>
              </a:rPr>
              <a:t>NOTE: The lithospheric plates include the crust (arrowed in globe picture) and a bit of the upper mantle; The egg shell represents the plates, not just the crust.</a:t>
            </a:r>
          </a:p>
          <a:p>
            <a:r>
              <a:rPr lang="en-US" altLang="en-US">
                <a:latin typeface="Times New Roman" panose="02020603050405020304" pitchFamily="18" charset="0"/>
              </a:rPr>
              <a:t>You</a:t>
            </a:r>
            <a:r>
              <a:rPr lang="ja-JP" altLang="en-US">
                <a:latin typeface="Times New Roman" panose="02020603050405020304" pitchFamily="18" charset="0"/>
              </a:rPr>
              <a:t>’</a:t>
            </a:r>
            <a:r>
              <a:rPr lang="en-US" altLang="ja-JP">
                <a:latin typeface="Times New Roman" panose="02020603050405020304" pitchFamily="18" charset="0"/>
              </a:rPr>
              <a:t>ll need a good micrometer to measure the thickness of an egg shell. And of course an egg is not spherical. But this comparison is still useful because everyone occasionally peals an egg. By planting this comparison in students</a:t>
            </a:r>
            <a:r>
              <a:rPr lang="ja-JP" altLang="en-US">
                <a:latin typeface="Times New Roman" panose="02020603050405020304" pitchFamily="18" charset="0"/>
              </a:rPr>
              <a:t>’</a:t>
            </a:r>
            <a:r>
              <a:rPr lang="en-US" altLang="ja-JP">
                <a:latin typeface="Times New Roman" panose="02020603050405020304" pitchFamily="18" charset="0"/>
              </a:rPr>
              <a:t> minds, they may well think of plates and Earth the next time they peal an egg.</a:t>
            </a:r>
          </a:p>
          <a:p>
            <a:endParaRPr lang="en-US" altLang="en-US">
              <a:latin typeface="Times New Roman" panose="02020603050405020304" pitchFamily="18" charset="0"/>
            </a:endParaRPr>
          </a:p>
          <a:p>
            <a:r>
              <a:rPr lang="en-US" altLang="en-US">
                <a:latin typeface="Times New Roman" panose="02020603050405020304" pitchFamily="18" charset="0"/>
              </a:rPr>
              <a:t>Math:  The thickness of the lithosphere is about 1.6% of the Earth</a:t>
            </a:r>
            <a:r>
              <a:rPr lang="ja-JP" altLang="en-US">
                <a:latin typeface="Times New Roman" panose="02020603050405020304" pitchFamily="18" charset="0"/>
              </a:rPr>
              <a:t>’</a:t>
            </a:r>
            <a:r>
              <a:rPr lang="en-US" altLang="ja-JP">
                <a:latin typeface="Times New Roman" panose="02020603050405020304" pitchFamily="18" charset="0"/>
              </a:rPr>
              <a:t>s radius. The shell of an egg is about 2% of its radius. Similar, but this shows just how thin the crust is relative to the Earth. </a:t>
            </a:r>
          </a:p>
          <a:p>
            <a:endParaRPr lang="en-US" altLang="en-US">
              <a:latin typeface="Times New Roman" panose="02020603050405020304" pitchFamily="18" charset="0"/>
            </a:endParaRPr>
          </a:p>
          <a:p>
            <a:r>
              <a:rPr lang="en-US" altLang="en-US">
                <a:latin typeface="Times New Roman" panose="02020603050405020304" pitchFamily="18" charset="0"/>
              </a:rPr>
              <a:t>VIDEO LECTURE: </a:t>
            </a:r>
            <a:r>
              <a:rPr lang="ja-JP" altLang="en-US">
                <a:latin typeface="Times New Roman" panose="02020603050405020304" pitchFamily="18" charset="0"/>
              </a:rPr>
              <a:t>“</a:t>
            </a:r>
            <a:r>
              <a:rPr lang="en-US" altLang="ja-JP">
                <a:latin typeface="Times New Roman" panose="02020603050405020304" pitchFamily="18" charset="0"/>
              </a:rPr>
              <a:t>EggVsEarth</a:t>
            </a:r>
            <a:r>
              <a:rPr lang="ja-JP" altLang="en-US">
                <a:latin typeface="Times New Roman" panose="02020603050405020304" pitchFamily="18" charset="0"/>
              </a:rPr>
              <a:t>”</a:t>
            </a:r>
            <a:r>
              <a:rPr lang="en-US" altLang="ja-JP">
                <a:latin typeface="Times New Roman" panose="02020603050405020304" pitchFamily="18" charset="0"/>
              </a:rPr>
              <a:t> on Teachers on the Leading Edge web site under </a:t>
            </a:r>
            <a:r>
              <a:rPr lang="ja-JP" altLang="en-US">
                <a:latin typeface="Times New Roman" panose="02020603050405020304" pitchFamily="18" charset="0"/>
              </a:rPr>
              <a:t>“</a:t>
            </a:r>
            <a:r>
              <a:rPr lang="en-US" altLang="ja-JP">
                <a:latin typeface="Times New Roman" panose="02020603050405020304" pitchFamily="18" charset="0"/>
              </a:rPr>
              <a:t>Videos</a:t>
            </a:r>
            <a:r>
              <a:rPr lang="ja-JP" altLang="en-US">
                <a:latin typeface="Times New Roman" panose="02020603050405020304" pitchFamily="18" charset="0"/>
              </a:rPr>
              <a:t>”</a:t>
            </a:r>
            <a:r>
              <a:rPr lang="en-US" altLang="ja-JP">
                <a:latin typeface="Times New Roman" panose="02020603050405020304" pitchFamily="18" charset="0"/>
              </a:rPr>
              <a:t> under the topic </a:t>
            </a:r>
            <a:r>
              <a:rPr lang="ja-JP" altLang="en-US">
                <a:latin typeface="Times New Roman" panose="02020603050405020304" pitchFamily="18" charset="0"/>
              </a:rPr>
              <a:t>“</a:t>
            </a:r>
            <a:r>
              <a:rPr lang="en-US" altLang="ja-JP">
                <a:latin typeface="Times New Roman" panose="02020603050405020304" pitchFamily="18" charset="0"/>
              </a:rPr>
              <a:t>Introduction to Plate Tectonics and Earthquakes</a:t>
            </a:r>
            <a:r>
              <a:rPr lang="ja-JP" altLang="en-US">
                <a:latin typeface="Times New Roman" panose="02020603050405020304" pitchFamily="18" charset="0"/>
              </a:rPr>
              <a:t>”</a:t>
            </a:r>
            <a:r>
              <a:rPr lang="en-US" altLang="ja-JP">
                <a:latin typeface="Times New Roman" panose="02020603050405020304" pitchFamily="18" charset="0"/>
              </a:rPr>
              <a:t>. URL http://multimedia2.up.edu/Physics/TOLE/Plates&amp;Earthquakes/VideoLectures/EggVsEarth.mov</a:t>
            </a:r>
          </a:p>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9">
            <a:extLst>
              <a:ext uri="{FF2B5EF4-FFF2-40B4-BE49-F238E27FC236}">
                <a16:creationId xmlns:a16="http://schemas.microsoft.com/office/drawing/2014/main" id="{B059F2BE-E7CA-40AF-B7A6-FBF0260083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1C9B3EA8-8F3C-4EF3-8F63-5FCE998C8312}" type="slidenum">
              <a:rPr lang="en-US" altLang="en-US" sz="1200">
                <a:latin typeface="Tahoma" panose="020B0604030504040204" pitchFamily="34" charset="0"/>
              </a:rPr>
              <a:pPr/>
              <a:t>3</a:t>
            </a:fld>
            <a:endParaRPr lang="en-US" altLang="en-US" sz="1200">
              <a:latin typeface="Tahoma" panose="020B0604030504040204" pitchFamily="34" charset="0"/>
            </a:endParaRPr>
          </a:p>
        </p:txBody>
      </p:sp>
      <p:sp>
        <p:nvSpPr>
          <p:cNvPr id="21506" name="Rectangle 2">
            <a:extLst>
              <a:ext uri="{FF2B5EF4-FFF2-40B4-BE49-F238E27FC236}">
                <a16:creationId xmlns:a16="http://schemas.microsoft.com/office/drawing/2014/main" id="{D6AFB540-15DE-404D-90F1-73FDC8B7F0E0}"/>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72B7D893-52EA-4A0D-8408-E556A6B556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latin typeface="Arial" panose="020B0604020202020204" pitchFamily="34" charset="0"/>
              </a:rPr>
              <a:t>Conceptual drawing of assumed convection cells in the mantle.  Below a depth of about 700 km, the descending slab begins to soften and flow, losing its form. </a:t>
            </a:r>
          </a:p>
          <a:p>
            <a:endParaRPr lang="en-US" altLang="en-US">
              <a:latin typeface="Times New Roman" panose="02020603050405020304" pitchFamily="18" charset="0"/>
            </a:endParaRPr>
          </a:p>
          <a:p>
            <a:r>
              <a:rPr lang="en-US" altLang="en-US">
                <a:latin typeface="Times New Roman" panose="02020603050405020304" pitchFamily="18" charset="0"/>
              </a:rPr>
              <a:t>Important principle: The heat energy from Earth</a:t>
            </a:r>
            <a:r>
              <a:rPr lang="ja-JP" altLang="en-US">
                <a:latin typeface="Times New Roman" panose="02020603050405020304" pitchFamily="18" charset="0"/>
              </a:rPr>
              <a:t>’</a:t>
            </a:r>
            <a:r>
              <a:rPr lang="en-US" altLang="ja-JP">
                <a:latin typeface="Times New Roman" panose="02020603050405020304" pitchFamily="18" charset="0"/>
              </a:rPr>
              <a:t>s interior drives the motions of plates on Earth</a:t>
            </a:r>
            <a:r>
              <a:rPr lang="ja-JP" altLang="en-US">
                <a:latin typeface="Times New Roman" panose="02020603050405020304" pitchFamily="18" charset="0"/>
              </a:rPr>
              <a:t>’</a:t>
            </a:r>
            <a:r>
              <a:rPr lang="en-US" altLang="ja-JP">
                <a:latin typeface="Times New Roman" panose="02020603050405020304" pitchFamily="18" charset="0"/>
              </a:rPr>
              <a:t>s surface. Simply stated, convection moves hot material from Earth</a:t>
            </a:r>
            <a:r>
              <a:rPr lang="ja-JP" altLang="en-US">
                <a:latin typeface="Times New Roman" panose="02020603050405020304" pitchFamily="18" charset="0"/>
              </a:rPr>
              <a:t>’</a:t>
            </a:r>
            <a:r>
              <a:rPr lang="en-US" altLang="ja-JP">
                <a:latin typeface="Times New Roman" panose="02020603050405020304" pitchFamily="18" charset="0"/>
              </a:rPr>
              <a:t>s interior up to the surface to cool, then drags cold and dense rocks from the surface back into the hotter interior. This is an efficient way for our planet to cool. In kid vernacular, </a:t>
            </a:r>
            <a:r>
              <a:rPr lang="ja-JP" altLang="en-US">
                <a:latin typeface="Times New Roman" panose="02020603050405020304" pitchFamily="18" charset="0"/>
              </a:rPr>
              <a:t>“</a:t>
            </a:r>
            <a:r>
              <a:rPr lang="en-US" altLang="ja-JP">
                <a:latin typeface="Times New Roman" panose="02020603050405020304" pitchFamily="18" charset="0"/>
              </a:rPr>
              <a:t>heat rises, gravity sucks.</a:t>
            </a:r>
            <a:r>
              <a:rPr lang="ja-JP" altLang="en-US">
                <a:latin typeface="Times New Roman" panose="02020603050405020304" pitchFamily="18" charset="0"/>
              </a:rPr>
              <a:t>”</a:t>
            </a:r>
            <a:r>
              <a:rPr lang="en-US" altLang="ja-JP">
                <a:latin typeface="Arial" panose="020B0604020202020204" pitchFamily="34" charset="0"/>
              </a:rPr>
              <a:t> See next slide for convection in boiling pot.</a:t>
            </a:r>
          </a:p>
          <a:p>
            <a:endParaRPr lang="en-US" altLang="en-US">
              <a:latin typeface="Arial" panose="020B0604020202020204" pitchFamily="34" charset="0"/>
            </a:endParaRPr>
          </a:p>
          <a:p>
            <a:r>
              <a:rPr lang="en-US" altLang="en-US">
                <a:latin typeface="Times New Roman" panose="02020603050405020304" pitchFamily="18" charset="0"/>
              </a:rPr>
              <a:t>WHERE DOES THE HEAT COME FROM?</a:t>
            </a:r>
          </a:p>
          <a:p>
            <a:r>
              <a:rPr lang="en-US" altLang="en-US">
                <a:latin typeface="Times New Roman" panose="02020603050405020304" pitchFamily="18" charset="0"/>
              </a:rPr>
              <a:t>The heat in Earth</a:t>
            </a:r>
            <a:r>
              <a:rPr lang="ja-JP" altLang="en-US">
                <a:latin typeface="Times New Roman" panose="02020603050405020304" pitchFamily="18" charset="0"/>
              </a:rPr>
              <a:t>’</a:t>
            </a:r>
            <a:r>
              <a:rPr lang="en-US" altLang="ja-JP">
                <a:latin typeface="Times New Roman" panose="02020603050405020304" pitchFamily="18" charset="0"/>
              </a:rPr>
              <a:t>s interior is about 50% inherited from formation of Earth during the development of our solar system (accretion changes gravitational potential energy to kinetic energy to heat upon impact) and 50% is from decay of naturally occurring radioactive elements (principally U, Th, K). </a:t>
            </a:r>
            <a:r>
              <a:rPr lang="en-US" altLang="ja-JP">
                <a:latin typeface="Arial" panose="020B0604020202020204" pitchFamily="34" charset="0"/>
              </a:rPr>
              <a:t>Radioactive decay, a spontaneous process that is the basis of "isotopic clocks" used to date igneous rocks, involves the loss of particles from the nucleus of an isotope (the </a:t>
            </a:r>
            <a:r>
              <a:rPr lang="en-US" altLang="ja-JP" i="1">
                <a:latin typeface="Arial" panose="020B0604020202020204" pitchFamily="34" charset="0"/>
              </a:rPr>
              <a:t>parent</a:t>
            </a:r>
            <a:r>
              <a:rPr lang="en-US" altLang="ja-JP">
                <a:latin typeface="Arial" panose="020B0604020202020204" pitchFamily="34" charset="0"/>
              </a:rPr>
              <a:t>) to form an isotope of a new element (the </a:t>
            </a:r>
            <a:r>
              <a:rPr lang="en-US" altLang="ja-JP" i="1">
                <a:latin typeface="Arial" panose="020B0604020202020204" pitchFamily="34" charset="0"/>
              </a:rPr>
              <a:t>daughter</a:t>
            </a:r>
            <a:r>
              <a:rPr lang="en-US" altLang="ja-JP">
                <a:latin typeface="Arial" panose="020B0604020202020204" pitchFamily="34" charset="0"/>
              </a:rPr>
              <a:t>). </a:t>
            </a:r>
            <a:endParaRPr lang="en-US" altLang="ja-JP" i="1">
              <a:latin typeface="Arial" panose="020B0604020202020204" pitchFamily="34" charset="0"/>
            </a:endParaRPr>
          </a:p>
          <a:p>
            <a:endParaRPr lang="en-US" altLang="en-US" i="1">
              <a:latin typeface="Arial" panose="020B0604020202020204" pitchFamily="34" charset="0"/>
            </a:endParaRPr>
          </a:p>
          <a:p>
            <a:r>
              <a:rPr lang="en-US" altLang="en-US" i="1">
                <a:latin typeface="Arial" panose="020B0604020202020204" pitchFamily="34" charset="0"/>
              </a:rPr>
              <a:t>Photograph: The convergence of the Nazca and South American Plates has deformed and pushed up limestone strata to form towering peaks of the Andes, as seen here in the Pachapaqui mining area in Peru. (Photograph by George Ericksen, USGS.)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9">
            <a:extLst>
              <a:ext uri="{FF2B5EF4-FFF2-40B4-BE49-F238E27FC236}">
                <a16:creationId xmlns:a16="http://schemas.microsoft.com/office/drawing/2014/main" id="{CA7D4B33-6252-4285-89F9-CE4BA007A3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F9974B4E-E364-4821-9300-38BD373CE6CE}" type="slidenum">
              <a:rPr lang="en-US" altLang="en-US" sz="1200">
                <a:latin typeface="Tahoma" panose="020B0604030504040204" pitchFamily="34" charset="0"/>
              </a:rPr>
              <a:pPr/>
              <a:t>4</a:t>
            </a:fld>
            <a:endParaRPr lang="en-US" altLang="en-US" sz="1200">
              <a:latin typeface="Tahoma" panose="020B0604030504040204" pitchFamily="34" charset="0"/>
            </a:endParaRPr>
          </a:p>
        </p:txBody>
      </p:sp>
      <p:sp>
        <p:nvSpPr>
          <p:cNvPr id="23554" name="Rectangle 2">
            <a:extLst>
              <a:ext uri="{FF2B5EF4-FFF2-40B4-BE49-F238E27FC236}">
                <a16:creationId xmlns:a16="http://schemas.microsoft.com/office/drawing/2014/main" id="{1C6F40C8-CCE2-46C2-8A81-ACEB531F6E0A}"/>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id="{FBF70C34-13C6-4485-BB0A-FC4FEB8657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mobile mantle rock beneath the rigid plates circulates in a manner somewhat like a pot of thick soup when heated to boiling. The heated soup rises to the surface, spreads and begins to cool, and then sinks back to the bottom of the pot where it is reheated and rises again. This cycle is repeated over and over to generate what scientists call a </a:t>
            </a:r>
            <a:r>
              <a:rPr lang="en-US" altLang="en-US" i="1">
                <a:latin typeface="Arial" panose="020B0604020202020204" pitchFamily="34" charset="0"/>
              </a:rPr>
              <a:t>convection cell</a:t>
            </a:r>
            <a:r>
              <a:rPr lang="en-US" altLang="en-US">
                <a:latin typeface="Arial" panose="020B0604020202020204" pitchFamily="34" charset="0"/>
              </a:rPr>
              <a:t> or </a:t>
            </a:r>
            <a:r>
              <a:rPr lang="en-US" altLang="en-US" i="1">
                <a:latin typeface="Arial" panose="020B0604020202020204" pitchFamily="34" charset="0"/>
              </a:rPr>
              <a:t>convective flow.</a:t>
            </a:r>
            <a:r>
              <a:rPr lang="en-US" altLang="en-US">
                <a:latin typeface="Arial" panose="020B0604020202020204" pitchFamily="34" charset="0"/>
              </a:rPr>
              <a:t> We know that convective motions in Earth</a:t>
            </a:r>
            <a:r>
              <a:rPr lang="ja-JP" altLang="en-US">
                <a:latin typeface="Arial" panose="020B0604020202020204" pitchFamily="34" charset="0"/>
              </a:rPr>
              <a:t>’</a:t>
            </a:r>
            <a:r>
              <a:rPr lang="en-US" altLang="ja-JP">
                <a:latin typeface="Arial" panose="020B0604020202020204" pitchFamily="34" charset="0"/>
              </a:rPr>
              <a:t>s mantle are a few centimeters per year, much slower than the convection of boiling soup, and many unanswered questions remain. How many convection cells are there? Where and how do convection cells originate? What is their structure? Does the whole mantle convect in really large cells or do the upper and lower portions of the mantle have separate convection systems? </a:t>
            </a:r>
          </a:p>
          <a:p>
            <a:endParaRPr lang="en-US" altLang="en-US">
              <a:latin typeface="Arial" panose="020B0604020202020204" pitchFamily="34" charset="0"/>
            </a:endParaRPr>
          </a:p>
          <a:p>
            <a:r>
              <a:rPr lang="en-US" altLang="en-US">
                <a:latin typeface="Times New Roman" panose="02020603050405020304" pitchFamily="18" charset="0"/>
              </a:rPr>
              <a:t>Two activities for study of convection can be found</a:t>
            </a:r>
            <a:r>
              <a:rPr kumimoji="0" lang="en-US" altLang="en-US">
                <a:solidFill>
                  <a:srgbClr val="000000"/>
                </a:solidFill>
                <a:latin typeface="Lucida Grande" charset="0"/>
              </a:rPr>
              <a:t> on the Internet:</a:t>
            </a:r>
            <a:endParaRPr lang="en-US" altLang="en-US">
              <a:latin typeface="Times New Roman" panose="02020603050405020304" pitchFamily="18" charset="0"/>
            </a:endParaRPr>
          </a:p>
          <a:p>
            <a:r>
              <a:rPr lang="en-US" altLang="en-US">
                <a:latin typeface="Times New Roman" panose="02020603050405020304" pitchFamily="18" charset="0"/>
              </a:rPr>
              <a:t>http://www.exo.net/~emuller/activities/Inverted%20Bottles.pdf</a:t>
            </a:r>
          </a:p>
          <a:p>
            <a:r>
              <a:rPr lang="en-US" altLang="en-US">
                <a:latin typeface="Times New Roman" panose="02020603050405020304" pitchFamily="18" charset="0"/>
              </a:rPr>
              <a:t>http://www.exploratorium.edu/snacks/pie_pan_convection/index.html</a:t>
            </a:r>
          </a:p>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9">
            <a:extLst>
              <a:ext uri="{FF2B5EF4-FFF2-40B4-BE49-F238E27FC236}">
                <a16:creationId xmlns:a16="http://schemas.microsoft.com/office/drawing/2014/main" id="{2300582D-85C3-4F1F-999A-5DCDF45E56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BFBD47E1-A753-46FE-9E00-3AF66CCC3C58}" type="slidenum">
              <a:rPr lang="en-US" altLang="en-US" sz="1200">
                <a:latin typeface="Tahoma" panose="020B0604030504040204" pitchFamily="34" charset="0"/>
              </a:rPr>
              <a:pPr/>
              <a:t>5</a:t>
            </a:fld>
            <a:endParaRPr lang="en-US" altLang="en-US" sz="1200">
              <a:latin typeface="Tahoma" panose="020B0604030504040204" pitchFamily="34" charset="0"/>
            </a:endParaRPr>
          </a:p>
        </p:txBody>
      </p:sp>
      <p:sp>
        <p:nvSpPr>
          <p:cNvPr id="25602" name="Rectangle 2">
            <a:extLst>
              <a:ext uri="{FF2B5EF4-FFF2-40B4-BE49-F238E27FC236}">
                <a16:creationId xmlns:a16="http://schemas.microsoft.com/office/drawing/2014/main" id="{BF5FFA7F-277C-482C-871E-03C866C01792}"/>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45470F76-C60F-41FC-B747-D94DE60407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Any map of plates shows that there are about a dozen large plates and a number of smaller plates. The smallest plates are not included here. Remember that </a:t>
            </a:r>
            <a:r>
              <a:rPr lang="ja-JP" altLang="en-US">
                <a:latin typeface="Times New Roman" panose="02020603050405020304" pitchFamily="18" charset="0"/>
              </a:rPr>
              <a:t>“</a:t>
            </a:r>
            <a:r>
              <a:rPr lang="en-US" altLang="ja-JP">
                <a:latin typeface="Times New Roman" panose="02020603050405020304" pitchFamily="18" charset="0"/>
              </a:rPr>
              <a:t>Plate Tectonics</a:t>
            </a:r>
            <a:r>
              <a:rPr lang="ja-JP" altLang="en-US">
                <a:latin typeface="Times New Roman" panose="02020603050405020304" pitchFamily="18" charset="0"/>
              </a:rPr>
              <a:t>”</a:t>
            </a:r>
            <a:r>
              <a:rPr lang="en-US" altLang="ja-JP">
                <a:latin typeface="Times New Roman" panose="02020603050405020304" pitchFamily="18" charset="0"/>
              </a:rPr>
              <a:t> is a fairly new scientific discovery stimulated by exploration of the ocean basins after WWII. In 1950, most people didn</a:t>
            </a:r>
            <a:r>
              <a:rPr lang="ja-JP" altLang="en-US">
                <a:latin typeface="Times New Roman" panose="02020603050405020304" pitchFamily="18" charset="0"/>
              </a:rPr>
              <a:t>’</a:t>
            </a:r>
            <a:r>
              <a:rPr lang="en-US" altLang="ja-JP">
                <a:latin typeface="Times New Roman" panose="02020603050405020304" pitchFamily="18" charset="0"/>
              </a:rPr>
              <a:t>t believe that the continents could move across Earth</a:t>
            </a:r>
            <a:r>
              <a:rPr lang="ja-JP" altLang="en-US">
                <a:latin typeface="Times New Roman" panose="02020603050405020304" pitchFamily="18" charset="0"/>
              </a:rPr>
              <a:t>’</a:t>
            </a:r>
            <a:r>
              <a:rPr lang="en-US" altLang="ja-JP">
                <a:latin typeface="Times New Roman" panose="02020603050405020304" pitchFamily="18" charset="0"/>
              </a:rPr>
              <a:t>s surface. This simple map does not show broad areas of deformation between plates. We will see that in a later slide.</a:t>
            </a:r>
          </a:p>
          <a:p>
            <a:endParaRPr lang="en-US" altLang="en-US">
              <a:latin typeface="Times New Roman" panose="02020603050405020304" pitchFamily="18" charset="0"/>
            </a:endParaRPr>
          </a:p>
          <a:p>
            <a:r>
              <a:rPr lang="en-US" altLang="en-US">
                <a:latin typeface="Times New Roman" panose="02020603050405020304" pitchFamily="18" charset="0"/>
              </a:rPr>
              <a:t>ANIMATIONS: This and the next few slides are available on the Teachers on the Leading Edge web site as FLASH rollovers under </a:t>
            </a:r>
            <a:r>
              <a:rPr lang="ja-JP" altLang="en-US">
                <a:latin typeface="Times New Roman" panose="02020603050405020304" pitchFamily="18" charset="0"/>
              </a:rPr>
              <a:t>“</a:t>
            </a:r>
            <a:r>
              <a:rPr lang="en-US" altLang="ja-JP">
                <a:latin typeface="Times New Roman" panose="02020603050405020304" pitchFamily="18" charset="0"/>
              </a:rPr>
              <a:t>Animations</a:t>
            </a:r>
            <a:r>
              <a:rPr lang="ja-JP" altLang="en-US">
                <a:latin typeface="Times New Roman" panose="02020603050405020304" pitchFamily="18" charset="0"/>
              </a:rPr>
              <a:t>”</a:t>
            </a:r>
            <a:r>
              <a:rPr lang="en-US" altLang="ja-JP">
                <a:latin typeface="Times New Roman" panose="02020603050405020304" pitchFamily="18" charset="0"/>
              </a:rPr>
              <a:t> under the topic </a:t>
            </a:r>
            <a:r>
              <a:rPr lang="ja-JP" altLang="en-US">
                <a:latin typeface="Times New Roman" panose="02020603050405020304" pitchFamily="18" charset="0"/>
              </a:rPr>
              <a:t>“</a:t>
            </a:r>
            <a:r>
              <a:rPr lang="en-US" altLang="ja-JP">
                <a:latin typeface="Times New Roman" panose="02020603050405020304" pitchFamily="18" charset="0"/>
              </a:rPr>
              <a:t>Introduction to Plate Tectonics and Earthquakes</a:t>
            </a:r>
            <a:r>
              <a:rPr lang="ja-JP" altLang="en-US">
                <a:latin typeface="Times New Roman" panose="02020603050405020304" pitchFamily="18" charset="0"/>
              </a:rPr>
              <a:t>”</a:t>
            </a:r>
            <a:r>
              <a:rPr lang="en-US" altLang="ja-JP">
                <a:latin typeface="Times New Roman" panose="02020603050405020304" pitchFamily="18" charset="0"/>
              </a:rPr>
              <a:t>. </a:t>
            </a:r>
          </a:p>
          <a:p>
            <a:r>
              <a:rPr kumimoji="0" lang="en-US" altLang="en-US">
                <a:solidFill>
                  <a:srgbClr val="000000"/>
                </a:solidFill>
                <a:latin typeface="Lucida Grande" charset="0"/>
              </a:rPr>
              <a:t>URL TectonicPlates </a:t>
            </a:r>
            <a:r>
              <a:rPr lang="en-US" altLang="en-US">
                <a:latin typeface="Times New Roman" panose="02020603050405020304" pitchFamily="18" charset="0"/>
              </a:rPr>
              <a:t>http://multimedia2.up.edu/Physics/TOLE/Plates&amp;Earthquakes/Animations/FLASHRollovers/TectonicPlates.swf </a:t>
            </a:r>
          </a:p>
          <a:p>
            <a:r>
              <a:rPr kumimoji="0" lang="en-US" altLang="en-US">
                <a:solidFill>
                  <a:srgbClr val="000000"/>
                </a:solidFill>
                <a:latin typeface="Lucida Grande" charset="0"/>
              </a:rPr>
              <a:t>URL Plates, Earthquakes, and Volcanoes  </a:t>
            </a:r>
            <a:r>
              <a:rPr lang="en-US" altLang="en-US">
                <a:latin typeface="Times New Roman" panose="02020603050405020304" pitchFamily="18" charset="0"/>
              </a:rPr>
              <a:t>http://multimedia2.up.edu/Physics/TOLE/Plates&amp;Earthquakes/Animations/FLASHRollovers/DynamicPlanet.swf</a:t>
            </a:r>
            <a:endParaRPr kumimoji="0" lang="en-US" altLang="en-US">
              <a:solidFill>
                <a:srgbClr val="000000"/>
              </a:solidFill>
              <a:latin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9">
            <a:extLst>
              <a:ext uri="{FF2B5EF4-FFF2-40B4-BE49-F238E27FC236}">
                <a16:creationId xmlns:a16="http://schemas.microsoft.com/office/drawing/2014/main" id="{9CF611B3-5A8C-4E5C-91EF-4283BC8481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CB532F25-3223-4CF8-9337-A61819BEBC18}" type="slidenum">
              <a:rPr lang="en-US" altLang="en-US" sz="1200">
                <a:latin typeface="Tahoma" panose="020B0604030504040204" pitchFamily="34" charset="0"/>
              </a:rPr>
              <a:pPr/>
              <a:t>6</a:t>
            </a:fld>
            <a:endParaRPr lang="en-US" altLang="en-US" sz="1200">
              <a:latin typeface="Tahoma" panose="020B0604030504040204" pitchFamily="34" charset="0"/>
            </a:endParaRPr>
          </a:p>
        </p:txBody>
      </p:sp>
      <p:sp>
        <p:nvSpPr>
          <p:cNvPr id="27650" name="Rectangle 2">
            <a:extLst>
              <a:ext uri="{FF2B5EF4-FFF2-40B4-BE49-F238E27FC236}">
                <a16:creationId xmlns:a16="http://schemas.microsoft.com/office/drawing/2014/main" id="{8F8274D2-148C-44C9-8EAF-7170263116DA}"/>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76E8FE09-6A43-45C8-84A5-E973F2C532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This figure shows the </a:t>
            </a:r>
            <a:r>
              <a:rPr lang="ja-JP" altLang="en-US">
                <a:latin typeface="Times New Roman" panose="02020603050405020304" pitchFamily="18" charset="0"/>
              </a:rPr>
              <a:t>“</a:t>
            </a:r>
            <a:r>
              <a:rPr lang="en-US" altLang="ja-JP">
                <a:latin typeface="Times New Roman" panose="02020603050405020304" pitchFamily="18" charset="0"/>
              </a:rPr>
              <a:t>baseball-stitching</a:t>
            </a:r>
            <a:r>
              <a:rPr lang="ja-JP" altLang="en-US">
                <a:latin typeface="Times New Roman" panose="02020603050405020304" pitchFamily="18" charset="0"/>
              </a:rPr>
              <a:t>”</a:t>
            </a:r>
            <a:r>
              <a:rPr lang="en-US" altLang="ja-JP">
                <a:latin typeface="Times New Roman" panose="02020603050405020304" pitchFamily="18" charset="0"/>
              </a:rPr>
              <a:t> pattern of earthquakes around the globe. With some imagination you can see some of the gross continental and plate boundaries. This figure illustrates only a small percentage of the earthquakes that would typically occur in a year. </a:t>
            </a:r>
            <a:r>
              <a:rPr lang="en-US" altLang="ja-JP">
                <a:latin typeface="Arial" panose="020B0604020202020204" pitchFamily="34" charset="0"/>
              </a:rPr>
              <a:t>Worldwide, strong earthquakes happen more than once per month. Smaller earthquakes, such as magnitude 2 earthquakes, occur several hundred times a day. </a:t>
            </a:r>
            <a:r>
              <a:rPr lang="en-US" altLang="ja-JP">
                <a:latin typeface="Times New Roman" panose="02020603050405020304" pitchFamily="18" charset="0"/>
              </a:rPr>
              <a:t>Over a million earthquakes of magnitude 2 and lower occur every year. And 1,500 Magnitude 5 occur every year. For a one-page flier on </a:t>
            </a:r>
            <a:r>
              <a:rPr lang="ja-JP" altLang="en-US">
                <a:latin typeface="Times New Roman" panose="02020603050405020304" pitchFamily="18" charset="0"/>
              </a:rPr>
              <a:t>“</a:t>
            </a:r>
            <a:r>
              <a:rPr lang="en-US" altLang="ja-JP">
                <a:latin typeface="Times New Roman" panose="02020603050405020304" pitchFamily="18" charset="0"/>
              </a:rPr>
              <a:t>How often do earthquakes occur?</a:t>
            </a:r>
            <a:r>
              <a:rPr lang="ja-JP" altLang="en-US">
                <a:latin typeface="Times New Roman" panose="02020603050405020304" pitchFamily="18" charset="0"/>
              </a:rPr>
              <a:t>”</a:t>
            </a:r>
            <a:r>
              <a:rPr lang="en-US" altLang="ja-JP">
                <a:latin typeface="Times New Roman" panose="02020603050405020304" pitchFamily="18" charset="0"/>
              </a:rPr>
              <a:t> go to the website http://www.iris.edu/edu/onepagers.htm The deepest earthquakes are where one plate is subducting beneath another plate.</a:t>
            </a:r>
          </a:p>
          <a:p>
            <a:endParaRPr lang="en-US" altLang="en-US">
              <a:latin typeface="Times New Roman" panose="02020603050405020304" pitchFamily="18" charset="0"/>
            </a:endParaRPr>
          </a:p>
          <a:p>
            <a:r>
              <a:rPr lang="en-US" altLang="en-US">
                <a:solidFill>
                  <a:schemeClr val="tx2"/>
                </a:solidFill>
                <a:latin typeface="Times New Roman" panose="02020603050405020304" pitchFamily="18" charset="0"/>
              </a:rPr>
              <a:t>For earthquakes of the past 2 weeks, </a:t>
            </a:r>
            <a:r>
              <a:rPr lang="en-US" altLang="en-US">
                <a:solidFill>
                  <a:schemeClr val="accent2"/>
                </a:solidFill>
                <a:latin typeface="Times New Roman" panose="02020603050405020304" pitchFamily="18" charset="0"/>
              </a:rPr>
              <a:t>go to http://www.iris.edu/seismon/</a:t>
            </a:r>
          </a:p>
          <a:p>
            <a:endParaRPr lang="en-US" altLang="en-US">
              <a:latin typeface="Times New Roman" panose="02020603050405020304" pitchFamily="18" charset="0"/>
            </a:endParaRPr>
          </a:p>
          <a:p>
            <a:endParaRPr lang="en-US" altLang="en-US">
              <a:latin typeface="Times New Roman" panose="02020603050405020304" pitchFamily="18" charset="0"/>
            </a:endParaRPr>
          </a:p>
          <a:p>
            <a:endParaRPr lang="en-US" altLang="en-US">
              <a:latin typeface="Times New Roman" panose="02020603050405020304" pitchFamily="18" charset="0"/>
            </a:endParaRPr>
          </a:p>
          <a:p>
            <a:endParaRPr lang="en-US" altLang="en-US">
              <a:latin typeface="Times New Roman" panose="02020603050405020304" pitchFamily="18" charset="0"/>
            </a:endParaRPr>
          </a:p>
          <a:p>
            <a:endParaRPr lang="en-US"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9">
            <a:extLst>
              <a:ext uri="{FF2B5EF4-FFF2-40B4-BE49-F238E27FC236}">
                <a16:creationId xmlns:a16="http://schemas.microsoft.com/office/drawing/2014/main" id="{39259B83-E64F-4DB1-AB80-8B51DF17C7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F753CA6A-B7F2-43C5-9EF8-FAF8FA2129CD}" type="slidenum">
              <a:rPr lang="en-US" altLang="en-US" sz="1200">
                <a:latin typeface="Tahoma" panose="020B0604030504040204" pitchFamily="34" charset="0"/>
              </a:rPr>
              <a:pPr/>
              <a:t>7</a:t>
            </a:fld>
            <a:endParaRPr lang="en-US" altLang="en-US" sz="1200">
              <a:latin typeface="Tahoma" panose="020B0604030504040204" pitchFamily="34" charset="0"/>
            </a:endParaRPr>
          </a:p>
        </p:txBody>
      </p:sp>
      <p:sp>
        <p:nvSpPr>
          <p:cNvPr id="29698" name="Rectangle 2">
            <a:extLst>
              <a:ext uri="{FF2B5EF4-FFF2-40B4-BE49-F238E27FC236}">
                <a16:creationId xmlns:a16="http://schemas.microsoft.com/office/drawing/2014/main" id="{47A1C9CC-713D-4357-BC71-3ECF04E5C950}"/>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3E688A87-B7CB-4F48-9F9E-786FEA9442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This slide shows the relationship between plate tectonics and earthquake locations. There are thousands more earthquakes every year than shown here. While most earthquakes occur at or near plate boundaries, many earthquakes occur are in the middle of plates.  Why would there be earthquakes in the middle of plates? Remember that the plate tectonics is a useful but not perfect model of how Earth works. Plates are mostly, but not entirely, internally rigid. Plates are exposed to forces that move them around and occasionally cause earthquakes on faults in the interior of the plate. These forces can reactivate old faults like in the mid-continent of North America. </a:t>
            </a:r>
          </a:p>
          <a:p>
            <a:endParaRPr lang="en-US" altLang="en-US">
              <a:latin typeface="Times New Roman" panose="02020603050405020304" pitchFamily="18" charset="0"/>
            </a:endParaRPr>
          </a:p>
          <a:p>
            <a:r>
              <a:rPr lang="en-US" altLang="en-US" sz="1400">
                <a:solidFill>
                  <a:schemeClr val="tx2"/>
                </a:solidFill>
                <a:latin typeface="Arial" panose="020B0604020202020204" pitchFamily="34" charset="0"/>
              </a:rPr>
              <a:t>For earthquakes of last 2 weeks, go to http://www.iris.edu/seismon/</a:t>
            </a:r>
          </a:p>
          <a:p>
            <a:r>
              <a:rPr lang="en-US" altLang="en-US" sz="1400">
                <a:solidFill>
                  <a:srgbClr val="2D2DB9"/>
                </a:solidFill>
                <a:latin typeface="Times New Roman" panose="02020603050405020304" pitchFamily="18" charset="0"/>
              </a:rPr>
              <a:t>Create your own maps at </a:t>
            </a:r>
            <a:r>
              <a:rPr lang="en-US" altLang="en-US" sz="1400">
                <a:solidFill>
                  <a:schemeClr val="tx2"/>
                </a:solidFill>
                <a:latin typeface="Arial" panose="020B0604020202020204" pitchFamily="34" charset="0"/>
              </a:rPr>
              <a:t>http://www.iris.edu/quakes/maps.htm </a:t>
            </a:r>
            <a:endParaRPr lang="en-US" altLang="en-US" sz="1400">
              <a:solidFill>
                <a:schemeClr val="accent2"/>
              </a:solidFill>
              <a:latin typeface="Times New Roman" panose="02020603050405020304" pitchFamily="18" charset="0"/>
            </a:endParaRPr>
          </a:p>
          <a:p>
            <a:endParaRPr lang="en-US" altLang="en-US" sz="1400">
              <a:solidFill>
                <a:schemeClr val="tx2"/>
              </a:solidFill>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9">
            <a:extLst>
              <a:ext uri="{FF2B5EF4-FFF2-40B4-BE49-F238E27FC236}">
                <a16:creationId xmlns:a16="http://schemas.microsoft.com/office/drawing/2014/main" id="{0A6F6FBB-FC60-45AC-9489-AB9EB2E1AA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B715DEAB-F2CA-4AC7-BB8C-EFD4EF585596}" type="slidenum">
              <a:rPr lang="en-US" altLang="en-US" sz="1200">
                <a:latin typeface="Tahoma" panose="020B0604030504040204" pitchFamily="34" charset="0"/>
              </a:rPr>
              <a:pPr/>
              <a:t>8</a:t>
            </a:fld>
            <a:endParaRPr lang="en-US" altLang="en-US" sz="1200">
              <a:latin typeface="Tahoma" panose="020B0604030504040204" pitchFamily="34" charset="0"/>
            </a:endParaRPr>
          </a:p>
        </p:txBody>
      </p:sp>
      <p:sp>
        <p:nvSpPr>
          <p:cNvPr id="31746" name="Rectangle 1026">
            <a:extLst>
              <a:ext uri="{FF2B5EF4-FFF2-40B4-BE49-F238E27FC236}">
                <a16:creationId xmlns:a16="http://schemas.microsoft.com/office/drawing/2014/main" id="{D550C73E-3A93-4A64-AA79-1B596C231E2B}"/>
              </a:ext>
            </a:extLst>
          </p:cNvPr>
          <p:cNvSpPr>
            <a:spLocks noGrp="1" noRot="1" noChangeAspect="1" noChangeArrowheads="1" noTextEdit="1"/>
          </p:cNvSpPr>
          <p:nvPr>
            <p:ph type="sldImg"/>
          </p:nvPr>
        </p:nvSpPr>
        <p:spPr>
          <a:ln/>
        </p:spPr>
      </p:sp>
      <p:sp>
        <p:nvSpPr>
          <p:cNvPr id="31747" name="Rectangle 1027">
            <a:extLst>
              <a:ext uri="{FF2B5EF4-FFF2-40B4-BE49-F238E27FC236}">
                <a16:creationId xmlns:a16="http://schemas.microsoft.com/office/drawing/2014/main" id="{5EEB578E-3475-45A8-92C0-16FDCB3E527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This image shows a smattering of the most prominent and most active volcanoes that occur above sea level. There are thousands of submarine volcanoes not illustrated here. Where do volcanoes occur? Volcanoes occur on divergent boundaries (especially at spreading ocean ridges where newly generated oceanic curst is capped by a layer of volcanic rocks) and on convergent boundaries where an oceanic plate subducts beneath another oceanic or continental plate. </a:t>
            </a:r>
            <a:br>
              <a:rPr lang="en-US" altLang="en-US">
                <a:latin typeface="Times New Roman" panose="02020603050405020304" pitchFamily="18" charset="0"/>
              </a:rPr>
            </a:br>
            <a:r>
              <a:rPr lang="en-US" altLang="en-US">
                <a:latin typeface="Times New Roman" panose="02020603050405020304" pitchFamily="18" charset="0"/>
              </a:rPr>
              <a:t>(A later slide shows the different convergent boundaries). Volcanoes can also occur in the middle of a plate due to </a:t>
            </a:r>
            <a:r>
              <a:rPr lang="ja-JP" altLang="en-US">
                <a:latin typeface="Times New Roman" panose="02020603050405020304" pitchFamily="18" charset="0"/>
              </a:rPr>
              <a:t>“</a:t>
            </a:r>
            <a:r>
              <a:rPr lang="en-US" altLang="ja-JP">
                <a:latin typeface="Times New Roman" panose="02020603050405020304" pitchFamily="18" charset="0"/>
              </a:rPr>
              <a:t>hotspot</a:t>
            </a:r>
            <a:r>
              <a:rPr lang="ja-JP" altLang="en-US">
                <a:latin typeface="Times New Roman" panose="02020603050405020304" pitchFamily="18" charset="0"/>
              </a:rPr>
              <a:t>”</a:t>
            </a:r>
            <a:r>
              <a:rPr lang="en-US" altLang="ja-JP">
                <a:latin typeface="Times New Roman" panose="02020603050405020304" pitchFamily="18" charset="0"/>
              </a:rPr>
              <a:t> processes or in continental rift zones like the East Africa Rift. </a:t>
            </a:r>
          </a:p>
          <a:p>
            <a:endParaRPr lang="en-US" altLang="en-US">
              <a:latin typeface="Times New Roman" panose="02020603050405020304" pitchFamily="18" charset="0"/>
            </a:endParaRPr>
          </a:p>
          <a:p>
            <a:endParaRPr lang="en-US"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9">
            <a:extLst>
              <a:ext uri="{FF2B5EF4-FFF2-40B4-BE49-F238E27FC236}">
                <a16:creationId xmlns:a16="http://schemas.microsoft.com/office/drawing/2014/main" id="{E3E0ED10-52E9-4370-BCA5-733AFCCCD2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49ABBA6C-E245-4682-AD94-EA5331FCFD9D}" type="slidenum">
              <a:rPr lang="en-US" altLang="en-US" sz="1200">
                <a:latin typeface="Tahoma" panose="020B0604030504040204" pitchFamily="34" charset="0"/>
              </a:rPr>
              <a:pPr/>
              <a:t>9</a:t>
            </a:fld>
            <a:endParaRPr lang="en-US" altLang="en-US" sz="1200">
              <a:latin typeface="Tahoma" panose="020B0604030504040204" pitchFamily="34" charset="0"/>
            </a:endParaRPr>
          </a:p>
        </p:txBody>
      </p:sp>
      <p:sp>
        <p:nvSpPr>
          <p:cNvPr id="33794" name="Rectangle 2">
            <a:extLst>
              <a:ext uri="{FF2B5EF4-FFF2-40B4-BE49-F238E27FC236}">
                <a16:creationId xmlns:a16="http://schemas.microsoft.com/office/drawing/2014/main" id="{00A03E66-3CAC-4803-9FA7-09422A2356ED}"/>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6A06D86F-D20D-41D5-8FBB-69B278F97E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This image shows a smattering of the most prominent and active volcanoes. The mid-ocean ridges (red lines on ocean plates) comprise the longest volcanic chain in the world. It is an oversimplification to say that ALL earthquakes and volcanoes occur at or near plate boundaries but there is a very strong concentration of earthquakes and volcanoes near plate boundaries. If you understand how plate motions produce earthquakes and volcanoes, you can explain at least 80% of earthquakes and volcanoes.</a:t>
            </a:r>
          </a:p>
          <a:p>
            <a:endParaRPr lang="en-US" altLang="en-US">
              <a:latin typeface="Times New Roman" panose="02020603050405020304" pitchFamily="18" charset="0"/>
            </a:endParaRPr>
          </a:p>
          <a:p>
            <a:r>
              <a:rPr lang="en-US" altLang="en-US">
                <a:latin typeface="Times New Roman" panose="02020603050405020304" pitchFamily="18" charset="0"/>
              </a:rPr>
              <a:t>The computer program </a:t>
            </a:r>
            <a:r>
              <a:rPr lang="ja-JP" altLang="en-US">
                <a:latin typeface="Times New Roman" panose="02020603050405020304" pitchFamily="18" charset="0"/>
              </a:rPr>
              <a:t>“</a:t>
            </a:r>
            <a:r>
              <a:rPr lang="en-US" altLang="ja-JP">
                <a:latin typeface="Times New Roman" panose="02020603050405020304" pitchFamily="18" charset="0"/>
              </a:rPr>
              <a:t>SeismicEruption</a:t>
            </a:r>
            <a:r>
              <a:rPr lang="ja-JP" altLang="en-US">
                <a:latin typeface="Times New Roman" panose="02020603050405020304" pitchFamily="18" charset="0"/>
              </a:rPr>
              <a:t>”</a:t>
            </a:r>
            <a:r>
              <a:rPr lang="en-US" altLang="ja-JP">
                <a:latin typeface="Times New Roman" panose="02020603050405020304" pitchFamily="18" charset="0"/>
              </a:rPr>
              <a:t> can be used to animate worldwide earthquakes and volcanic eruptions from 1960 until today. This is a great activity to help students understand that earthquakes are concentrated along and near the boundaries between tectonic plates. The animation of volcanic eruptions dramatically shows the </a:t>
            </a:r>
            <a:r>
              <a:rPr lang="ja-JP" altLang="en-US">
                <a:latin typeface="Times New Roman" panose="02020603050405020304" pitchFamily="18" charset="0"/>
              </a:rPr>
              <a:t>“</a:t>
            </a:r>
            <a:r>
              <a:rPr lang="en-US" altLang="ja-JP">
                <a:latin typeface="Times New Roman" panose="02020603050405020304" pitchFamily="18" charset="0"/>
              </a:rPr>
              <a:t>Pacific Ring of Fire</a:t>
            </a:r>
            <a:r>
              <a:rPr lang="ja-JP" altLang="en-US">
                <a:latin typeface="Times New Roman" panose="02020603050405020304" pitchFamily="18" charset="0"/>
              </a:rPr>
              <a:t>”</a:t>
            </a:r>
            <a:r>
              <a:rPr lang="en-US" altLang="ja-JP">
                <a:latin typeface="Times New Roman" panose="02020603050405020304" pitchFamily="18" charset="0"/>
              </a:rPr>
              <a:t>, the belt of volcanoes surrounding the Pacific ocean. The SeismicEruption program runs is freeware developed by Alan Jones. </a:t>
            </a:r>
            <a:br>
              <a:rPr lang="en-US" altLang="ja-JP">
                <a:latin typeface="Times New Roman" panose="02020603050405020304" pitchFamily="18" charset="0"/>
              </a:rPr>
            </a:br>
            <a:r>
              <a:rPr lang="en-US" altLang="ja-JP">
                <a:latin typeface="Times New Roman" panose="02020603050405020304" pitchFamily="18" charset="0"/>
              </a:rPr>
              <a:t>The program runs on any PC (NOT MAC) and is downloadable from http://bingweb.binghamton.edu/%7Eajones/#Seismic-Eruptions</a:t>
            </a:r>
          </a:p>
          <a:p>
            <a:endParaRPr lang="en-US" altLang="en-US">
              <a:latin typeface="Times New Roman" panose="02020603050405020304" pitchFamily="18" charset="0"/>
            </a:endParaRPr>
          </a:p>
          <a:p>
            <a:r>
              <a:rPr lang="en-US" altLang="en-US">
                <a:latin typeface="Times New Roman" panose="02020603050405020304" pitchFamily="18" charset="0"/>
              </a:rPr>
              <a:t>CLASSROOM ACTIVITY: </a:t>
            </a:r>
            <a:r>
              <a:rPr lang="ja-JP" altLang="en-US">
                <a:latin typeface="Times New Roman" panose="02020603050405020304" pitchFamily="18" charset="0"/>
              </a:rPr>
              <a:t>“</a:t>
            </a:r>
            <a:r>
              <a:rPr lang="en-US" altLang="ja-JP">
                <a:latin typeface="Times New Roman" panose="02020603050405020304" pitchFamily="18" charset="0"/>
              </a:rPr>
              <a:t>SeismicEruption Program Student Worksheet</a:t>
            </a:r>
            <a:r>
              <a:rPr lang="ja-JP" altLang="en-US">
                <a:latin typeface="Times New Roman" panose="02020603050405020304" pitchFamily="18" charset="0"/>
              </a:rPr>
              <a:t>”</a:t>
            </a:r>
            <a:r>
              <a:rPr lang="en-US" altLang="ja-JP">
                <a:latin typeface="Times New Roman" panose="02020603050405020304" pitchFamily="18" charset="0"/>
              </a:rPr>
              <a:t> was developed by Roger Groom, Mt Tabor Middle School, Portland. This activity can be found on TOTLE web site under </a:t>
            </a:r>
            <a:r>
              <a:rPr lang="ja-JP" altLang="en-US">
                <a:latin typeface="Times New Roman" panose="02020603050405020304" pitchFamily="18" charset="0"/>
              </a:rPr>
              <a:t>“</a:t>
            </a:r>
            <a:r>
              <a:rPr lang="en-US" altLang="ja-JP">
                <a:latin typeface="Times New Roman" panose="02020603050405020304" pitchFamily="18" charset="0"/>
              </a:rPr>
              <a:t>LESSON PLANS</a:t>
            </a:r>
            <a:r>
              <a:rPr lang="ja-JP" altLang="en-US">
                <a:latin typeface="Times New Roman" panose="02020603050405020304" pitchFamily="18" charset="0"/>
              </a:rPr>
              <a:t>”</a:t>
            </a:r>
            <a:r>
              <a:rPr lang="en-US" altLang="ja-JP">
                <a:latin typeface="Times New Roman" panose="02020603050405020304" pitchFamily="18" charset="0"/>
              </a:rPr>
              <a:t> under the topic </a:t>
            </a:r>
            <a:r>
              <a:rPr lang="ja-JP" altLang="en-US">
                <a:latin typeface="Times New Roman" panose="02020603050405020304" pitchFamily="18" charset="0"/>
              </a:rPr>
              <a:t>“</a:t>
            </a:r>
            <a:r>
              <a:rPr lang="en-US" altLang="ja-JP">
                <a:latin typeface="Times New Roman" panose="02020603050405020304" pitchFamily="18" charset="0"/>
              </a:rPr>
              <a:t>Introduction to Plate Tectonics and Earthquakes</a:t>
            </a:r>
            <a:r>
              <a:rPr lang="ja-JP" altLang="en-US">
                <a:latin typeface="Times New Roman" panose="02020603050405020304" pitchFamily="18" charset="0"/>
              </a:rPr>
              <a:t>”</a:t>
            </a:r>
            <a:r>
              <a:rPr lang="en-US" altLang="ja-JP">
                <a:latin typeface="Times New Roman" panose="02020603050405020304" pitchFamily="18" charset="0"/>
              </a:rPr>
              <a:t>. </a:t>
            </a:r>
          </a:p>
          <a:p>
            <a:r>
              <a:rPr lang="en-US" altLang="en-US">
                <a:latin typeface="Times New Roman" panose="02020603050405020304" pitchFamily="18" charset="0"/>
              </a:rPr>
              <a:t>URL  http://multimedia2.up.edu/Physics/TOLE/Plates&amp;Earthquakes/LessonPlans/SeismicEruptionPrgm.doc</a:t>
            </a:r>
          </a:p>
          <a:p>
            <a:endParaRPr lang="en-US" altLang="en-US">
              <a:latin typeface="Times New Roman" panose="02020603050405020304" pitchFamily="18" charset="0"/>
            </a:endParaRPr>
          </a:p>
          <a:p>
            <a:r>
              <a:rPr lang="en-US" altLang="en-US">
                <a:latin typeface="Times New Roman" panose="02020603050405020304" pitchFamily="18" charset="0"/>
              </a:rPr>
              <a:t>Background graphic from  </a:t>
            </a:r>
            <a:r>
              <a:rPr lang="ja-JP" altLang="en-US">
                <a:latin typeface="Times New Roman" panose="02020603050405020304" pitchFamily="18" charset="0"/>
              </a:rPr>
              <a:t>“</a:t>
            </a:r>
            <a:r>
              <a:rPr lang="en-US" altLang="ja-JP" b="1">
                <a:latin typeface="Arial" panose="020B0604020202020204" pitchFamily="34" charset="0"/>
              </a:rPr>
              <a:t>This Dynamic Planet</a:t>
            </a:r>
            <a:r>
              <a:rPr lang="en-US" altLang="ja-JP">
                <a:latin typeface="Arial" panose="020B0604020202020204" pitchFamily="34" charset="0"/>
              </a:rPr>
              <a:t>, World Map of Volcanoes, Earthquakes, Impact Craters, and Plate Tectonics.</a:t>
            </a:r>
            <a:r>
              <a:rPr lang="ja-JP" altLang="en-US">
                <a:latin typeface="Arial" panose="020B0604020202020204" pitchFamily="34" charset="0"/>
              </a:rPr>
              <a:t>”</a:t>
            </a:r>
            <a:r>
              <a:rPr lang="en-US" altLang="ja-JP">
                <a:latin typeface="Arial" panose="020B0604020202020204" pitchFamily="34" charset="0"/>
              </a:rPr>
              <a:t> A Smithsonian, USGS, US Naval Research lab publication. Available at </a:t>
            </a:r>
            <a:r>
              <a:rPr lang="en-US" altLang="ja-JP">
                <a:latin typeface="Times New Roman" panose="02020603050405020304" pitchFamily="18" charset="0"/>
              </a:rPr>
              <a:t>http://mineralsciences.si.edu/tdpmap/ (Note that this material is </a:t>
            </a:r>
            <a:r>
              <a:rPr lang="en-US" altLang="ja-JP">
                <a:solidFill>
                  <a:srgbClr val="333333"/>
                </a:solidFill>
                <a:latin typeface="Verdana" panose="020B0604030504040204" pitchFamily="34" charset="0"/>
                <a:ea typeface="ヒラギノ角ゴ Pro W3" charset="-128"/>
              </a:rPr>
              <a:t>copyright protected; t</a:t>
            </a:r>
            <a:r>
              <a:rPr lang="en-US" altLang="ja-JP">
                <a:solidFill>
                  <a:srgbClr val="333333"/>
                </a:solidFill>
                <a:latin typeface="Verdana" panose="020B0604030504040204" pitchFamily="34" charset="0"/>
              </a:rPr>
              <a:t>he content may only be used for personal, educational or noncommercial purposes.)</a:t>
            </a:r>
            <a:endParaRPr lang="en-US"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9">
            <a:extLst>
              <a:ext uri="{FF2B5EF4-FFF2-40B4-BE49-F238E27FC236}">
                <a16:creationId xmlns:a16="http://schemas.microsoft.com/office/drawing/2014/main" id="{DEE42885-FF78-4039-8852-8C16139B79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1D4358DE-951C-479B-958A-5B01D10D037A}" type="slidenum">
              <a:rPr lang="en-US" altLang="en-US" sz="1200">
                <a:latin typeface="Tahoma" panose="020B0604030504040204" pitchFamily="34" charset="0"/>
              </a:rPr>
              <a:pPr/>
              <a:t>10</a:t>
            </a:fld>
            <a:endParaRPr lang="en-US" altLang="en-US" sz="1200">
              <a:latin typeface="Tahoma" panose="020B0604030504040204" pitchFamily="34" charset="0"/>
            </a:endParaRPr>
          </a:p>
        </p:txBody>
      </p:sp>
      <p:sp>
        <p:nvSpPr>
          <p:cNvPr id="35842" name="Rectangle 1026">
            <a:extLst>
              <a:ext uri="{FF2B5EF4-FFF2-40B4-BE49-F238E27FC236}">
                <a16:creationId xmlns:a16="http://schemas.microsoft.com/office/drawing/2014/main" id="{ADB44657-FC27-442B-9339-AF43BFD42D6A}"/>
              </a:ext>
            </a:extLst>
          </p:cNvPr>
          <p:cNvSpPr>
            <a:spLocks noGrp="1" noRot="1" noChangeAspect="1" noChangeArrowheads="1" noTextEdit="1"/>
          </p:cNvSpPr>
          <p:nvPr>
            <p:ph type="sldImg"/>
          </p:nvPr>
        </p:nvSpPr>
        <p:spPr>
          <a:ln/>
        </p:spPr>
      </p:sp>
      <p:sp>
        <p:nvSpPr>
          <p:cNvPr id="35843" name="Rectangle 1027">
            <a:extLst>
              <a:ext uri="{FF2B5EF4-FFF2-40B4-BE49-F238E27FC236}">
                <a16:creationId xmlns:a16="http://schemas.microsoft.com/office/drawing/2014/main" id="{594AA69D-B74C-411D-BB68-3B5E7A7510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The Nazca Plate (west of South American plate) and the Pacific Plate are the fastest moving plates. Rates of plate motions are typically an inch or two per year (about the rate of growth of your fingernails). Although these rates seem slow, over 100s of millions of years, these motions open and close large ocean basins and completely change the arrangement of continents. </a:t>
            </a:r>
          </a:p>
          <a:p>
            <a:endParaRPr lang="en-US" altLang="en-US" dirty="0">
              <a:latin typeface="Times New Roman" panose="02020603050405020304" pitchFamily="18" charset="0"/>
            </a:endParaRPr>
          </a:p>
          <a:p>
            <a:r>
              <a:rPr lang="en-US" altLang="en-US" dirty="0">
                <a:latin typeface="Times New Roman" panose="02020603050405020304" pitchFamily="18" charset="0"/>
              </a:rPr>
              <a:t>CLASSROOM ACTIVITY: For a classroom lesson plan and a detailed world map of plates, see the Mapping World Plates Activity and associated files on Teachers on the Leading Edge web site under </a:t>
            </a:r>
            <a:r>
              <a:rPr lang="ja-JP" altLang="en-US" dirty="0">
                <a:latin typeface="Times New Roman" panose="02020603050405020304" pitchFamily="18" charset="0"/>
              </a:rPr>
              <a:t>“</a:t>
            </a:r>
            <a:r>
              <a:rPr lang="en-US" altLang="ja-JP" dirty="0">
                <a:latin typeface="Times New Roman" panose="02020603050405020304" pitchFamily="18" charset="0"/>
              </a:rPr>
              <a:t>Lesson Plans</a:t>
            </a:r>
            <a:r>
              <a:rPr lang="ja-JP" altLang="en-US" dirty="0">
                <a:latin typeface="Times New Roman" panose="02020603050405020304" pitchFamily="18" charset="0"/>
              </a:rPr>
              <a:t>”</a:t>
            </a:r>
            <a:r>
              <a:rPr lang="en-US" altLang="ja-JP" dirty="0">
                <a:latin typeface="Times New Roman" panose="02020603050405020304" pitchFamily="18" charset="0"/>
              </a:rPr>
              <a:t> under the topic </a:t>
            </a:r>
            <a:r>
              <a:rPr lang="ja-JP" altLang="en-US" dirty="0">
                <a:latin typeface="Times New Roman" panose="02020603050405020304" pitchFamily="18" charset="0"/>
              </a:rPr>
              <a:t>“</a:t>
            </a:r>
            <a:r>
              <a:rPr lang="en-US" altLang="ja-JP" dirty="0">
                <a:latin typeface="Times New Roman" panose="02020603050405020304" pitchFamily="18" charset="0"/>
              </a:rPr>
              <a:t>Introduction to Plate Tectonics and Earthquakes</a:t>
            </a:r>
            <a:r>
              <a:rPr lang="ja-JP" altLang="en-US" dirty="0">
                <a:latin typeface="Times New Roman" panose="02020603050405020304" pitchFamily="18" charset="0"/>
              </a:rPr>
              <a:t>”</a:t>
            </a:r>
            <a:r>
              <a:rPr lang="en-US" altLang="ja-JP" dirty="0">
                <a:latin typeface="Times New Roman" panose="02020603050405020304" pitchFamily="18" charset="0"/>
              </a:rPr>
              <a:t>. </a:t>
            </a:r>
          </a:p>
          <a:p>
            <a:r>
              <a:rPr lang="en-US" altLang="en-US" dirty="0">
                <a:latin typeface="Times New Roman" panose="02020603050405020304" pitchFamily="18" charset="0"/>
              </a:rPr>
              <a:t>Mapping World Plates Activity URL: </a:t>
            </a:r>
          </a:p>
          <a:p>
            <a:r>
              <a:rPr lang="en-US" altLang="en-US" b="1" dirty="0">
                <a:latin typeface="Times New Roman" panose="02020603050405020304" pitchFamily="18" charset="0"/>
              </a:rPr>
              <a:t>http://multimedia2.up.edu/Physics/TOLE/Plates&amp;Earthquakes/LessonPlans/MappingPlates/WorldTectonicMapActivity.pdf</a:t>
            </a:r>
          </a:p>
          <a:p>
            <a:r>
              <a:rPr lang="en-US" altLang="en-US" dirty="0">
                <a:latin typeface="Times New Roman" panose="02020603050405020304" pitchFamily="18" charset="0"/>
              </a:rPr>
              <a:t>Mapping World Plates Poster URL: </a:t>
            </a:r>
          </a:p>
          <a:p>
            <a:r>
              <a:rPr lang="en-US" altLang="en-US" b="1" dirty="0">
                <a:latin typeface="Times New Roman" panose="02020603050405020304" pitchFamily="18" charset="0"/>
              </a:rPr>
              <a:t>http://multimedia2.up.edu/Physics/TOLE/Plates&amp;Earthquakes/LessonPlans/MappingPlates/WorldTectonicMap-Poster.pdf</a:t>
            </a:r>
          </a:p>
          <a:p>
            <a:r>
              <a:rPr lang="en-US" altLang="en-US" dirty="0">
                <a:latin typeface="Times New Roman" panose="02020603050405020304" pitchFamily="18" charset="0"/>
              </a:rPr>
              <a:t>Mapping World Plates Questions URL: </a:t>
            </a:r>
          </a:p>
          <a:p>
            <a:r>
              <a:rPr lang="en-US" altLang="en-US" b="1" dirty="0">
                <a:latin typeface="Times New Roman" panose="02020603050405020304" pitchFamily="18" charset="0"/>
              </a:rPr>
              <a:t>http://multimedia2.up.edu/Physics/TOLE/Plates&amp;Earthquakes/LessonPlans/MappingPlates/PTMapQuestions.doc</a:t>
            </a:r>
          </a:p>
          <a:p>
            <a:r>
              <a:rPr lang="en-US" altLang="en-US" dirty="0">
                <a:latin typeface="Times New Roman" panose="02020603050405020304" pitchFamily="18" charset="0"/>
              </a:rPr>
              <a:t>Mapping World Plates Small Map URL: </a:t>
            </a:r>
          </a:p>
          <a:p>
            <a:r>
              <a:rPr lang="en-US" altLang="en-US" b="1" dirty="0">
                <a:latin typeface="Times New Roman" panose="02020603050405020304" pitchFamily="18" charset="0"/>
              </a:rPr>
              <a:t>http://multimedia2.up.edu/Physics/TOLE/Plates&amp;Earthquakes/LessonPlans/MappingPlates/WorldTectonicMapSmall.pdf</a:t>
            </a:r>
          </a:p>
          <a:p>
            <a:r>
              <a:rPr lang="en-US" altLang="en-US" dirty="0">
                <a:latin typeface="Times New Roman" panose="02020603050405020304" pitchFamily="18" charset="0"/>
              </a:rPr>
              <a:t> </a:t>
            </a:r>
          </a:p>
          <a:p>
            <a:r>
              <a:rPr lang="en-US" altLang="en-US" dirty="0">
                <a:latin typeface="Times New Roman" panose="02020603050405020304" pitchFamily="18" charset="0"/>
              </a:rPr>
              <a:t>See John Lahr</a:t>
            </a:r>
            <a:r>
              <a:rPr lang="ja-JP" altLang="en-US" dirty="0">
                <a:latin typeface="Times New Roman" panose="02020603050405020304" pitchFamily="18" charset="0"/>
              </a:rPr>
              <a:t>’</a:t>
            </a:r>
            <a:r>
              <a:rPr lang="en-US" altLang="ja-JP" dirty="0">
                <a:latin typeface="Times New Roman" panose="02020603050405020304" pitchFamily="18" charset="0"/>
              </a:rPr>
              <a:t>s web site for documentation of his finger nail growth: </a:t>
            </a:r>
            <a:r>
              <a:rPr kumimoji="0" lang="en-US" altLang="ja-JP" sz="1000" b="1" u="sng" dirty="0">
                <a:solidFill>
                  <a:srgbClr val="0000FF"/>
                </a:solidFill>
                <a:latin typeface="Monaco" charset="0"/>
              </a:rPr>
              <a:t>http://jclahr.com/science/earth_science/thumbnail/index.html</a:t>
            </a:r>
            <a:endParaRPr lang="en-US" altLang="ja-JP" b="1" dirty="0">
              <a:latin typeface="Times New Roman" panose="02020603050405020304" pitchFamily="18" charset="0"/>
            </a:endParaRPr>
          </a:p>
          <a:p>
            <a:endParaRPr lang="en-US" altLang="en-US" dirty="0">
              <a:latin typeface="Times New Roman" panose="02020603050405020304" pitchFamily="18" charset="0"/>
            </a:endParaRPr>
          </a:p>
          <a:p>
            <a:r>
              <a:rPr lang="en-US" altLang="en-US" dirty="0">
                <a:latin typeface="Times New Roman" panose="02020603050405020304" pitchFamily="18" charset="0"/>
              </a:rPr>
              <a:t>Background graphic from  </a:t>
            </a:r>
            <a:r>
              <a:rPr lang="ja-JP" altLang="en-US" dirty="0">
                <a:latin typeface="Times New Roman" panose="02020603050405020304" pitchFamily="18" charset="0"/>
              </a:rPr>
              <a:t>“</a:t>
            </a:r>
            <a:r>
              <a:rPr lang="en-US" altLang="ja-JP" b="1" dirty="0">
                <a:latin typeface="Arial" panose="020B0604020202020204" pitchFamily="34" charset="0"/>
              </a:rPr>
              <a:t>This Dynamic Planet</a:t>
            </a:r>
            <a:r>
              <a:rPr lang="en-US" altLang="ja-JP" dirty="0">
                <a:latin typeface="Arial" panose="020B0604020202020204" pitchFamily="34" charset="0"/>
              </a:rPr>
              <a:t>, World Map of Volcanoes, Earthquakes, Impact Craters, and Plate Tectonics.</a:t>
            </a:r>
            <a:r>
              <a:rPr lang="ja-JP" altLang="en-US" dirty="0">
                <a:latin typeface="Arial" panose="020B0604020202020204" pitchFamily="34" charset="0"/>
              </a:rPr>
              <a:t>”</a:t>
            </a:r>
            <a:r>
              <a:rPr lang="en-US" altLang="ja-JP" dirty="0">
                <a:latin typeface="Arial" panose="020B0604020202020204" pitchFamily="34" charset="0"/>
              </a:rPr>
              <a:t> A Smithsonian, USGS, US Naval Research lab publication. </a:t>
            </a:r>
            <a:r>
              <a:rPr lang="en-US" altLang="ja-JP" dirty="0">
                <a:latin typeface="Times New Roman" panose="02020603050405020304" pitchFamily="18" charset="0"/>
              </a:rPr>
              <a:t>(Note that this material is </a:t>
            </a:r>
            <a:r>
              <a:rPr lang="en-US" altLang="ja-JP" dirty="0">
                <a:solidFill>
                  <a:srgbClr val="333333"/>
                </a:solidFill>
                <a:latin typeface="Verdana" panose="020B0604030504040204" pitchFamily="34" charset="0"/>
                <a:ea typeface="ヒラギノ角ゴ Pro W3" charset="-128"/>
              </a:rPr>
              <a:t>copyright protected; t</a:t>
            </a:r>
            <a:r>
              <a:rPr lang="en-US" altLang="ja-JP" dirty="0">
                <a:solidFill>
                  <a:srgbClr val="333333"/>
                </a:solidFill>
                <a:latin typeface="Verdana" panose="020B0604030504040204" pitchFamily="34" charset="0"/>
              </a:rPr>
              <a:t>he content may only be used for personal, educational or noncommercial purposes.)</a:t>
            </a:r>
            <a:endParaRPr lang="en-US" altLang="en-US" dirty="0">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9">
            <a:extLst>
              <a:ext uri="{FF2B5EF4-FFF2-40B4-BE49-F238E27FC236}">
                <a16:creationId xmlns:a16="http://schemas.microsoft.com/office/drawing/2014/main" id="{A51D5B4B-7DF7-4D02-94A1-DC304CCD84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A7C2A969-3B39-4F50-872B-DFB0F25117CF}" type="slidenum">
              <a:rPr lang="en-US" altLang="en-US" sz="1200">
                <a:latin typeface="Tahoma" panose="020B0604030504040204" pitchFamily="34" charset="0"/>
              </a:rPr>
              <a:pPr/>
              <a:t>11</a:t>
            </a:fld>
            <a:endParaRPr lang="en-US" altLang="en-US" sz="1200">
              <a:latin typeface="Tahoma" panose="020B0604030504040204" pitchFamily="34" charset="0"/>
            </a:endParaRPr>
          </a:p>
        </p:txBody>
      </p:sp>
      <p:sp>
        <p:nvSpPr>
          <p:cNvPr id="39938" name="Rectangle 2">
            <a:extLst>
              <a:ext uri="{FF2B5EF4-FFF2-40B4-BE49-F238E27FC236}">
                <a16:creationId xmlns:a16="http://schemas.microsoft.com/office/drawing/2014/main" id="{B3E23ED1-930F-4BE2-9862-C169726EE6A7}"/>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966E032F-E9CC-4EB9-8D06-5C9C445E4E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50000"/>
              </a:spcBef>
            </a:pPr>
            <a:r>
              <a:rPr lang="en-US" altLang="en-US" sz="1600">
                <a:latin typeface="Times New Roman" panose="02020603050405020304" pitchFamily="18" charset="0"/>
              </a:rPr>
              <a:t>There is widespread confusion between </a:t>
            </a:r>
            <a:r>
              <a:rPr lang="ja-JP" altLang="en-US" sz="1600">
                <a:latin typeface="Times New Roman" panose="02020603050405020304" pitchFamily="18" charset="0"/>
              </a:rPr>
              <a:t>“</a:t>
            </a:r>
            <a:r>
              <a:rPr lang="en-US" altLang="ja-JP" sz="1600">
                <a:latin typeface="Times New Roman" panose="02020603050405020304" pitchFamily="18" charset="0"/>
              </a:rPr>
              <a:t>crust</a:t>
            </a:r>
            <a:r>
              <a:rPr lang="ja-JP" altLang="en-US" sz="1600">
                <a:latin typeface="Times New Roman" panose="02020603050405020304" pitchFamily="18" charset="0"/>
              </a:rPr>
              <a:t>”</a:t>
            </a:r>
            <a:r>
              <a:rPr lang="en-US" altLang="ja-JP" sz="1600">
                <a:latin typeface="Times New Roman" panose="02020603050405020304" pitchFamily="18" charset="0"/>
              </a:rPr>
              <a:t> and </a:t>
            </a:r>
            <a:r>
              <a:rPr lang="ja-JP" altLang="en-US" sz="1600">
                <a:latin typeface="Times New Roman" panose="02020603050405020304" pitchFamily="18" charset="0"/>
              </a:rPr>
              <a:t>“</a:t>
            </a:r>
            <a:r>
              <a:rPr lang="en-US" altLang="ja-JP" sz="1600">
                <a:latin typeface="Times New Roman" panose="02020603050405020304" pitchFamily="18" charset="0"/>
              </a:rPr>
              <a:t>plates</a:t>
            </a:r>
            <a:r>
              <a:rPr lang="ja-JP" altLang="en-US" sz="1600">
                <a:latin typeface="Times New Roman" panose="02020603050405020304" pitchFamily="18" charset="0"/>
              </a:rPr>
              <a:t>”</a:t>
            </a:r>
            <a:r>
              <a:rPr lang="en-US" altLang="ja-JP" sz="1600">
                <a:latin typeface="Times New Roman" panose="02020603050405020304" pitchFamily="18" charset="0"/>
              </a:rPr>
              <a:t>. Unfortunately this confusion is reinforced by many popular science programs [e.g. Discovery Channel programs, etc.]). It</a:t>
            </a:r>
            <a:r>
              <a:rPr lang="ja-JP" altLang="en-US" sz="1600">
                <a:latin typeface="Times New Roman" panose="02020603050405020304" pitchFamily="18" charset="0"/>
              </a:rPr>
              <a:t>’</a:t>
            </a:r>
            <a:r>
              <a:rPr lang="en-US" altLang="ja-JP" sz="1600">
                <a:latin typeface="Times New Roman" panose="02020603050405020304" pitchFamily="18" charset="0"/>
              </a:rPr>
              <a:t>s not complicated if you lay this out correctly from day #1. The </a:t>
            </a:r>
            <a:r>
              <a:rPr lang="ja-JP" altLang="en-US" sz="1600">
                <a:latin typeface="Times New Roman" panose="02020603050405020304" pitchFamily="18" charset="0"/>
              </a:rPr>
              <a:t>“</a:t>
            </a:r>
            <a:r>
              <a:rPr lang="en-US" altLang="ja-JP" sz="1600">
                <a:latin typeface="Times New Roman" panose="02020603050405020304" pitchFamily="18" charset="0"/>
              </a:rPr>
              <a:t>plates</a:t>
            </a:r>
            <a:r>
              <a:rPr lang="ja-JP" altLang="en-US" sz="1600">
                <a:latin typeface="Times New Roman" panose="02020603050405020304" pitchFamily="18" charset="0"/>
              </a:rPr>
              <a:t>”</a:t>
            </a:r>
            <a:r>
              <a:rPr lang="en-US" altLang="ja-JP" sz="1600">
                <a:latin typeface="Times New Roman" panose="02020603050405020304" pitchFamily="18" charset="0"/>
              </a:rPr>
              <a:t> of plate tectonics are more correctly referred to as </a:t>
            </a:r>
            <a:r>
              <a:rPr lang="ja-JP" altLang="en-US" sz="1600">
                <a:latin typeface="Times New Roman" panose="02020603050405020304" pitchFamily="18" charset="0"/>
              </a:rPr>
              <a:t>“</a:t>
            </a:r>
            <a:r>
              <a:rPr lang="en-US" altLang="ja-JP" sz="1600">
                <a:latin typeface="Times New Roman" panose="02020603050405020304" pitchFamily="18" charset="0"/>
              </a:rPr>
              <a:t>lithospheric plates</a:t>
            </a:r>
            <a:r>
              <a:rPr lang="ja-JP" altLang="en-US" sz="1600">
                <a:latin typeface="Times New Roman" panose="02020603050405020304" pitchFamily="18" charset="0"/>
              </a:rPr>
              <a:t>”</a:t>
            </a:r>
            <a:r>
              <a:rPr lang="en-US" altLang="ja-JP" sz="1600">
                <a:latin typeface="Times New Roman" panose="02020603050405020304" pitchFamily="18" charset="0"/>
              </a:rPr>
              <a:t>. The upper portion of the lithospheric plates is Earth</a:t>
            </a:r>
            <a:r>
              <a:rPr lang="ja-JP" altLang="en-US" sz="1600">
                <a:latin typeface="Times New Roman" panose="02020603050405020304" pitchFamily="18" charset="0"/>
              </a:rPr>
              <a:t>’</a:t>
            </a:r>
            <a:r>
              <a:rPr lang="en-US" altLang="ja-JP" sz="1600">
                <a:latin typeface="Times New Roman" panose="02020603050405020304" pitchFamily="18" charset="0"/>
              </a:rPr>
              <a:t>s </a:t>
            </a:r>
            <a:r>
              <a:rPr lang="en-US" altLang="ja-JP" sz="2000">
                <a:latin typeface="Times New Roman" panose="02020603050405020304" pitchFamily="18" charset="0"/>
              </a:rPr>
              <a:t>crust</a:t>
            </a:r>
            <a:r>
              <a:rPr lang="en-US" altLang="ja-JP" sz="1600">
                <a:latin typeface="Times New Roman" panose="02020603050405020304" pitchFamily="18" charset="0"/>
              </a:rPr>
              <a:t> that is the outer rock layer of Earth chemically distinct from the underlying mantle layer</a:t>
            </a:r>
            <a:r>
              <a:rPr lang="en-US" altLang="ja-JP">
                <a:latin typeface="Times New Roman" panose="02020603050405020304" pitchFamily="18" charset="0"/>
              </a:rPr>
              <a:t>. The deeper portion of the lithospheric plates is mantle material. To distinguish mantle rocks that are part of lithospheric plates from deeper, hotter, and therefore weaker mantle rocks, the term </a:t>
            </a:r>
            <a:r>
              <a:rPr lang="ja-JP" altLang="en-US">
                <a:latin typeface="Times New Roman" panose="02020603050405020304" pitchFamily="18" charset="0"/>
              </a:rPr>
              <a:t>“</a:t>
            </a:r>
            <a:r>
              <a:rPr lang="en-US" altLang="ja-JP">
                <a:latin typeface="Times New Roman" panose="02020603050405020304" pitchFamily="18" charset="0"/>
              </a:rPr>
              <a:t>lithospheric mantle</a:t>
            </a:r>
            <a:r>
              <a:rPr lang="ja-JP" altLang="en-US">
                <a:latin typeface="Times New Roman" panose="02020603050405020304" pitchFamily="18" charset="0"/>
              </a:rPr>
              <a:t>”</a:t>
            </a:r>
            <a:r>
              <a:rPr lang="en-US" altLang="ja-JP">
                <a:latin typeface="Times New Roman" panose="02020603050405020304" pitchFamily="18" charset="0"/>
              </a:rPr>
              <a:t> is sometimes used for the mantle that makes up the deeper part of plates. Total thickness of lithospheric plates is about 100 km. Compared to deeper layers of Earth, lithospheric plates are colder, more rigid, and much more brittle (capable of breaking when large forces are applied). The mantle below the plates is called </a:t>
            </a:r>
            <a:r>
              <a:rPr lang="ja-JP" altLang="en-US">
                <a:latin typeface="Times New Roman" panose="02020603050405020304" pitchFamily="18" charset="0"/>
              </a:rPr>
              <a:t>“</a:t>
            </a:r>
            <a:r>
              <a:rPr lang="en-US" altLang="ja-JP">
                <a:latin typeface="Times New Roman" panose="02020603050405020304" pitchFamily="18" charset="0"/>
              </a:rPr>
              <a:t>asthenosphere</a:t>
            </a:r>
            <a:r>
              <a:rPr lang="ja-JP" altLang="en-US">
                <a:latin typeface="Times New Roman" panose="02020603050405020304" pitchFamily="18" charset="0"/>
              </a:rPr>
              <a:t>”</a:t>
            </a:r>
            <a:r>
              <a:rPr lang="en-US" altLang="ja-JP">
                <a:latin typeface="Times New Roman" panose="02020603050405020304" pitchFamily="18" charset="0"/>
              </a:rPr>
              <a:t> or </a:t>
            </a:r>
            <a:r>
              <a:rPr lang="ja-JP" altLang="en-US">
                <a:latin typeface="Times New Roman" panose="02020603050405020304" pitchFamily="18" charset="0"/>
              </a:rPr>
              <a:t>“</a:t>
            </a:r>
            <a:r>
              <a:rPr lang="en-US" altLang="ja-JP">
                <a:latin typeface="Times New Roman" panose="02020603050405020304" pitchFamily="18" charset="0"/>
              </a:rPr>
              <a:t>asthenospheric mantle</a:t>
            </a:r>
            <a:r>
              <a:rPr lang="ja-JP" altLang="en-US">
                <a:latin typeface="Times New Roman" panose="02020603050405020304" pitchFamily="18" charset="0"/>
              </a:rPr>
              <a:t>”</a:t>
            </a:r>
            <a:r>
              <a:rPr lang="en-US" altLang="ja-JP">
                <a:latin typeface="Times New Roman" panose="02020603050405020304" pitchFamily="18" charset="0"/>
              </a:rPr>
              <a:t>. This part of the mantle is not liquid but it is close to its melting temperature. It is therefore capable of flowing (at very slow rates) if forces are applied for long times. Silly putty is a useful analog to the mechanical behavior of the asthenosphere. </a:t>
            </a:r>
          </a:p>
          <a:p>
            <a:pPr eaLnBrk="1" hangingPunct="1">
              <a:spcBef>
                <a:spcPct val="50000"/>
              </a:spcBef>
            </a:pPr>
            <a:endParaRPr lang="en-US" altLang="en-US">
              <a:latin typeface="Times New Roman" panose="02020603050405020304" pitchFamily="18" charset="0"/>
            </a:endParaRPr>
          </a:p>
          <a:p>
            <a:pPr eaLnBrk="1" hangingPunct="1">
              <a:spcBef>
                <a:spcPct val="50000"/>
              </a:spcBef>
            </a:pPr>
            <a:r>
              <a:rPr lang="en-US" altLang="en-US">
                <a:latin typeface="Times New Roman" panose="02020603050405020304" pitchFamily="18" charset="0"/>
              </a:rPr>
              <a:t>VIDEO LECTURE: </a:t>
            </a:r>
            <a:r>
              <a:rPr lang="ja-JP" altLang="en-US">
                <a:latin typeface="Times New Roman" panose="02020603050405020304" pitchFamily="18" charset="0"/>
              </a:rPr>
              <a:t>“</a:t>
            </a:r>
            <a:r>
              <a:rPr lang="en-US" altLang="ja-JP">
                <a:latin typeface="Times New Roman" panose="02020603050405020304" pitchFamily="18" charset="0"/>
              </a:rPr>
              <a:t>Lithospheric Plates</a:t>
            </a:r>
            <a:r>
              <a:rPr lang="ja-JP" altLang="en-US">
                <a:latin typeface="Times New Roman" panose="02020603050405020304" pitchFamily="18" charset="0"/>
              </a:rPr>
              <a:t>”</a:t>
            </a:r>
            <a:r>
              <a:rPr lang="en-US" altLang="ja-JP">
                <a:latin typeface="Times New Roman" panose="02020603050405020304" pitchFamily="18" charset="0"/>
              </a:rPr>
              <a:t> on Teachers on the Leading Edge web site under </a:t>
            </a:r>
            <a:r>
              <a:rPr lang="ja-JP" altLang="en-US">
                <a:latin typeface="Times New Roman" panose="02020603050405020304" pitchFamily="18" charset="0"/>
              </a:rPr>
              <a:t>“</a:t>
            </a:r>
            <a:r>
              <a:rPr lang="en-US" altLang="ja-JP">
                <a:latin typeface="Times New Roman" panose="02020603050405020304" pitchFamily="18" charset="0"/>
              </a:rPr>
              <a:t>Videos</a:t>
            </a:r>
            <a:r>
              <a:rPr lang="ja-JP" altLang="en-US">
                <a:latin typeface="Times New Roman" panose="02020603050405020304" pitchFamily="18" charset="0"/>
              </a:rPr>
              <a:t>”</a:t>
            </a:r>
            <a:r>
              <a:rPr lang="en-US" altLang="ja-JP">
                <a:latin typeface="Times New Roman" panose="02020603050405020304" pitchFamily="18" charset="0"/>
              </a:rPr>
              <a:t> under the topic </a:t>
            </a:r>
            <a:r>
              <a:rPr lang="ja-JP" altLang="en-US">
                <a:latin typeface="Times New Roman" panose="02020603050405020304" pitchFamily="18" charset="0"/>
              </a:rPr>
              <a:t>“</a:t>
            </a:r>
            <a:r>
              <a:rPr lang="en-US" altLang="ja-JP">
                <a:latin typeface="Times New Roman" panose="02020603050405020304" pitchFamily="18" charset="0"/>
              </a:rPr>
              <a:t>Introduction to Plate Tectonics and Earthquakes</a:t>
            </a:r>
            <a:r>
              <a:rPr lang="ja-JP" altLang="en-US">
                <a:latin typeface="Times New Roman" panose="02020603050405020304" pitchFamily="18" charset="0"/>
              </a:rPr>
              <a:t>”</a:t>
            </a:r>
            <a:r>
              <a:rPr lang="en-US" altLang="ja-JP">
                <a:latin typeface="Times New Roman" panose="02020603050405020304" pitchFamily="18" charset="0"/>
              </a:rPr>
              <a:t>. URL for Lithospheric Plates </a:t>
            </a:r>
            <a:r>
              <a:rPr lang="en-US" altLang="ja-JP" b="1">
                <a:latin typeface="Times New Roman" panose="02020603050405020304" pitchFamily="18" charset="0"/>
              </a:rPr>
              <a:t>http://multimedia2.up.edu/Physics/TOLE/Plates&amp;Earthquakes/VideoLectures/TectonicPlates.mov</a:t>
            </a:r>
          </a:p>
          <a:p>
            <a:pPr eaLnBrk="1" hangingPunct="1">
              <a:spcBef>
                <a:spcPct val="50000"/>
              </a:spcBef>
            </a:pPr>
            <a:endParaRPr lang="en-US" altLang="en-US">
              <a:latin typeface="Times New Roman" panose="02020603050405020304" pitchFamily="18" charset="0"/>
            </a:endParaRPr>
          </a:p>
          <a:p>
            <a:r>
              <a:rPr lang="en-US" altLang="en-US">
                <a:latin typeface="Times New Roman" panose="02020603050405020304" pitchFamily="18" charset="0"/>
              </a:rPr>
              <a:t>Background graphic from  </a:t>
            </a:r>
            <a:r>
              <a:rPr lang="ja-JP" altLang="en-US">
                <a:latin typeface="Times New Roman" panose="02020603050405020304" pitchFamily="18" charset="0"/>
              </a:rPr>
              <a:t>“</a:t>
            </a:r>
            <a:r>
              <a:rPr lang="en-US" altLang="ja-JP" b="1">
                <a:latin typeface="Arial" panose="020B0604020202020204" pitchFamily="34" charset="0"/>
              </a:rPr>
              <a:t>This Dynamic Planet</a:t>
            </a:r>
            <a:r>
              <a:rPr lang="en-US" altLang="ja-JP">
                <a:latin typeface="Arial" panose="020B0604020202020204" pitchFamily="34" charset="0"/>
              </a:rPr>
              <a:t>, World Map of Volcanoes, Earthquakes, Impact Craters, and Plate Tectonics.</a:t>
            </a:r>
            <a:r>
              <a:rPr lang="ja-JP" altLang="en-US">
                <a:latin typeface="Arial" panose="020B0604020202020204" pitchFamily="34" charset="0"/>
              </a:rPr>
              <a:t>”</a:t>
            </a:r>
            <a:r>
              <a:rPr lang="en-US" altLang="ja-JP">
                <a:latin typeface="Arial" panose="020B0604020202020204" pitchFamily="34" charset="0"/>
              </a:rPr>
              <a:t> A Smithsonian, USGS, US Naval Research lab publication. </a:t>
            </a:r>
            <a:r>
              <a:rPr lang="en-US" altLang="ja-JP">
                <a:latin typeface="Times New Roman" panose="02020603050405020304" pitchFamily="18" charset="0"/>
              </a:rPr>
              <a:t>(Note that this material is </a:t>
            </a:r>
            <a:r>
              <a:rPr lang="en-US" altLang="ja-JP">
                <a:solidFill>
                  <a:srgbClr val="333333"/>
                </a:solidFill>
                <a:latin typeface="Verdana" panose="020B0604030504040204" pitchFamily="34" charset="0"/>
                <a:ea typeface="ヒラギノ角ゴ Pro W3" charset="-128"/>
              </a:rPr>
              <a:t>copyright protected; t</a:t>
            </a:r>
            <a:r>
              <a:rPr lang="en-US" altLang="ja-JP">
                <a:solidFill>
                  <a:srgbClr val="333333"/>
                </a:solidFill>
                <a:latin typeface="Verdana" panose="020B0604030504040204" pitchFamily="34" charset="0"/>
              </a:rPr>
              <a:t>he content may only be used for personal, educational or noncommercial purposes.)</a:t>
            </a:r>
            <a:endParaRPr lang="en-US"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9">
            <a:extLst>
              <a:ext uri="{FF2B5EF4-FFF2-40B4-BE49-F238E27FC236}">
                <a16:creationId xmlns:a16="http://schemas.microsoft.com/office/drawing/2014/main" id="{03EEBF3B-3A39-4D64-B2E1-ACEB53D36F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6AEE118A-BEDF-48D2-B59C-EC9F036AC71E}" type="slidenum">
              <a:rPr lang="en-US" altLang="en-US" sz="1200">
                <a:latin typeface="Tahoma" panose="020B0604030504040204" pitchFamily="34" charset="0"/>
              </a:rPr>
              <a:pPr/>
              <a:t>12</a:t>
            </a:fld>
            <a:endParaRPr lang="en-US" altLang="en-US" sz="1200">
              <a:latin typeface="Tahoma" panose="020B0604030504040204" pitchFamily="34" charset="0"/>
            </a:endParaRPr>
          </a:p>
        </p:txBody>
      </p:sp>
      <p:sp>
        <p:nvSpPr>
          <p:cNvPr id="41986" name="Rectangle 2">
            <a:extLst>
              <a:ext uri="{FF2B5EF4-FFF2-40B4-BE49-F238E27FC236}">
                <a16:creationId xmlns:a16="http://schemas.microsoft.com/office/drawing/2014/main" id="{2F4E5EE0-96AC-4779-91FA-437057DFC9B1}"/>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378192D7-5B04-4575-B6AF-90F1F642DF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a:latin typeface="Times New Roman" panose="02020603050405020304" pitchFamily="18" charset="0"/>
              </a:rPr>
              <a:t>There is also confusion about the asthenosphere. This region of the mantle is not liquid and the plates do not glide over it like a sheet of water. The asthenosphere is hot but, rocks because it is under intense pressure from the overlying rocks, it is not hot enough to melt more than a small fraction of the rocks in the asthenosphere. Instead the asthenosphere is what we call a viscoelastic solid. It can deform and flow if forces are applied over a long interval of time. Therefore a good analog is silly putty which will stretch and deform when pulled slowly.</a:t>
            </a:r>
          </a:p>
          <a:p>
            <a:endParaRPr lang="en-US" altLang="en-US">
              <a:latin typeface="Times New Roman" panose="02020603050405020304" pitchFamily="18" charset="0"/>
            </a:endParaRPr>
          </a:p>
          <a:p>
            <a:r>
              <a:rPr lang="en-US" altLang="en-US">
                <a:latin typeface="Times New Roman" panose="02020603050405020304" pitchFamily="18" charset="0"/>
              </a:rPr>
              <a:t>VIDEO LECTURE: </a:t>
            </a:r>
            <a:r>
              <a:rPr lang="ja-JP" altLang="en-US">
                <a:latin typeface="Times New Roman" panose="02020603050405020304" pitchFamily="18" charset="0"/>
              </a:rPr>
              <a:t>“</a:t>
            </a:r>
            <a:r>
              <a:rPr lang="en-US" altLang="ja-JP">
                <a:latin typeface="Times New Roman" panose="02020603050405020304" pitchFamily="18" charset="0"/>
              </a:rPr>
              <a:t>Properties of the asthenosphere</a:t>
            </a:r>
            <a:r>
              <a:rPr lang="ja-JP" altLang="en-US">
                <a:latin typeface="Times New Roman" panose="02020603050405020304" pitchFamily="18" charset="0"/>
              </a:rPr>
              <a:t>”</a:t>
            </a:r>
            <a:r>
              <a:rPr lang="en-US" altLang="ja-JP">
                <a:latin typeface="Times New Roman" panose="02020603050405020304" pitchFamily="18" charset="0"/>
              </a:rPr>
              <a:t> on Teachers on the Leading Edge web site under </a:t>
            </a:r>
            <a:r>
              <a:rPr lang="ja-JP" altLang="en-US">
                <a:latin typeface="Times New Roman" panose="02020603050405020304" pitchFamily="18" charset="0"/>
              </a:rPr>
              <a:t>“</a:t>
            </a:r>
            <a:r>
              <a:rPr lang="en-US" altLang="ja-JP">
                <a:latin typeface="Times New Roman" panose="02020603050405020304" pitchFamily="18" charset="0"/>
              </a:rPr>
              <a:t>Videos</a:t>
            </a:r>
            <a:r>
              <a:rPr lang="ja-JP" altLang="en-US">
                <a:latin typeface="Times New Roman" panose="02020603050405020304" pitchFamily="18" charset="0"/>
              </a:rPr>
              <a:t>”</a:t>
            </a:r>
            <a:r>
              <a:rPr lang="en-US" altLang="ja-JP">
                <a:latin typeface="Times New Roman" panose="02020603050405020304" pitchFamily="18" charset="0"/>
              </a:rPr>
              <a:t> under the topic </a:t>
            </a:r>
            <a:r>
              <a:rPr lang="ja-JP" altLang="en-US">
                <a:latin typeface="Times New Roman" panose="02020603050405020304" pitchFamily="18" charset="0"/>
              </a:rPr>
              <a:t>“</a:t>
            </a:r>
            <a:r>
              <a:rPr lang="en-US" altLang="ja-JP">
                <a:latin typeface="Times New Roman" panose="02020603050405020304" pitchFamily="18" charset="0"/>
              </a:rPr>
              <a:t>Introduction to Plate Tectonics and Earthquakes</a:t>
            </a:r>
            <a:r>
              <a:rPr lang="ja-JP" altLang="en-US">
                <a:latin typeface="Times New Roman" panose="02020603050405020304" pitchFamily="18" charset="0"/>
              </a:rPr>
              <a:t>”</a:t>
            </a:r>
            <a:r>
              <a:rPr lang="en-US" altLang="ja-JP">
                <a:latin typeface="Times New Roman" panose="02020603050405020304" pitchFamily="18" charset="0"/>
              </a:rPr>
              <a:t>. </a:t>
            </a:r>
            <a:br>
              <a:rPr lang="en-US" altLang="ja-JP">
                <a:latin typeface="Times New Roman" panose="02020603050405020304" pitchFamily="18" charset="0"/>
              </a:rPr>
            </a:br>
            <a:r>
              <a:rPr lang="en-US" altLang="ja-JP" b="1">
                <a:latin typeface="Times New Roman" panose="02020603050405020304" pitchFamily="18" charset="0"/>
              </a:rPr>
              <a:t>URL http://multimedia2.up.edu/Physics/TOLE/Plates&amp;Earthquakes/VideoLectures/Asthenosphere.mov</a:t>
            </a:r>
          </a:p>
          <a:p>
            <a:endParaRPr lang="en-US" altLang="en-US">
              <a:latin typeface="Times New Roman" panose="02020603050405020304" pitchFamily="18" charset="0"/>
            </a:endParaRPr>
          </a:p>
          <a:p>
            <a:r>
              <a:rPr lang="en-US" altLang="en-US">
                <a:latin typeface="Times New Roman" panose="02020603050405020304" pitchFamily="18" charset="0"/>
              </a:rPr>
              <a:t>Background graphic from  </a:t>
            </a:r>
            <a:r>
              <a:rPr lang="ja-JP" altLang="en-US">
                <a:latin typeface="Times New Roman" panose="02020603050405020304" pitchFamily="18" charset="0"/>
              </a:rPr>
              <a:t>“</a:t>
            </a:r>
            <a:r>
              <a:rPr lang="en-US" altLang="ja-JP" b="1">
                <a:latin typeface="Arial" panose="020B0604020202020204" pitchFamily="34" charset="0"/>
              </a:rPr>
              <a:t>This Dynamic Planet</a:t>
            </a:r>
            <a:r>
              <a:rPr lang="en-US" altLang="ja-JP">
                <a:latin typeface="Arial" panose="020B0604020202020204" pitchFamily="34" charset="0"/>
              </a:rPr>
              <a:t>, World Map of Volcanoes, Earthquakes, Impact Craters, and Plate Tectonics.</a:t>
            </a:r>
            <a:r>
              <a:rPr lang="ja-JP" altLang="en-US">
                <a:latin typeface="Arial" panose="020B0604020202020204" pitchFamily="34" charset="0"/>
              </a:rPr>
              <a:t>”</a:t>
            </a:r>
            <a:r>
              <a:rPr lang="en-US" altLang="ja-JP">
                <a:latin typeface="Arial" panose="020B0604020202020204" pitchFamily="34" charset="0"/>
              </a:rPr>
              <a:t> A Smithsonian, USGS, US Naval Research lab publication. </a:t>
            </a:r>
            <a:r>
              <a:rPr lang="en-US" altLang="ja-JP">
                <a:latin typeface="Times New Roman" panose="02020603050405020304" pitchFamily="18" charset="0"/>
              </a:rPr>
              <a:t>(Note that this material is </a:t>
            </a:r>
            <a:r>
              <a:rPr lang="en-US" altLang="ja-JP">
                <a:solidFill>
                  <a:srgbClr val="333333"/>
                </a:solidFill>
                <a:latin typeface="Verdana" panose="020B0604030504040204" pitchFamily="34" charset="0"/>
                <a:ea typeface="ヒラギノ角ゴ Pro W3" charset="-128"/>
              </a:rPr>
              <a:t>copyright protected; t</a:t>
            </a:r>
            <a:r>
              <a:rPr lang="en-US" altLang="ja-JP">
                <a:solidFill>
                  <a:srgbClr val="333333"/>
                </a:solidFill>
                <a:latin typeface="Verdana" panose="020B0604030504040204" pitchFamily="34" charset="0"/>
              </a:rPr>
              <a:t>he content may only be used for personal, educational or noncommercial purposes.)</a:t>
            </a:r>
            <a:endParaRPr lang="en-US" altLang="ja-JP">
              <a:latin typeface="Times New Roman" panose="02020603050405020304" pitchFamily="18" charset="0"/>
            </a:endParaRPr>
          </a:p>
          <a:p>
            <a:endParaRPr lang="en-US" altLang="en-US">
              <a:solidFill>
                <a:srgbClr val="333333"/>
              </a:solidFill>
              <a:latin typeface="Verdana" panose="020B060403050404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9">
            <a:extLst>
              <a:ext uri="{FF2B5EF4-FFF2-40B4-BE49-F238E27FC236}">
                <a16:creationId xmlns:a16="http://schemas.microsoft.com/office/drawing/2014/main" id="{E548639A-54CB-456F-9B91-41BF7B0A5F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E92279BE-C27D-4075-AD5C-09B9BC3A37EC}" type="slidenum">
              <a:rPr lang="en-US" altLang="en-US" sz="1200">
                <a:latin typeface="Tahoma" panose="020B0604030504040204" pitchFamily="34" charset="0"/>
              </a:rPr>
              <a:pPr/>
              <a:t>13</a:t>
            </a:fld>
            <a:endParaRPr lang="en-US" altLang="en-US" sz="1200">
              <a:latin typeface="Tahoma" panose="020B0604030504040204" pitchFamily="34" charset="0"/>
            </a:endParaRPr>
          </a:p>
        </p:txBody>
      </p:sp>
      <p:sp>
        <p:nvSpPr>
          <p:cNvPr id="44034" name="Rectangle 2">
            <a:extLst>
              <a:ext uri="{FF2B5EF4-FFF2-40B4-BE49-F238E27FC236}">
                <a16:creationId xmlns:a16="http://schemas.microsoft.com/office/drawing/2014/main" id="{0E29C14A-DE0F-4158-A2D4-40CE49F82233}"/>
              </a:ext>
            </a:extLst>
          </p:cNvPr>
          <p:cNvSpPr>
            <a:spLocks noGrp="1" noRot="1" noChangeAspect="1" noChangeArrowheads="1" noTextEdit="1"/>
          </p:cNvSpPr>
          <p:nvPr>
            <p:ph type="sldImg"/>
          </p:nvPr>
        </p:nvSpPr>
        <p:spPr>
          <a:solidFill>
            <a:srgbClr val="FFFFFF"/>
          </a:solidFill>
          <a:ln/>
        </p:spPr>
      </p:sp>
      <p:sp>
        <p:nvSpPr>
          <p:cNvPr id="44035" name="Rectangle 3">
            <a:extLst>
              <a:ext uri="{FF2B5EF4-FFF2-40B4-BE49-F238E27FC236}">
                <a16:creationId xmlns:a16="http://schemas.microsoft.com/office/drawing/2014/main" id="{032AE76C-FA55-41A8-8219-8753A837AA58}"/>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New Roman" panose="02020603050405020304" pitchFamily="18" charset="0"/>
              </a:rPr>
              <a:t>Plates can have three kinds of motion across boundaries: [note video lecture on next slide]</a:t>
            </a:r>
          </a:p>
          <a:p>
            <a:pPr marL="228600" indent="-228600"/>
            <a:r>
              <a:rPr lang="en-US" altLang="en-US">
                <a:latin typeface="Times New Roman" panose="02020603050405020304" pitchFamily="18" charset="0"/>
              </a:rPr>
              <a:t>1. Plates can move away from each other at a divergent boundary (= spreading ocean ridge or a rift zone). Use parallel hands moving apart.</a:t>
            </a:r>
          </a:p>
          <a:p>
            <a:pPr marL="228600" indent="-228600"/>
            <a:r>
              <a:rPr lang="en-US" altLang="en-US">
                <a:latin typeface="Times New Roman" panose="02020603050405020304" pitchFamily="18" charset="0"/>
              </a:rPr>
              <a:t>2. They can slide past each other horizontally at a transform boundary. Slide left and right hands past each other. </a:t>
            </a:r>
          </a:p>
          <a:p>
            <a:pPr marL="228600" indent="-228600"/>
            <a:r>
              <a:rPr lang="en-US" altLang="en-US">
                <a:latin typeface="Times New Roman" panose="02020603050405020304" pitchFamily="18" charset="0"/>
              </a:rPr>
              <a:t>3. Plates can move toward each other at a convergent boundary. Use parallel hands moving together. Can slide one hand beneath the other to show subduction.</a:t>
            </a:r>
          </a:p>
          <a:p>
            <a:pPr marL="228600" indent="-228600"/>
            <a:r>
              <a:rPr lang="en-US" altLang="en-US">
                <a:latin typeface="Times New Roman" panose="02020603050405020304" pitchFamily="18" charset="0"/>
              </a:rPr>
              <a:t>When two plates carrying continents converge, a continental collision occurs where continental crust piles up. Continental crust is lower density than mantle rocks, so continental rocks cannot be </a:t>
            </a:r>
            <a:r>
              <a:rPr lang="ja-JP" altLang="en-US">
                <a:latin typeface="Times New Roman" panose="02020603050405020304" pitchFamily="18" charset="0"/>
              </a:rPr>
              <a:t>“</a:t>
            </a:r>
            <a:r>
              <a:rPr lang="en-US" altLang="ja-JP">
                <a:latin typeface="Times New Roman" panose="02020603050405020304" pitchFamily="18" charset="0"/>
              </a:rPr>
              <a:t>subducted</a:t>
            </a:r>
            <a:r>
              <a:rPr lang="ja-JP" altLang="en-US">
                <a:latin typeface="Times New Roman" panose="02020603050405020304" pitchFamily="18" charset="0"/>
              </a:rPr>
              <a:t>”</a:t>
            </a:r>
            <a:r>
              <a:rPr lang="en-US" altLang="ja-JP">
                <a:latin typeface="Times New Roman" panose="02020603050405020304" pitchFamily="18" charset="0"/>
              </a:rPr>
              <a:t> into the mantle. If continental rocks are pushed into the mantle, they will soon pop up again. This is like trying to push a piece of Styrofoam into a swimming pool. You can push the Styrofoam into the water (with some force) but, when you let it go, it pops back to the surface because it is much less dense than the water on which it floats.</a:t>
            </a:r>
          </a:p>
          <a:p>
            <a:pPr marL="228600" indent="-228600"/>
            <a:endParaRPr lang="en-US" altLang="en-US">
              <a:latin typeface="Times New Roman" panose="02020603050405020304" pitchFamily="18" charset="0"/>
            </a:endParaRPr>
          </a:p>
          <a:p>
            <a:pPr marL="228600" indent="-228600"/>
            <a:r>
              <a:rPr lang="en-US" altLang="en-US">
                <a:latin typeface="Times New Roman" panose="02020603050405020304" pitchFamily="18" charset="0"/>
              </a:rPr>
              <a:t>CLASSROOM ACTIVITY: For classroom lesson plans that can help students understand different kinds of faults and different kinds of plate boundaries, see: (1) Types of Faults #1: Teaching About Faults Using Foam Model (Six-page guide to using foam faults to teach about geometry of faults, including instructions for making foam fault models); (2) Types of Faults #2 (classroom activity on types of faults including instructions for students to build a three-dimensional geologic block model used in the activity), and Types of Faults #3. All of these documents are on Teachers on the Leading Edge web site under </a:t>
            </a:r>
            <a:r>
              <a:rPr lang="ja-JP" altLang="en-US">
                <a:latin typeface="Times New Roman" panose="02020603050405020304" pitchFamily="18" charset="0"/>
              </a:rPr>
              <a:t>“</a:t>
            </a:r>
            <a:r>
              <a:rPr lang="en-US" altLang="ja-JP">
                <a:latin typeface="Times New Roman" panose="02020603050405020304" pitchFamily="18" charset="0"/>
              </a:rPr>
              <a:t>Lesson Plans</a:t>
            </a:r>
            <a:r>
              <a:rPr lang="ja-JP" altLang="en-US">
                <a:latin typeface="Times New Roman" panose="02020603050405020304" pitchFamily="18" charset="0"/>
              </a:rPr>
              <a:t>”</a:t>
            </a:r>
            <a:r>
              <a:rPr lang="en-US" altLang="ja-JP">
                <a:latin typeface="Times New Roman" panose="02020603050405020304" pitchFamily="18" charset="0"/>
              </a:rPr>
              <a:t> under the topic </a:t>
            </a:r>
            <a:r>
              <a:rPr lang="ja-JP" altLang="en-US">
                <a:latin typeface="Times New Roman" panose="02020603050405020304" pitchFamily="18" charset="0"/>
              </a:rPr>
              <a:t>“</a:t>
            </a:r>
            <a:r>
              <a:rPr lang="en-US" altLang="ja-JP">
                <a:latin typeface="Times New Roman" panose="02020603050405020304" pitchFamily="18" charset="0"/>
              </a:rPr>
              <a:t>Introduction to Plate Tectonics and Earthquakes</a:t>
            </a:r>
            <a:r>
              <a:rPr lang="ja-JP" altLang="en-US">
                <a:latin typeface="Times New Roman" panose="02020603050405020304" pitchFamily="18" charset="0"/>
              </a:rPr>
              <a:t>”</a:t>
            </a:r>
            <a:r>
              <a:rPr lang="en-US" altLang="ja-JP">
                <a:latin typeface="Times New Roman" panose="02020603050405020304" pitchFamily="18" charset="0"/>
              </a:rPr>
              <a:t>. </a:t>
            </a:r>
          </a:p>
          <a:p>
            <a:pPr marL="228600" indent="-228600"/>
            <a:r>
              <a:rPr lang="en-US" altLang="en-US">
                <a:latin typeface="Times New Roman" panose="02020603050405020304" pitchFamily="18" charset="0"/>
              </a:rPr>
              <a:t>Teaching About Faults Using Foam Model URL: </a:t>
            </a:r>
          </a:p>
          <a:p>
            <a:pPr marL="228600" indent="-228600"/>
            <a:r>
              <a:rPr lang="en-US" altLang="en-US" b="1">
                <a:latin typeface="Times New Roman" panose="02020603050405020304" pitchFamily="18" charset="0"/>
              </a:rPr>
              <a:t>http://multimedia2.up.edu/Physics/TOLE/Plates&amp;Earthquakes/LessonPlans/FoamFaults/TypesOfFaults1.doc</a:t>
            </a:r>
          </a:p>
          <a:p>
            <a:pPr marL="228600" indent="-228600"/>
            <a:r>
              <a:rPr lang="en-US" altLang="en-US">
                <a:latin typeface="Times New Roman" panose="02020603050405020304" pitchFamily="18" charset="0"/>
              </a:rPr>
              <a:t>Types of Faults #2 URL: </a:t>
            </a:r>
          </a:p>
          <a:p>
            <a:pPr marL="228600" indent="-228600"/>
            <a:r>
              <a:rPr lang="en-US" altLang="en-US" b="1">
                <a:latin typeface="Times New Roman" panose="02020603050405020304" pitchFamily="18" charset="0"/>
              </a:rPr>
              <a:t>http://multimedia2.up.edu/Physics/TOLE/Plates&amp;Earthquakes/LessonPlans/FoamFaults/TypesOfFaults2.doc</a:t>
            </a:r>
          </a:p>
          <a:p>
            <a:pPr marL="228600" indent="-228600"/>
            <a:r>
              <a:rPr lang="en-US" altLang="en-US">
                <a:latin typeface="Times New Roman" panose="02020603050405020304" pitchFamily="18" charset="0"/>
              </a:rPr>
              <a:t>Types of Faults #3 URL: </a:t>
            </a:r>
          </a:p>
          <a:p>
            <a:pPr marL="228600" indent="-228600"/>
            <a:r>
              <a:rPr lang="en-US" altLang="en-US" b="1">
                <a:latin typeface="Times New Roman" panose="02020603050405020304" pitchFamily="18" charset="0"/>
              </a:rPr>
              <a:t>http://multimedia2.up.edu/Physics/TOLE/Plates&amp;Earthquakes/LessonPlans/FoamFaults/TypesOfFaults3.doc</a:t>
            </a:r>
          </a:p>
          <a:p>
            <a:pPr marL="228600" indent="-228600"/>
            <a:endParaRPr lang="en-US" altLang="en-US">
              <a:latin typeface="Times New Roman" panose="02020603050405020304" pitchFamily="18" charset="0"/>
            </a:endParaRPr>
          </a:p>
          <a:p>
            <a:pPr marL="228600" indent="-228600"/>
            <a:r>
              <a:rPr lang="en-US" altLang="en-US">
                <a:latin typeface="Times New Roman" panose="02020603050405020304" pitchFamily="18" charset="0"/>
              </a:rPr>
              <a:t>Background graphics from  </a:t>
            </a:r>
            <a:r>
              <a:rPr lang="ja-JP" altLang="en-US">
                <a:latin typeface="Times New Roman" panose="02020603050405020304" pitchFamily="18" charset="0"/>
              </a:rPr>
              <a:t>“</a:t>
            </a:r>
            <a:r>
              <a:rPr lang="en-US" altLang="ja-JP" b="1">
                <a:latin typeface="Arial" panose="020B0604020202020204" pitchFamily="34" charset="0"/>
              </a:rPr>
              <a:t>This Dynamic Planet</a:t>
            </a:r>
            <a:r>
              <a:rPr lang="en-US" altLang="ja-JP">
                <a:latin typeface="Arial" panose="020B0604020202020204" pitchFamily="34" charset="0"/>
              </a:rPr>
              <a:t>, World Map of Volcanoes, Earthquakes, Impact Craters, and Plate Tectonics.</a:t>
            </a:r>
            <a:r>
              <a:rPr lang="ja-JP" altLang="en-US">
                <a:latin typeface="Arial" panose="020B0604020202020204" pitchFamily="34" charset="0"/>
              </a:rPr>
              <a:t>”</a:t>
            </a:r>
            <a:r>
              <a:rPr lang="en-US" altLang="ja-JP">
                <a:latin typeface="Arial" panose="020B0604020202020204" pitchFamily="34" charset="0"/>
              </a:rPr>
              <a:t> A Smithsonian, USGS, US Naval Research lab publication. </a:t>
            </a:r>
            <a:r>
              <a:rPr lang="en-US" altLang="ja-JP">
                <a:latin typeface="Times New Roman" panose="02020603050405020304" pitchFamily="18" charset="0"/>
              </a:rPr>
              <a:t>(Note that this material is </a:t>
            </a:r>
            <a:r>
              <a:rPr lang="en-US" altLang="ja-JP">
                <a:solidFill>
                  <a:srgbClr val="333333"/>
                </a:solidFill>
                <a:latin typeface="Verdana" panose="020B0604030504040204" pitchFamily="34" charset="0"/>
                <a:ea typeface="ヒラギノ角ゴ Pro W3" charset="-128"/>
              </a:rPr>
              <a:t>copyright protected; t</a:t>
            </a:r>
            <a:r>
              <a:rPr lang="en-US" altLang="ja-JP">
                <a:solidFill>
                  <a:srgbClr val="333333"/>
                </a:solidFill>
                <a:latin typeface="Verdana" panose="020B0604030504040204" pitchFamily="34" charset="0"/>
              </a:rPr>
              <a:t>he content may only be used for personal, educational or noncommercial purposes.)</a:t>
            </a:r>
            <a:endParaRPr lang="en-US" altLang="ja-JP">
              <a:latin typeface="Times New Roman" panose="02020603050405020304" pitchFamily="18" charset="0"/>
            </a:endParaRPr>
          </a:p>
          <a:p>
            <a:pPr marL="228600" indent="-228600"/>
            <a:endParaRPr lang="en-US"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9">
            <a:extLst>
              <a:ext uri="{FF2B5EF4-FFF2-40B4-BE49-F238E27FC236}">
                <a16:creationId xmlns:a16="http://schemas.microsoft.com/office/drawing/2014/main" id="{969F1E69-6E9E-4883-83B4-6E8FDDB36F6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50DDAFED-E9F8-4832-A6A6-A996D40DDC19}" type="slidenum">
              <a:rPr lang="en-US" altLang="en-US" sz="1200">
                <a:latin typeface="Tahoma" panose="020B0604030504040204" pitchFamily="34" charset="0"/>
              </a:rPr>
              <a:pPr/>
              <a:t>14</a:t>
            </a:fld>
            <a:endParaRPr lang="en-US" altLang="en-US" sz="1200">
              <a:latin typeface="Tahoma" panose="020B0604030504040204" pitchFamily="34" charset="0"/>
            </a:endParaRPr>
          </a:p>
        </p:txBody>
      </p:sp>
      <p:sp>
        <p:nvSpPr>
          <p:cNvPr id="46082" name="Rectangle 2">
            <a:extLst>
              <a:ext uri="{FF2B5EF4-FFF2-40B4-BE49-F238E27FC236}">
                <a16:creationId xmlns:a16="http://schemas.microsoft.com/office/drawing/2014/main" id="{12242609-B6CE-404E-B718-65FC375BFA99}"/>
              </a:ext>
            </a:extLst>
          </p:cNvPr>
          <p:cNvSpPr>
            <a:spLocks noGrp="1" noRot="1" noChangeAspect="1" noChangeArrowheads="1" noTextEdit="1"/>
          </p:cNvSpPr>
          <p:nvPr>
            <p:ph type="sldImg"/>
          </p:nvPr>
        </p:nvSpPr>
        <p:spPr>
          <a:solidFill>
            <a:srgbClr val="FFFFFF"/>
          </a:solidFill>
          <a:ln/>
        </p:spPr>
      </p:sp>
      <p:sp>
        <p:nvSpPr>
          <p:cNvPr id="46083" name="Rectangle 3">
            <a:extLst>
              <a:ext uri="{FF2B5EF4-FFF2-40B4-BE49-F238E27FC236}">
                <a16:creationId xmlns:a16="http://schemas.microsoft.com/office/drawing/2014/main" id="{BD316226-698E-4FCA-865A-097549FE4AEA}"/>
              </a:ext>
            </a:extLst>
          </p:cNvPr>
          <p:cNvSpPr>
            <a:spLocks noGrp="1" noChangeArrowheads="1"/>
          </p:cNvSpPr>
          <p:nvPr>
            <p:ph type="body" idx="1"/>
          </p:nvPr>
        </p:nvSpPr>
        <p:spPr>
          <a:solidFill>
            <a:srgbClr val="FFFFFF"/>
          </a:solidFill>
          <a:ln>
            <a:solidFill>
              <a:srgbClr val="000000"/>
            </a:solidFill>
          </a:ln>
        </p:spPr>
        <p:txBody>
          <a:bodyPr/>
          <a:lstStyle/>
          <a:p>
            <a:pPr marL="228600" indent="-228600"/>
            <a:endParaRPr lang="en-US" altLang="en-US">
              <a:latin typeface="Times New Roman" panose="02020603050405020304" pitchFamily="18" charset="0"/>
            </a:endParaRPr>
          </a:p>
          <a:p>
            <a:pPr marL="228600" indent="-228600"/>
            <a:r>
              <a:rPr lang="en-US" altLang="en-US">
                <a:latin typeface="Times New Roman" panose="02020603050405020304" pitchFamily="18" charset="0"/>
              </a:rPr>
              <a:t>VIDEO LECTURE: </a:t>
            </a:r>
            <a:r>
              <a:rPr lang="ja-JP" altLang="en-US">
                <a:latin typeface="Times New Roman" panose="02020603050405020304" pitchFamily="18" charset="0"/>
              </a:rPr>
              <a:t>“</a:t>
            </a:r>
            <a:r>
              <a:rPr lang="en-US" altLang="ja-JP">
                <a:latin typeface="Times New Roman" panose="02020603050405020304" pitchFamily="18" charset="0"/>
              </a:rPr>
              <a:t>Plate boundaries</a:t>
            </a:r>
            <a:r>
              <a:rPr lang="ja-JP" altLang="en-US">
                <a:latin typeface="Times New Roman" panose="02020603050405020304" pitchFamily="18" charset="0"/>
              </a:rPr>
              <a:t>”</a:t>
            </a:r>
            <a:r>
              <a:rPr lang="en-US" altLang="ja-JP">
                <a:latin typeface="Times New Roman" panose="02020603050405020304" pitchFamily="18" charset="0"/>
              </a:rPr>
              <a:t> on Teachers on the Leading Edge web site under </a:t>
            </a:r>
            <a:r>
              <a:rPr lang="ja-JP" altLang="en-US">
                <a:latin typeface="Times New Roman" panose="02020603050405020304" pitchFamily="18" charset="0"/>
              </a:rPr>
              <a:t>“</a:t>
            </a:r>
            <a:r>
              <a:rPr lang="en-US" altLang="ja-JP">
                <a:latin typeface="Times New Roman" panose="02020603050405020304" pitchFamily="18" charset="0"/>
              </a:rPr>
              <a:t>Videos</a:t>
            </a:r>
            <a:r>
              <a:rPr lang="ja-JP" altLang="en-US">
                <a:latin typeface="Times New Roman" panose="02020603050405020304" pitchFamily="18" charset="0"/>
              </a:rPr>
              <a:t>”</a:t>
            </a:r>
            <a:r>
              <a:rPr lang="en-US" altLang="ja-JP">
                <a:latin typeface="Times New Roman" panose="02020603050405020304" pitchFamily="18" charset="0"/>
              </a:rPr>
              <a:t> under the topic </a:t>
            </a:r>
            <a:r>
              <a:rPr lang="ja-JP" altLang="en-US">
                <a:latin typeface="Times New Roman" panose="02020603050405020304" pitchFamily="18" charset="0"/>
              </a:rPr>
              <a:t>“</a:t>
            </a:r>
            <a:r>
              <a:rPr lang="en-US" altLang="ja-JP">
                <a:latin typeface="Times New Roman" panose="02020603050405020304" pitchFamily="18" charset="0"/>
              </a:rPr>
              <a:t>Introduction to Plate Tectonics and Earthquakes</a:t>
            </a:r>
            <a:r>
              <a:rPr lang="ja-JP" altLang="en-US">
                <a:latin typeface="Times New Roman" panose="02020603050405020304" pitchFamily="18" charset="0"/>
              </a:rPr>
              <a:t>”</a:t>
            </a:r>
            <a:r>
              <a:rPr lang="en-US" altLang="ja-JP">
                <a:latin typeface="Times New Roman" panose="02020603050405020304" pitchFamily="18" charset="0"/>
              </a:rPr>
              <a:t>. </a:t>
            </a:r>
            <a:br>
              <a:rPr lang="en-US" altLang="ja-JP">
                <a:latin typeface="Times New Roman" panose="02020603050405020304" pitchFamily="18" charset="0"/>
              </a:rPr>
            </a:br>
            <a:r>
              <a:rPr lang="en-US" altLang="ja-JP">
                <a:latin typeface="Times New Roman" panose="02020603050405020304" pitchFamily="18" charset="0"/>
              </a:rPr>
              <a:t>URL  </a:t>
            </a:r>
            <a:r>
              <a:rPr lang="en-US" altLang="ja-JP" b="1">
                <a:latin typeface="Times New Roman" panose="02020603050405020304" pitchFamily="18" charset="0"/>
              </a:rPr>
              <a:t>http://multimedia2.up.edu/Physics/TOLE/Plates&amp;Earthquakes/VideoLectures/TypesOfBoundaries.mov</a:t>
            </a:r>
          </a:p>
          <a:p>
            <a:pPr marL="228600" indent="-228600"/>
            <a:endParaRPr lang="en-US" altLang="en-US">
              <a:latin typeface="Times New Roman" panose="02020603050405020304" pitchFamily="18" charset="0"/>
            </a:endParaRPr>
          </a:p>
          <a:p>
            <a:pPr marL="228600" indent="-228600"/>
            <a:r>
              <a:rPr lang="en-US" altLang="en-US">
                <a:latin typeface="Times New Roman" panose="02020603050405020304" pitchFamily="18" charset="0"/>
              </a:rPr>
              <a:t>Graphics from  </a:t>
            </a:r>
            <a:r>
              <a:rPr lang="ja-JP" altLang="en-US">
                <a:latin typeface="Times New Roman" panose="02020603050405020304" pitchFamily="18" charset="0"/>
              </a:rPr>
              <a:t>“</a:t>
            </a:r>
            <a:r>
              <a:rPr lang="en-US" altLang="ja-JP" b="1">
                <a:latin typeface="Arial" panose="020B0604020202020204" pitchFamily="34" charset="0"/>
              </a:rPr>
              <a:t>This Dynamic Planet</a:t>
            </a:r>
            <a:r>
              <a:rPr lang="en-US" altLang="ja-JP">
                <a:latin typeface="Arial" panose="020B0604020202020204" pitchFamily="34" charset="0"/>
              </a:rPr>
              <a:t>, World Map of Volcanoes, Earthquakes, Impact Craters, and Plate Tectonics.</a:t>
            </a:r>
            <a:r>
              <a:rPr lang="ja-JP" altLang="en-US">
                <a:latin typeface="Arial" panose="020B0604020202020204" pitchFamily="34" charset="0"/>
              </a:rPr>
              <a:t>”</a:t>
            </a:r>
            <a:r>
              <a:rPr lang="en-US" altLang="ja-JP">
                <a:latin typeface="Arial" panose="020B0604020202020204" pitchFamily="34" charset="0"/>
              </a:rPr>
              <a:t> A Smithsonian, USGS, US Naval Research lab publication. </a:t>
            </a:r>
            <a:r>
              <a:rPr lang="en-US" altLang="ja-JP">
                <a:latin typeface="Times New Roman" panose="02020603050405020304" pitchFamily="18" charset="0"/>
              </a:rPr>
              <a:t>(Note that this material is </a:t>
            </a:r>
            <a:r>
              <a:rPr lang="en-US" altLang="ja-JP">
                <a:solidFill>
                  <a:srgbClr val="333333"/>
                </a:solidFill>
                <a:latin typeface="Verdana" panose="020B0604030504040204" pitchFamily="34" charset="0"/>
                <a:ea typeface="ヒラギノ角ゴ Pro W3" charset="-128"/>
              </a:rPr>
              <a:t>copyright protected; t</a:t>
            </a:r>
            <a:r>
              <a:rPr lang="en-US" altLang="ja-JP">
                <a:solidFill>
                  <a:srgbClr val="333333"/>
                </a:solidFill>
                <a:latin typeface="Verdana" panose="020B0604030504040204" pitchFamily="34" charset="0"/>
              </a:rPr>
              <a:t>he content may only be used for personal, educational or noncommercial purposes.)</a:t>
            </a:r>
            <a:endParaRPr lang="en-US" altLang="ja-JP">
              <a:latin typeface="Times New Roman" panose="02020603050405020304" pitchFamily="18" charset="0"/>
            </a:endParaRPr>
          </a:p>
          <a:p>
            <a:pPr marL="228600" indent="-228600"/>
            <a:endParaRPr lang="en-US" altLang="en-US">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9">
            <a:extLst>
              <a:ext uri="{FF2B5EF4-FFF2-40B4-BE49-F238E27FC236}">
                <a16:creationId xmlns:a16="http://schemas.microsoft.com/office/drawing/2014/main" id="{D072F93B-1C58-48E8-82B8-DCCF1E1503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C9E408A1-54EA-4089-8772-76068E7015DB}" type="slidenum">
              <a:rPr lang="en-US" altLang="en-US" sz="1200">
                <a:latin typeface="Tahoma" panose="020B0604030504040204" pitchFamily="34" charset="0"/>
              </a:rPr>
              <a:pPr/>
              <a:t>15</a:t>
            </a:fld>
            <a:endParaRPr lang="en-US" altLang="en-US" sz="1200">
              <a:latin typeface="Tahoma" panose="020B0604030504040204" pitchFamily="34" charset="0"/>
            </a:endParaRPr>
          </a:p>
        </p:txBody>
      </p:sp>
      <p:sp>
        <p:nvSpPr>
          <p:cNvPr id="48130" name="Rectangle 2">
            <a:extLst>
              <a:ext uri="{FF2B5EF4-FFF2-40B4-BE49-F238E27FC236}">
                <a16:creationId xmlns:a16="http://schemas.microsoft.com/office/drawing/2014/main" id="{BF531A91-EF56-47C5-88BC-25F033A1E2C1}"/>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730C4439-AC65-4EBD-8850-75DCBB8E62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A closer view of a spreading ocean ridges where asthenospheric mantle rises toward the surface to form new oceanic lithospheric plates. A small portion (about 5%) of the rising asthenospheric mantle melts and the melted portion then freezes at or near the seafloor to form the igneous rocks of the oceanic crust. 95% of the rising asthenospheric mantle never melts but simply flows upwards to form the lithospheric mantle portion of the newly formed oceanic lithospheric plate. In the process of rising, the mantle rocks cool and become more rigid and brittle. The high elevation of a spreading oceanic ridge is due to the fact that the rocks of the newly formed plate are hotter under the ridge than they are after they have cooled for millions of years. Being hotter, the oceanic plate at the ridge is thermally expanded compared to older and colder parts of the plate. This cooling continues for about 100 million years. </a:t>
            </a:r>
          </a:p>
          <a:p>
            <a:endParaRPr lang="en-US" altLang="en-US">
              <a:latin typeface="Times New Roman" panose="02020603050405020304" pitchFamily="18" charset="0"/>
            </a:endParaRPr>
          </a:p>
          <a:p>
            <a:r>
              <a:rPr lang="en-US" altLang="en-US">
                <a:latin typeface="Times New Roman" panose="02020603050405020304" pitchFamily="18" charset="0"/>
              </a:rPr>
              <a:t>Reminders: The crust is the upper part part of the lithosphere. The lithosphere is the </a:t>
            </a:r>
            <a:r>
              <a:rPr lang="ja-JP" altLang="en-US">
                <a:latin typeface="Times New Roman" panose="02020603050405020304" pitchFamily="18" charset="0"/>
              </a:rPr>
              <a:t>“</a:t>
            </a:r>
            <a:r>
              <a:rPr lang="en-US" altLang="ja-JP">
                <a:latin typeface="Times New Roman" panose="02020603050405020304" pitchFamily="18" charset="0"/>
              </a:rPr>
              <a:t>plate</a:t>
            </a:r>
            <a:r>
              <a:rPr lang="ja-JP" altLang="en-US">
                <a:latin typeface="Times New Roman" panose="02020603050405020304" pitchFamily="18" charset="0"/>
              </a:rPr>
              <a:t>”</a:t>
            </a:r>
            <a:r>
              <a:rPr lang="en-US" altLang="ja-JP">
                <a:latin typeface="Times New Roman" panose="02020603050405020304" pitchFamily="18" charset="0"/>
              </a:rPr>
              <a:t> comprised of the crust above an underlying layer of </a:t>
            </a:r>
            <a:r>
              <a:rPr lang="ja-JP" altLang="en-US">
                <a:latin typeface="Times New Roman" panose="02020603050405020304" pitchFamily="18" charset="0"/>
              </a:rPr>
              <a:t>“</a:t>
            </a:r>
            <a:r>
              <a:rPr lang="en-US" altLang="ja-JP">
                <a:latin typeface="Times New Roman" panose="02020603050405020304" pitchFamily="18" charset="0"/>
              </a:rPr>
              <a:t>lithospheric</a:t>
            </a:r>
            <a:r>
              <a:rPr lang="ja-JP" altLang="en-US">
                <a:latin typeface="Times New Roman" panose="02020603050405020304" pitchFamily="18" charset="0"/>
              </a:rPr>
              <a:t>”</a:t>
            </a:r>
            <a:r>
              <a:rPr lang="en-US" altLang="ja-JP">
                <a:latin typeface="Times New Roman" panose="02020603050405020304" pitchFamily="18" charset="0"/>
              </a:rPr>
              <a:t> mantle. </a:t>
            </a:r>
          </a:p>
          <a:p>
            <a:endParaRPr lang="en-US" altLang="en-US">
              <a:latin typeface="Times New Roman" panose="02020603050405020304" pitchFamily="18" charset="0"/>
            </a:endParaRPr>
          </a:p>
          <a:p>
            <a:r>
              <a:rPr lang="en-US" altLang="en-US">
                <a:latin typeface="Times New Roman" panose="02020603050405020304" pitchFamily="18" charset="0"/>
              </a:rPr>
              <a:t>Some fine points: </a:t>
            </a:r>
          </a:p>
          <a:p>
            <a:r>
              <a:rPr lang="en-US" altLang="en-US">
                <a:latin typeface="Times New Roman" panose="02020603050405020304" pitchFamily="18" charset="0"/>
              </a:rPr>
              <a:t>Fast-spreading ridges lack the faulted valleys of slow-spreading ridges.</a:t>
            </a:r>
          </a:p>
          <a:p>
            <a:r>
              <a:rPr lang="en-US" altLang="en-US">
                <a:latin typeface="Times New Roman" panose="02020603050405020304" pitchFamily="18" charset="0"/>
              </a:rPr>
              <a:t>Continental rifts are zone of extension that are slowly pulling apart a continental plate. The East African Rift is a famous example. The Red Sea is a newly developing ocean resulting from the rifting of the Arabian Peninsula away from Africa. The Basin Range Province in Nevada, Utah, and southeastern Oregon is a broad region that has extended over 50% in the past 50 million years.</a:t>
            </a:r>
          </a:p>
          <a:p>
            <a:r>
              <a:rPr lang="en-US" altLang="en-US">
                <a:latin typeface="Times New Roman" panose="02020603050405020304" pitchFamily="18" charset="0"/>
              </a:rPr>
              <a:t>Earthquakes occur as rocks </a:t>
            </a:r>
            <a:r>
              <a:rPr lang="ja-JP" altLang="en-US">
                <a:latin typeface="Times New Roman" panose="02020603050405020304" pitchFamily="18" charset="0"/>
              </a:rPr>
              <a:t>“</a:t>
            </a:r>
            <a:r>
              <a:rPr lang="en-US" altLang="ja-JP">
                <a:latin typeface="Times New Roman" panose="02020603050405020304" pitchFamily="18" charset="0"/>
              </a:rPr>
              <a:t>snap, crackle, and pop</a:t>
            </a:r>
            <a:r>
              <a:rPr lang="ja-JP" altLang="en-US">
                <a:latin typeface="Times New Roman" panose="02020603050405020304" pitchFamily="18" charset="0"/>
              </a:rPr>
              <a:t>”</a:t>
            </a:r>
            <a:r>
              <a:rPr lang="en-US" altLang="ja-JP">
                <a:latin typeface="Times New Roman" panose="02020603050405020304" pitchFamily="18" charset="0"/>
              </a:rPr>
              <a:t> at divergent boundaries boundaries. In detail, plate motions occur in </a:t>
            </a:r>
            <a:r>
              <a:rPr lang="ja-JP" altLang="en-US">
                <a:latin typeface="Times New Roman" panose="02020603050405020304" pitchFamily="18" charset="0"/>
              </a:rPr>
              <a:t>“</a:t>
            </a:r>
            <a:r>
              <a:rPr lang="en-US" altLang="ja-JP">
                <a:latin typeface="Times New Roman" panose="02020603050405020304" pitchFamily="18" charset="0"/>
              </a:rPr>
              <a:t>jerks</a:t>
            </a:r>
            <a:r>
              <a:rPr lang="ja-JP" altLang="en-US">
                <a:latin typeface="Times New Roman" panose="02020603050405020304" pitchFamily="18" charset="0"/>
              </a:rPr>
              <a:t>”</a:t>
            </a:r>
            <a:r>
              <a:rPr lang="en-US" altLang="ja-JP">
                <a:latin typeface="Times New Roman" panose="02020603050405020304" pitchFamily="18" charset="0"/>
              </a:rPr>
              <a:t> and the jerks are earthquakes. </a:t>
            </a:r>
            <a:endParaRPr lang="en-US" altLang="en-US">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9">
            <a:extLst>
              <a:ext uri="{FF2B5EF4-FFF2-40B4-BE49-F238E27FC236}">
                <a16:creationId xmlns:a16="http://schemas.microsoft.com/office/drawing/2014/main" id="{74B68393-557E-44E9-B3C3-12CE14C5FA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6A68FCE8-2976-464A-9388-104F9E76DEEB}" type="slidenum">
              <a:rPr lang="en-US" altLang="en-US" sz="1200">
                <a:latin typeface="Tahoma" panose="020B0604030504040204" pitchFamily="34" charset="0"/>
              </a:rPr>
              <a:pPr/>
              <a:t>16</a:t>
            </a:fld>
            <a:endParaRPr lang="en-US" altLang="en-US" sz="1200">
              <a:latin typeface="Tahoma" panose="020B0604030504040204" pitchFamily="34" charset="0"/>
            </a:endParaRPr>
          </a:p>
        </p:txBody>
      </p:sp>
      <p:sp>
        <p:nvSpPr>
          <p:cNvPr id="50178" name="Rectangle 2">
            <a:extLst>
              <a:ext uri="{FF2B5EF4-FFF2-40B4-BE49-F238E27FC236}">
                <a16:creationId xmlns:a16="http://schemas.microsoft.com/office/drawing/2014/main" id="{E831768A-8D2E-4552-9E70-7544237C4616}"/>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607A90F1-C0A2-4DB3-9F95-3640909B1E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New Roman" panose="02020603050405020304" pitchFamily="18" charset="0"/>
              </a:rPr>
              <a:t>The most complex kind of boundary is convergent plate boundaries. We distinguish three kinds of convergent boundaries: </a:t>
            </a:r>
          </a:p>
          <a:p>
            <a:pPr marL="228600" indent="-228600"/>
            <a:r>
              <a:rPr lang="en-US" altLang="en-US">
                <a:latin typeface="Times New Roman" panose="02020603050405020304" pitchFamily="18" charset="0"/>
              </a:rPr>
              <a:t>1. Two oceanic plates converge and one plate subducts (as in the Marianas Trench of the western Pacific Ocean). </a:t>
            </a:r>
          </a:p>
          <a:p>
            <a:pPr marL="228600" indent="-228600"/>
            <a:r>
              <a:rPr lang="en-US" altLang="en-US">
                <a:latin typeface="Times New Roman" panose="02020603050405020304" pitchFamily="18" charset="0"/>
              </a:rPr>
              <a:t>2. An oceanic plate converges with a continent plate and subducts beneath the </a:t>
            </a:r>
            <a:r>
              <a:rPr lang="ja-JP" altLang="en-US">
                <a:latin typeface="Times New Roman" panose="02020603050405020304" pitchFamily="18" charset="0"/>
              </a:rPr>
              <a:t>“</a:t>
            </a:r>
            <a:r>
              <a:rPr lang="en-US" altLang="ja-JP">
                <a:latin typeface="Times New Roman" panose="02020603050405020304" pitchFamily="18" charset="0"/>
              </a:rPr>
              <a:t>leading edge</a:t>
            </a:r>
            <a:r>
              <a:rPr lang="ja-JP" altLang="en-US">
                <a:latin typeface="Times New Roman" panose="02020603050405020304" pitchFamily="18" charset="0"/>
              </a:rPr>
              <a:t>”</a:t>
            </a:r>
            <a:r>
              <a:rPr lang="en-US" altLang="ja-JP">
                <a:latin typeface="Times New Roman" panose="02020603050405020304" pitchFamily="18" charset="0"/>
              </a:rPr>
              <a:t> of the continent (as in the Cascadia subduction zone of the Pacific Northwest or at the Peru – Chile Trench along the western side of South America). </a:t>
            </a:r>
          </a:p>
          <a:p>
            <a:pPr marL="228600" indent="-228600"/>
            <a:r>
              <a:rPr lang="en-US" altLang="en-US">
                <a:latin typeface="Times New Roman" panose="02020603050405020304" pitchFamily="18" charset="0"/>
              </a:rPr>
              <a:t>3. Two continental plates converge resulting in a </a:t>
            </a:r>
            <a:r>
              <a:rPr lang="ja-JP" altLang="en-US">
                <a:latin typeface="Times New Roman" panose="02020603050405020304" pitchFamily="18" charset="0"/>
              </a:rPr>
              <a:t>“</a:t>
            </a:r>
            <a:r>
              <a:rPr lang="en-US" altLang="ja-JP">
                <a:latin typeface="Times New Roman" panose="02020603050405020304" pitchFamily="18" charset="0"/>
              </a:rPr>
              <a:t>geologic train wreck</a:t>
            </a:r>
            <a:r>
              <a:rPr lang="ja-JP" altLang="en-US">
                <a:latin typeface="Times New Roman" panose="02020603050405020304" pitchFamily="18" charset="0"/>
              </a:rPr>
              <a:t>”</a:t>
            </a:r>
            <a:r>
              <a:rPr lang="en-US" altLang="ja-JP">
                <a:latin typeface="Times New Roman" panose="02020603050405020304" pitchFamily="18" charset="0"/>
              </a:rPr>
              <a:t> where continental crust piles up to form a mountain range (as in the Himalayas where the Indian and Asian plates collide). Remember that rocks of the continental crust are lower density than mantle rocks, so continental crust cannot </a:t>
            </a:r>
            <a:r>
              <a:rPr lang="ja-JP" altLang="en-US">
                <a:latin typeface="Times New Roman" panose="02020603050405020304" pitchFamily="18" charset="0"/>
              </a:rPr>
              <a:t>“</a:t>
            </a:r>
            <a:r>
              <a:rPr lang="en-US" altLang="ja-JP">
                <a:latin typeface="Times New Roman" panose="02020603050405020304" pitchFamily="18" charset="0"/>
              </a:rPr>
              <a:t>subduct</a:t>
            </a:r>
            <a:r>
              <a:rPr lang="ja-JP" altLang="en-US">
                <a:latin typeface="Times New Roman" panose="02020603050405020304" pitchFamily="18" charset="0"/>
              </a:rPr>
              <a:t>”</a:t>
            </a:r>
            <a:r>
              <a:rPr lang="en-US" altLang="ja-JP">
                <a:latin typeface="Times New Roman" panose="02020603050405020304" pitchFamily="18" charset="0"/>
              </a:rPr>
              <a:t> into the mantle. If continental rocks are pushed into the mantle, they will pop up again like a piece of Styrofoam pushed  into a swimming pool. </a:t>
            </a:r>
          </a:p>
          <a:p>
            <a:pPr marL="228600" indent="-228600"/>
            <a:endParaRPr lang="en-US" altLang="en-US">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9">
            <a:extLst>
              <a:ext uri="{FF2B5EF4-FFF2-40B4-BE49-F238E27FC236}">
                <a16:creationId xmlns:a16="http://schemas.microsoft.com/office/drawing/2014/main" id="{D932E1C8-BD0C-4E8F-9B24-C3EB71C323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8E09CD27-A51F-4103-B042-7C787B5A2D2C}" type="slidenum">
              <a:rPr lang="en-US" altLang="en-US" sz="1200">
                <a:latin typeface="Tahoma" panose="020B0604030504040204" pitchFamily="34" charset="0"/>
              </a:rPr>
              <a:pPr/>
              <a:t>17</a:t>
            </a:fld>
            <a:endParaRPr lang="en-US" altLang="en-US" sz="1200">
              <a:latin typeface="Tahoma" panose="020B0604030504040204" pitchFamily="34" charset="0"/>
            </a:endParaRPr>
          </a:p>
        </p:txBody>
      </p:sp>
      <p:sp>
        <p:nvSpPr>
          <p:cNvPr id="52226" name="Rectangle 2">
            <a:extLst>
              <a:ext uri="{FF2B5EF4-FFF2-40B4-BE49-F238E27FC236}">
                <a16:creationId xmlns:a16="http://schemas.microsoft.com/office/drawing/2014/main" id="{110E04C0-21D2-4682-A782-9D0E310F3D62}"/>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4197FA75-696B-4DE3-BB4C-D40B773DF0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An oceanic plate dives into the deeper mantle at a convergent plate boundary in a process called </a:t>
            </a:r>
            <a:r>
              <a:rPr lang="ja-JP" altLang="en-US">
                <a:latin typeface="Times New Roman" panose="02020603050405020304" pitchFamily="18" charset="0"/>
              </a:rPr>
              <a:t>“</a:t>
            </a:r>
            <a:r>
              <a:rPr lang="en-US" altLang="ja-JP">
                <a:latin typeface="Times New Roman" panose="02020603050405020304" pitchFamily="18" charset="0"/>
              </a:rPr>
              <a:t>subduction</a:t>
            </a:r>
            <a:r>
              <a:rPr lang="ja-JP" altLang="en-US">
                <a:latin typeface="Times New Roman" panose="02020603050405020304" pitchFamily="18" charset="0"/>
              </a:rPr>
              <a:t>”</a:t>
            </a:r>
            <a:r>
              <a:rPr lang="en-US" altLang="ja-JP">
                <a:latin typeface="Times New Roman" panose="02020603050405020304" pitchFamily="18" charset="0"/>
              </a:rPr>
              <a:t>. When introducing subduction, it is important to reinforce that earthquakes occur only in brittle rocks that are cold enough to fracture when exposed to large forces. If rocks are too warm, they will not be brittle and cannot break to produce earthquakes. Most rocks at depths greater than 100 km are too warm to be brittle. So intermediate (100 - 300 km depth) and deep (300 - 700 km depth) earthquakes only occur within the subducting oceanic plate. This plate is still cold enough to fracture at these depths because it takes millions of years for it to warm up as it subducts into the deeper mantle. The asthenospheric mantle cannot generate earthquakes because it is too warm to be brittle. Instead it is </a:t>
            </a:r>
            <a:r>
              <a:rPr lang="ja-JP" altLang="en-US">
                <a:latin typeface="Times New Roman" panose="02020603050405020304" pitchFamily="18" charset="0"/>
              </a:rPr>
              <a:t>“</a:t>
            </a:r>
            <a:r>
              <a:rPr lang="en-US" altLang="ja-JP">
                <a:latin typeface="Times New Roman" panose="02020603050405020304" pitchFamily="18" charset="0"/>
              </a:rPr>
              <a:t>viscoelastic</a:t>
            </a:r>
            <a:r>
              <a:rPr lang="ja-JP" altLang="en-US">
                <a:latin typeface="Times New Roman" panose="02020603050405020304" pitchFamily="18" charset="0"/>
              </a:rPr>
              <a:t>”</a:t>
            </a:r>
            <a:r>
              <a:rPr lang="en-US" altLang="ja-JP">
                <a:latin typeface="Times New Roman" panose="02020603050405020304" pitchFamily="18" charset="0"/>
              </a:rPr>
              <a:t>, like silly putty. </a:t>
            </a:r>
          </a:p>
          <a:p>
            <a:endParaRPr lang="en-US" altLang="en-US">
              <a:latin typeface="Times New Roman" panose="02020603050405020304" pitchFamily="18" charset="0"/>
            </a:endParaRPr>
          </a:p>
          <a:p>
            <a:r>
              <a:rPr lang="en-US" altLang="en-US">
                <a:latin typeface="Times New Roman" panose="02020603050405020304" pitchFamily="18" charset="0"/>
              </a:rPr>
              <a:t>Colors match the color scheme of Slides 5 and 6; yellow is shallow, green is intermediate, blue is deep</a:t>
            </a:r>
          </a:p>
          <a:p>
            <a:endParaRPr lang="en-US" altLang="en-US">
              <a:latin typeface="Times New Roman" panose="02020603050405020304" pitchFamily="18" charset="0"/>
            </a:endParaRPr>
          </a:p>
          <a:p>
            <a:r>
              <a:rPr lang="en-US" altLang="en-US">
                <a:latin typeface="Times New Roman" panose="02020603050405020304" pitchFamily="18" charset="0"/>
              </a:rPr>
              <a:t>VIDEO LECTURE: </a:t>
            </a:r>
            <a:r>
              <a:rPr lang="ja-JP" altLang="en-US">
                <a:latin typeface="Times New Roman" panose="02020603050405020304" pitchFamily="18" charset="0"/>
              </a:rPr>
              <a:t>“</a:t>
            </a:r>
            <a:r>
              <a:rPr lang="en-US" altLang="ja-JP">
                <a:latin typeface="Times New Roman" panose="02020603050405020304" pitchFamily="18" charset="0"/>
              </a:rPr>
              <a:t>Brittle fracture</a:t>
            </a:r>
            <a:r>
              <a:rPr lang="ja-JP" altLang="en-US">
                <a:latin typeface="Times New Roman" panose="02020603050405020304" pitchFamily="18" charset="0"/>
              </a:rPr>
              <a:t>”</a:t>
            </a:r>
            <a:r>
              <a:rPr lang="en-US" altLang="ja-JP">
                <a:latin typeface="Times New Roman" panose="02020603050405020304" pitchFamily="18" charset="0"/>
              </a:rPr>
              <a:t> and </a:t>
            </a:r>
            <a:r>
              <a:rPr lang="ja-JP" altLang="en-US">
                <a:latin typeface="Times New Roman" panose="02020603050405020304" pitchFamily="18" charset="0"/>
              </a:rPr>
              <a:t>“</a:t>
            </a:r>
            <a:r>
              <a:rPr lang="en-US" altLang="ja-JP">
                <a:latin typeface="Times New Roman" panose="02020603050405020304" pitchFamily="18" charset="0"/>
              </a:rPr>
              <a:t>Brittle and ductile deformation</a:t>
            </a:r>
            <a:r>
              <a:rPr lang="ja-JP" altLang="en-US">
                <a:latin typeface="Times New Roman" panose="02020603050405020304" pitchFamily="18" charset="0"/>
              </a:rPr>
              <a:t>”</a:t>
            </a:r>
            <a:r>
              <a:rPr lang="en-US" altLang="ja-JP">
                <a:latin typeface="Times New Roman" panose="02020603050405020304" pitchFamily="18" charset="0"/>
              </a:rPr>
              <a:t> on Teachers on the Leading Edge web site. URLs: </a:t>
            </a:r>
          </a:p>
          <a:p>
            <a:r>
              <a:rPr lang="en-US" altLang="en-US" b="1">
                <a:latin typeface="Times New Roman" panose="02020603050405020304" pitchFamily="18" charset="0"/>
              </a:rPr>
              <a:t>http://multimedia2.up.edu/Physics/TOLE/Plates&amp;Earthquakes/VideoLectures/BrittleFracture-Butler.mov</a:t>
            </a:r>
          </a:p>
          <a:p>
            <a:r>
              <a:rPr lang="en-US" altLang="en-US" b="1">
                <a:latin typeface="Times New Roman" panose="02020603050405020304" pitchFamily="18" charset="0"/>
              </a:rPr>
              <a:t>http://multimedia2.up.edu/Physics/TOLE/Plates&amp;Earthquakes/VideoLectures/BrittleVsDuctile.mov</a:t>
            </a:r>
          </a:p>
          <a:p>
            <a:endParaRPr lang="en-US"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9">
            <a:extLst>
              <a:ext uri="{FF2B5EF4-FFF2-40B4-BE49-F238E27FC236}">
                <a16:creationId xmlns:a16="http://schemas.microsoft.com/office/drawing/2014/main" id="{E57E18D5-95A4-4339-AA3D-F532C3A19C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B088D6ED-D49E-4978-B805-DA05710C97C7}" type="slidenum">
              <a:rPr lang="en-US" altLang="en-US" sz="1200">
                <a:latin typeface="Tahoma" panose="020B0604030504040204" pitchFamily="34" charset="0"/>
              </a:rPr>
              <a:pPr/>
              <a:t>18</a:t>
            </a:fld>
            <a:endParaRPr lang="en-US" altLang="en-US" sz="1200">
              <a:latin typeface="Tahoma" panose="020B0604030504040204" pitchFamily="34" charset="0"/>
            </a:endParaRPr>
          </a:p>
        </p:txBody>
      </p:sp>
      <p:sp>
        <p:nvSpPr>
          <p:cNvPr id="54274" name="Rectangle 2">
            <a:extLst>
              <a:ext uri="{FF2B5EF4-FFF2-40B4-BE49-F238E27FC236}">
                <a16:creationId xmlns:a16="http://schemas.microsoft.com/office/drawing/2014/main" id="{C9BF24B7-DF90-4114-80C6-8AEF7E40B03C}"/>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F3443100-835F-4A99-AA4F-E92A604284D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Motion of plates across transform boundaries is purely horizontal. Along a transform boundary, plates are moving PARALLEL to the boundary between them. Earthquakes occur as the plates grind in </a:t>
            </a:r>
            <a:r>
              <a:rPr lang="ja-JP" altLang="en-US">
                <a:latin typeface="Times New Roman" panose="02020603050405020304" pitchFamily="18" charset="0"/>
              </a:rPr>
              <a:t>“</a:t>
            </a:r>
            <a:r>
              <a:rPr lang="en-US" altLang="ja-JP">
                <a:latin typeface="Times New Roman" panose="02020603050405020304" pitchFamily="18" charset="0"/>
              </a:rPr>
              <a:t>jerky</a:t>
            </a:r>
            <a:r>
              <a:rPr lang="ja-JP" altLang="en-US">
                <a:latin typeface="Times New Roman" panose="02020603050405020304" pitchFamily="18" charset="0"/>
              </a:rPr>
              <a:t>”</a:t>
            </a:r>
            <a:r>
              <a:rPr lang="en-US" altLang="ja-JP">
                <a:latin typeface="Times New Roman" panose="02020603050405020304" pitchFamily="18" charset="0"/>
              </a:rPr>
              <a:t> motions past each other. The strain buildup is greater on transform faults separating plates with continental crust (like the San Andreas Fault) than on transform faults faults separating plates with oceanic crust (like on the hundreds of transform boundaries that offset segments of spreading oceanic ridges).</a:t>
            </a:r>
          </a:p>
          <a:p>
            <a:endParaRPr lang="en-US" altLang="en-US">
              <a:latin typeface="Times New Roman" panose="02020603050405020304" pitchFamily="18" charset="0"/>
            </a:endParaRPr>
          </a:p>
          <a:p>
            <a:r>
              <a:rPr lang="en-US" altLang="en-US">
                <a:latin typeface="Times New Roman" panose="02020603050405020304" pitchFamily="18" charset="0"/>
              </a:rPr>
              <a:t>A note about </a:t>
            </a:r>
            <a:r>
              <a:rPr lang="ja-JP" altLang="en-US">
                <a:latin typeface="Times New Roman" panose="02020603050405020304" pitchFamily="18" charset="0"/>
              </a:rPr>
              <a:t>“</a:t>
            </a:r>
            <a:r>
              <a:rPr lang="en-US" altLang="ja-JP">
                <a:latin typeface="Times New Roman" panose="02020603050405020304" pitchFamily="18" charset="0"/>
              </a:rPr>
              <a:t>Fracture Zones</a:t>
            </a:r>
            <a:r>
              <a:rPr lang="ja-JP" altLang="en-US">
                <a:latin typeface="Times New Roman" panose="02020603050405020304" pitchFamily="18" charset="0"/>
              </a:rPr>
              <a:t>”</a:t>
            </a:r>
            <a:r>
              <a:rPr lang="en-US" altLang="ja-JP">
                <a:latin typeface="Times New Roman" panose="02020603050405020304" pitchFamily="18" charset="0"/>
              </a:rPr>
              <a:t> in the oceans: When considering oceanic plates, remember that </a:t>
            </a:r>
            <a:r>
              <a:rPr lang="ja-JP" altLang="en-US">
                <a:latin typeface="Times New Roman" panose="02020603050405020304" pitchFamily="18" charset="0"/>
              </a:rPr>
              <a:t>“</a:t>
            </a:r>
            <a:r>
              <a:rPr lang="en-US" altLang="ja-JP">
                <a:latin typeface="Times New Roman" panose="02020603050405020304" pitchFamily="18" charset="0"/>
              </a:rPr>
              <a:t>older</a:t>
            </a:r>
            <a:r>
              <a:rPr lang="ja-JP" altLang="en-US">
                <a:latin typeface="Times New Roman" panose="02020603050405020304" pitchFamily="18" charset="0"/>
              </a:rPr>
              <a:t>”</a:t>
            </a:r>
            <a:r>
              <a:rPr lang="en-US" altLang="ja-JP">
                <a:latin typeface="Times New Roman" panose="02020603050405020304" pitchFamily="18" charset="0"/>
              </a:rPr>
              <a:t> means </a:t>
            </a:r>
            <a:r>
              <a:rPr lang="ja-JP" altLang="en-US">
                <a:latin typeface="Times New Roman" panose="02020603050405020304" pitchFamily="18" charset="0"/>
              </a:rPr>
              <a:t>“</a:t>
            </a:r>
            <a:r>
              <a:rPr lang="en-US" altLang="ja-JP">
                <a:latin typeface="Times New Roman" panose="02020603050405020304" pitchFamily="18" charset="0"/>
              </a:rPr>
              <a:t>colder</a:t>
            </a:r>
            <a:r>
              <a:rPr lang="ja-JP" altLang="en-US">
                <a:latin typeface="Times New Roman" panose="02020603050405020304" pitchFamily="18" charset="0"/>
              </a:rPr>
              <a:t>”</a:t>
            </a:r>
            <a:r>
              <a:rPr lang="en-US" altLang="ja-JP">
                <a:latin typeface="Times New Roman" panose="02020603050405020304" pitchFamily="18" charset="0"/>
              </a:rPr>
              <a:t> and </a:t>
            </a:r>
            <a:r>
              <a:rPr lang="ja-JP" altLang="en-US">
                <a:latin typeface="Times New Roman" panose="02020603050405020304" pitchFamily="18" charset="0"/>
              </a:rPr>
              <a:t>“</a:t>
            </a:r>
            <a:r>
              <a:rPr lang="en-US" altLang="ja-JP">
                <a:latin typeface="Times New Roman" panose="02020603050405020304" pitchFamily="18" charset="0"/>
              </a:rPr>
              <a:t>colder</a:t>
            </a:r>
            <a:r>
              <a:rPr lang="ja-JP" altLang="en-US">
                <a:latin typeface="Times New Roman" panose="02020603050405020304" pitchFamily="18" charset="0"/>
              </a:rPr>
              <a:t>”</a:t>
            </a:r>
            <a:r>
              <a:rPr lang="en-US" altLang="ja-JP">
                <a:latin typeface="Times New Roman" panose="02020603050405020304" pitchFamily="18" charset="0"/>
              </a:rPr>
              <a:t> means lower elevation because the plate shrinks as it cools. So the top of an older piece of an oceanic plate is deeper than the top of a younger piece of an oceanic plate. This means that there can be a small difference in elevation (a </a:t>
            </a:r>
            <a:r>
              <a:rPr lang="ja-JP" altLang="en-US">
                <a:latin typeface="Times New Roman" panose="02020603050405020304" pitchFamily="18" charset="0"/>
              </a:rPr>
              <a:t>“</a:t>
            </a:r>
            <a:r>
              <a:rPr lang="en-US" altLang="ja-JP">
                <a:latin typeface="Times New Roman" panose="02020603050405020304" pitchFamily="18" charset="0"/>
              </a:rPr>
              <a:t>scarp</a:t>
            </a:r>
            <a:r>
              <a:rPr lang="ja-JP" altLang="en-US">
                <a:latin typeface="Times New Roman" panose="02020603050405020304" pitchFamily="18" charset="0"/>
              </a:rPr>
              <a:t>”</a:t>
            </a:r>
            <a:r>
              <a:rPr lang="en-US" altLang="ja-JP">
                <a:latin typeface="Times New Roman" panose="02020603050405020304" pitchFamily="18" charset="0"/>
              </a:rPr>
              <a:t>) where older and younger parts of an oceanic plate are adjacent to each other (e.g. across the transform fault on the right diagram of this slide). Along most parts of active transform faults in the oceans, there are offsets in the depth of the ocean floor. Oceanic fracture zones (like the Mendocino Fracture Zone off the coast of northern California) are the locations of presently active (or formerly active) transform faults that separate pieces of oceanic plates of different ages and therefore different elevations.</a:t>
            </a:r>
          </a:p>
          <a:p>
            <a:endParaRPr lang="en-US" altLang="en-US">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9">
            <a:extLst>
              <a:ext uri="{FF2B5EF4-FFF2-40B4-BE49-F238E27FC236}">
                <a16:creationId xmlns:a16="http://schemas.microsoft.com/office/drawing/2014/main" id="{E3B01A6D-FE85-4BF6-AE9A-D1E46D58A1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5D99B898-567A-4A77-9A69-C9F167C82FD2}" type="slidenum">
              <a:rPr lang="en-US" altLang="en-US" sz="1200">
                <a:latin typeface="Tahoma" panose="020B0604030504040204" pitchFamily="34" charset="0"/>
              </a:rPr>
              <a:pPr/>
              <a:t>19</a:t>
            </a:fld>
            <a:endParaRPr lang="en-US" altLang="en-US" sz="1200">
              <a:latin typeface="Tahoma" panose="020B0604030504040204" pitchFamily="34" charset="0"/>
            </a:endParaRPr>
          </a:p>
        </p:txBody>
      </p:sp>
      <p:sp>
        <p:nvSpPr>
          <p:cNvPr id="56322" name="Rectangle 2">
            <a:extLst>
              <a:ext uri="{FF2B5EF4-FFF2-40B4-BE49-F238E27FC236}">
                <a16:creationId xmlns:a16="http://schemas.microsoft.com/office/drawing/2014/main" id="{BE02E8F8-BEFF-4CE6-A78A-54691440C743}"/>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96BEC83D-260B-41A4-A2BF-00D354880C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WHAT IS STRESS? Stress = force per unit area, like pounds per square inch or newtons per square meter. We can classify stresses as : 1. Extension = stresses that pull materials apart. 2. Compression = stresses that squish materials together. 3. Shearing = stress that bend materials. For rocks in Earth</a:t>
            </a:r>
            <a:r>
              <a:rPr lang="ja-JP" altLang="en-US">
                <a:latin typeface="Times New Roman" panose="02020603050405020304" pitchFamily="18" charset="0"/>
              </a:rPr>
              <a:t>’</a:t>
            </a:r>
            <a:r>
              <a:rPr lang="en-US" altLang="ja-JP">
                <a:latin typeface="Times New Roman" panose="02020603050405020304" pitchFamily="18" charset="0"/>
              </a:rPr>
              <a:t>s crust, extension tends to break rocks forming faults. Compressional stresses can result in either folding or faulting. Shearing stresses can result in folding or faulting. Animations on next slide may clarify these kinds of stress.</a:t>
            </a:r>
          </a:p>
          <a:p>
            <a:endParaRPr lang="en-US" altLang="en-US">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9">
            <a:extLst>
              <a:ext uri="{FF2B5EF4-FFF2-40B4-BE49-F238E27FC236}">
                <a16:creationId xmlns:a16="http://schemas.microsoft.com/office/drawing/2014/main" id="{71570A4C-BE9D-42E8-9FCF-6D857D613F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F9C4E188-59A1-4EEF-BFEC-3669659071F7}" type="slidenum">
              <a:rPr lang="en-US" altLang="en-US" sz="1200">
                <a:latin typeface="Tahoma" panose="020B0604030504040204" pitchFamily="34" charset="0"/>
              </a:rPr>
              <a:pPr/>
              <a:t>20</a:t>
            </a:fld>
            <a:endParaRPr lang="en-US" altLang="en-US" sz="1200">
              <a:latin typeface="Tahoma" panose="020B0604030504040204" pitchFamily="34" charset="0"/>
            </a:endParaRPr>
          </a:p>
        </p:txBody>
      </p:sp>
      <p:sp>
        <p:nvSpPr>
          <p:cNvPr id="58370" name="Rectangle 2">
            <a:extLst>
              <a:ext uri="{FF2B5EF4-FFF2-40B4-BE49-F238E27FC236}">
                <a16:creationId xmlns:a16="http://schemas.microsoft.com/office/drawing/2014/main" id="{657D0D23-C1F0-48B4-80B9-78B921E118CE}"/>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EA2509BA-C0CC-477E-8076-7ACCB7255D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ANIMATIONS: These animations can be found on the TOTLE web site under </a:t>
            </a:r>
            <a:r>
              <a:rPr lang="ja-JP" altLang="en-US">
                <a:latin typeface="Times New Roman" panose="02020603050405020304" pitchFamily="18" charset="0"/>
              </a:rPr>
              <a:t>“</a:t>
            </a:r>
            <a:r>
              <a:rPr lang="en-US" altLang="ja-JP">
                <a:latin typeface="Times New Roman" panose="02020603050405020304" pitchFamily="18" charset="0"/>
              </a:rPr>
              <a:t>Animations</a:t>
            </a:r>
            <a:r>
              <a:rPr lang="ja-JP" altLang="en-US">
                <a:latin typeface="Times New Roman" panose="02020603050405020304" pitchFamily="18" charset="0"/>
              </a:rPr>
              <a:t>”</a:t>
            </a:r>
            <a:r>
              <a:rPr lang="en-US" altLang="ja-JP">
                <a:latin typeface="Times New Roman" panose="02020603050405020304" pitchFamily="18" charset="0"/>
              </a:rPr>
              <a:t> under the topic </a:t>
            </a:r>
            <a:r>
              <a:rPr lang="ja-JP" altLang="en-US">
                <a:latin typeface="Times New Roman" panose="02020603050405020304" pitchFamily="18" charset="0"/>
              </a:rPr>
              <a:t>“</a:t>
            </a:r>
            <a:r>
              <a:rPr lang="en-US" altLang="ja-JP">
                <a:latin typeface="Times New Roman" panose="02020603050405020304" pitchFamily="18" charset="0"/>
              </a:rPr>
              <a:t>Introduction to Plate Tectonics and Earthquakes</a:t>
            </a:r>
            <a:r>
              <a:rPr lang="ja-JP" altLang="en-US">
                <a:latin typeface="Times New Roman" panose="02020603050405020304" pitchFamily="18" charset="0"/>
              </a:rPr>
              <a:t>”</a:t>
            </a:r>
            <a:r>
              <a:rPr lang="en-US" altLang="ja-JP">
                <a:latin typeface="Times New Roman" panose="02020603050405020304" pitchFamily="18" charset="0"/>
              </a:rPr>
              <a:t>. </a:t>
            </a:r>
          </a:p>
          <a:p>
            <a:r>
              <a:rPr lang="en-US" altLang="en-US">
                <a:latin typeface="Times New Roman" panose="02020603050405020304" pitchFamily="18" charset="0"/>
              </a:rPr>
              <a:t>Normal Fault URL: </a:t>
            </a:r>
            <a:r>
              <a:rPr lang="en-US" altLang="en-US" b="1">
                <a:latin typeface="Times New Roman" panose="02020603050405020304" pitchFamily="18" charset="0"/>
              </a:rPr>
              <a:t>http://multimedia2.up.edu/Physics/TOLE/Plates&amp;Earthquakes/Animations/Faults&amp;PlateBoundaries/NormalFault.mov</a:t>
            </a:r>
          </a:p>
          <a:p>
            <a:r>
              <a:rPr lang="en-US" altLang="en-US">
                <a:latin typeface="Times New Roman" panose="02020603050405020304" pitchFamily="18" charset="0"/>
              </a:rPr>
              <a:t>Reverse Fault URL: </a:t>
            </a:r>
            <a:r>
              <a:rPr lang="en-US" altLang="en-US" b="1">
                <a:latin typeface="Times New Roman" panose="02020603050405020304" pitchFamily="18" charset="0"/>
              </a:rPr>
              <a:t>http://multimedia2.up.edu/Physics/TOLE/Plates&amp;Earthquakes/Animations/Faults&amp;PlateBoundaries/ReverseFault.mov</a:t>
            </a:r>
          </a:p>
          <a:p>
            <a:r>
              <a:rPr lang="en-US" altLang="en-US">
                <a:latin typeface="Times New Roman" panose="02020603050405020304" pitchFamily="18" charset="0"/>
              </a:rPr>
              <a:t>Normal Fault URL: </a:t>
            </a:r>
            <a:r>
              <a:rPr lang="en-US" altLang="en-US" b="1">
                <a:latin typeface="Times New Roman" panose="02020603050405020304" pitchFamily="18" charset="0"/>
              </a:rPr>
              <a:t>http://multimedia2.up.edu/Physics/TOLE/Plates&amp;Earthquakes/Animations/Faults&amp;PlateBoundaries/StrikeSlipFault.mov</a:t>
            </a:r>
          </a:p>
          <a:p>
            <a:endParaRPr lang="en-US" altLang="en-US">
              <a:latin typeface="Times New Roman" panose="02020603050405020304" pitchFamily="18" charset="0"/>
            </a:endParaRPr>
          </a:p>
          <a:p>
            <a:r>
              <a:rPr lang="en-US" altLang="en-US">
                <a:latin typeface="Times New Roman" panose="02020603050405020304" pitchFamily="18" charset="0"/>
              </a:rPr>
              <a:t>VIDEO LECTURE: </a:t>
            </a:r>
            <a:r>
              <a:rPr lang="ja-JP" altLang="en-US">
                <a:latin typeface="Times New Roman" panose="02020603050405020304" pitchFamily="18" charset="0"/>
              </a:rPr>
              <a:t>“</a:t>
            </a:r>
            <a:r>
              <a:rPr lang="en-US" altLang="ja-JP">
                <a:latin typeface="Times New Roman" panose="02020603050405020304" pitchFamily="18" charset="0"/>
              </a:rPr>
              <a:t>Foam fault demonstrations</a:t>
            </a:r>
            <a:r>
              <a:rPr lang="ja-JP" altLang="en-US">
                <a:latin typeface="Times New Roman" panose="02020603050405020304" pitchFamily="18" charset="0"/>
              </a:rPr>
              <a:t>”</a:t>
            </a:r>
            <a:r>
              <a:rPr lang="en-US" altLang="ja-JP">
                <a:latin typeface="Times New Roman" panose="02020603050405020304" pitchFamily="18" charset="0"/>
              </a:rPr>
              <a:t> on Teachers on the Leading Edge web site under </a:t>
            </a:r>
            <a:r>
              <a:rPr lang="ja-JP" altLang="en-US">
                <a:latin typeface="Times New Roman" panose="02020603050405020304" pitchFamily="18" charset="0"/>
              </a:rPr>
              <a:t>“</a:t>
            </a:r>
            <a:r>
              <a:rPr lang="en-US" altLang="ja-JP">
                <a:latin typeface="Times New Roman" panose="02020603050405020304" pitchFamily="18" charset="0"/>
              </a:rPr>
              <a:t>Videos</a:t>
            </a:r>
            <a:r>
              <a:rPr lang="ja-JP" altLang="en-US">
                <a:latin typeface="Times New Roman" panose="02020603050405020304" pitchFamily="18" charset="0"/>
              </a:rPr>
              <a:t>”</a:t>
            </a:r>
            <a:r>
              <a:rPr lang="en-US" altLang="ja-JP">
                <a:latin typeface="Times New Roman" panose="02020603050405020304" pitchFamily="18" charset="0"/>
              </a:rPr>
              <a:t> under the topic </a:t>
            </a:r>
            <a:r>
              <a:rPr lang="ja-JP" altLang="en-US">
                <a:latin typeface="Times New Roman" panose="02020603050405020304" pitchFamily="18" charset="0"/>
              </a:rPr>
              <a:t>“</a:t>
            </a:r>
            <a:r>
              <a:rPr lang="en-US" altLang="ja-JP">
                <a:latin typeface="Times New Roman" panose="02020603050405020304" pitchFamily="18" charset="0"/>
              </a:rPr>
              <a:t>Introduction to Plate Tectonics and Earthquakes</a:t>
            </a:r>
            <a:r>
              <a:rPr lang="ja-JP" altLang="en-US">
                <a:latin typeface="Times New Roman" panose="02020603050405020304" pitchFamily="18" charset="0"/>
              </a:rPr>
              <a:t>”</a:t>
            </a:r>
            <a:r>
              <a:rPr lang="en-US" altLang="ja-JP">
                <a:latin typeface="Times New Roman" panose="02020603050405020304" pitchFamily="18" charset="0"/>
              </a:rPr>
              <a:t>. URL </a:t>
            </a:r>
            <a:r>
              <a:rPr lang="en-US" altLang="ja-JP" b="1">
                <a:latin typeface="Times New Roman" panose="02020603050405020304" pitchFamily="18" charset="0"/>
              </a:rPr>
              <a:t>http://multimedia2.up.edu/Physics/TOLE/Plates&amp;Earthquakes/VideoLectures/FoamFaultModels.mov</a:t>
            </a:r>
          </a:p>
          <a:p>
            <a:endParaRPr lang="en-US" altLang="en-US">
              <a:latin typeface="Times New Roman" panose="02020603050405020304" pitchFamily="18" charset="0"/>
            </a:endParaRPr>
          </a:p>
          <a:p>
            <a:r>
              <a:rPr lang="en-US" altLang="en-US">
                <a:latin typeface="Times New Roman" panose="02020603050405020304" pitchFamily="18" charset="0"/>
              </a:rPr>
              <a:t>CLASSROOM ACTIVITY: For classroom lesson plans that can help students understand different kinds of faults and different kinds of plate boundaries, see </a:t>
            </a:r>
            <a:r>
              <a:rPr lang="ja-JP" altLang="en-US">
                <a:latin typeface="Times New Roman" panose="02020603050405020304" pitchFamily="18" charset="0"/>
              </a:rPr>
              <a:t>“</a:t>
            </a:r>
            <a:r>
              <a:rPr lang="en-US" altLang="ja-JP">
                <a:latin typeface="Times New Roman" panose="02020603050405020304" pitchFamily="18" charset="0"/>
              </a:rPr>
              <a:t>Teaching About Faults Using Foam Models</a:t>
            </a:r>
            <a:r>
              <a:rPr lang="ja-JP" altLang="en-US">
                <a:latin typeface="Times New Roman" panose="02020603050405020304" pitchFamily="18" charset="0"/>
              </a:rPr>
              <a:t>”</a:t>
            </a:r>
            <a:r>
              <a:rPr lang="en-US" altLang="ja-JP">
                <a:latin typeface="Times New Roman" panose="02020603050405020304" pitchFamily="18" charset="0"/>
              </a:rPr>
              <a:t>, </a:t>
            </a:r>
            <a:r>
              <a:rPr lang="ja-JP" altLang="en-US">
                <a:latin typeface="Times New Roman" panose="02020603050405020304" pitchFamily="18" charset="0"/>
              </a:rPr>
              <a:t>“</a:t>
            </a:r>
            <a:r>
              <a:rPr lang="en-US" altLang="ja-JP">
                <a:latin typeface="Times New Roman" panose="02020603050405020304" pitchFamily="18" charset="0"/>
              </a:rPr>
              <a:t>Types of Faults #1</a:t>
            </a:r>
            <a:r>
              <a:rPr lang="ja-JP" altLang="en-US">
                <a:latin typeface="Times New Roman" panose="02020603050405020304" pitchFamily="18" charset="0"/>
              </a:rPr>
              <a:t>”</a:t>
            </a:r>
            <a:r>
              <a:rPr lang="en-US" altLang="ja-JP">
                <a:latin typeface="Times New Roman" panose="02020603050405020304" pitchFamily="18" charset="0"/>
              </a:rPr>
              <a:t>, and </a:t>
            </a:r>
            <a:r>
              <a:rPr lang="ja-JP" altLang="en-US">
                <a:latin typeface="Times New Roman" panose="02020603050405020304" pitchFamily="18" charset="0"/>
              </a:rPr>
              <a:t>“</a:t>
            </a:r>
            <a:r>
              <a:rPr lang="en-US" altLang="ja-JP">
                <a:latin typeface="Times New Roman" panose="02020603050405020304" pitchFamily="18" charset="0"/>
              </a:rPr>
              <a:t>Types of Faults #2</a:t>
            </a:r>
            <a:r>
              <a:rPr lang="ja-JP" altLang="en-US">
                <a:latin typeface="Times New Roman" panose="02020603050405020304" pitchFamily="18" charset="0"/>
              </a:rPr>
              <a:t>”</a:t>
            </a:r>
            <a:r>
              <a:rPr lang="en-US" altLang="ja-JP">
                <a:latin typeface="Times New Roman" panose="02020603050405020304" pitchFamily="18" charset="0"/>
              </a:rPr>
              <a:t> on Teachers on the Leading Edge web site under </a:t>
            </a:r>
            <a:r>
              <a:rPr lang="ja-JP" altLang="en-US">
                <a:latin typeface="Times New Roman" panose="02020603050405020304" pitchFamily="18" charset="0"/>
              </a:rPr>
              <a:t>“</a:t>
            </a:r>
            <a:r>
              <a:rPr lang="en-US" altLang="ja-JP">
                <a:latin typeface="Times New Roman" panose="02020603050405020304" pitchFamily="18" charset="0"/>
              </a:rPr>
              <a:t>Lesson Plans</a:t>
            </a:r>
            <a:r>
              <a:rPr lang="ja-JP" altLang="en-US">
                <a:latin typeface="Times New Roman" panose="02020603050405020304" pitchFamily="18" charset="0"/>
              </a:rPr>
              <a:t>”</a:t>
            </a:r>
            <a:r>
              <a:rPr lang="en-US" altLang="ja-JP">
                <a:latin typeface="Times New Roman" panose="02020603050405020304" pitchFamily="18" charset="0"/>
              </a:rPr>
              <a:t> under the topic </a:t>
            </a:r>
            <a:r>
              <a:rPr lang="ja-JP" altLang="en-US">
                <a:latin typeface="Times New Roman" panose="02020603050405020304" pitchFamily="18" charset="0"/>
              </a:rPr>
              <a:t>“</a:t>
            </a:r>
            <a:r>
              <a:rPr lang="en-US" altLang="ja-JP">
                <a:latin typeface="Times New Roman" panose="02020603050405020304" pitchFamily="18" charset="0"/>
              </a:rPr>
              <a:t>Introduction to Plate Tectonics and Earthquakes</a:t>
            </a:r>
            <a:r>
              <a:rPr lang="ja-JP" altLang="en-US">
                <a:latin typeface="Times New Roman" panose="02020603050405020304" pitchFamily="18" charset="0"/>
              </a:rPr>
              <a:t>”</a:t>
            </a:r>
            <a:r>
              <a:rPr lang="en-US" altLang="ja-JP">
                <a:latin typeface="Times New Roman" panose="02020603050405020304" pitchFamily="18" charset="0"/>
              </a:rPr>
              <a:t>. </a:t>
            </a:r>
          </a:p>
          <a:p>
            <a:endParaRPr lang="en-US" altLang="en-US">
              <a:latin typeface="Times New Roman" panose="02020603050405020304" pitchFamily="18" charset="0"/>
            </a:endParaRPr>
          </a:p>
          <a:p>
            <a:r>
              <a:rPr lang="en-US" altLang="en-US" b="1">
                <a:latin typeface="Times New Roman" panose="02020603050405020304" pitchFamily="18" charset="0"/>
              </a:rPr>
              <a:t>Definitions of types of faults:</a:t>
            </a:r>
          </a:p>
          <a:p>
            <a:r>
              <a:rPr lang="en-US" altLang="en-US" b="1">
                <a:latin typeface="Helvetica" panose="020B0604020202020204" pitchFamily="34" charset="0"/>
              </a:rPr>
              <a:t>Normal Fault </a:t>
            </a:r>
            <a:r>
              <a:rPr lang="en-US" altLang="en-US">
                <a:latin typeface="Helvetica" panose="020B0604020202020204" pitchFamily="34" charset="0"/>
              </a:rPr>
              <a:t>In a normal fault, the block above the fault moves down relative to the block below the fault. This fault motion is caused by tensional forces and results in extension. [Other names: normal-slip fault, tensional fault or gravity fault]</a:t>
            </a:r>
          </a:p>
          <a:p>
            <a:r>
              <a:rPr lang="en-US" altLang="en-US" b="1">
                <a:latin typeface="Helvetica" panose="020B0604020202020204" pitchFamily="34" charset="0"/>
              </a:rPr>
              <a:t>Reverse Fault </a:t>
            </a:r>
            <a:r>
              <a:rPr lang="en-US" altLang="en-US">
                <a:latin typeface="Helvetica" panose="020B0604020202020204" pitchFamily="34" charset="0"/>
              </a:rPr>
              <a:t>In a reverse fault, the block above the fault moves up relative to the block below the fault. This fault motion is caused by compressional forces and results in shortening. A reverse fault is often called a thrust fault, if the dip of the fault plane is shallow. [Other names: thrust fault, reverse-slip fault or compressional fault]</a:t>
            </a:r>
          </a:p>
          <a:p>
            <a:r>
              <a:rPr lang="en-US" altLang="en-US" b="1">
                <a:latin typeface="Helvetica" panose="020B0604020202020204" pitchFamily="34" charset="0"/>
              </a:rPr>
              <a:t>Strike-slip Fault </a:t>
            </a:r>
            <a:r>
              <a:rPr lang="en-US" altLang="en-US">
                <a:latin typeface="Helvetica" panose="020B0604020202020204" pitchFamily="34" charset="0"/>
              </a:rPr>
              <a:t>In a strike-slip fault, the movement of blocks across the fault is horizontal. If the block on the opposite side of the fault moves to the left (as shown in this animation), the fault is called a left-lateral strike-slip fault. If the block on the far side moves to the right (like along the San Andreas Fault), the fault is called a right- lateral strike-slip fault. Strike-slip faults are caused by shearing forces. [Other names applied to various types of strike-slip faults: transcurrent fault, lateral fault, tear fault or wrench fault]</a:t>
            </a:r>
          </a:p>
          <a:p>
            <a:endParaRPr lang="en-US" altLang="en-US">
              <a:latin typeface="Helvetica"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9">
            <a:extLst>
              <a:ext uri="{FF2B5EF4-FFF2-40B4-BE49-F238E27FC236}">
                <a16:creationId xmlns:a16="http://schemas.microsoft.com/office/drawing/2014/main" id="{2EAA4E13-6088-430F-87BF-4D27DD04E4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8CC192DC-5313-49F7-866D-0B3FFC9D2508}" type="slidenum">
              <a:rPr lang="en-US" altLang="en-US" sz="1200">
                <a:latin typeface="Tahoma" panose="020B0604030504040204" pitchFamily="34" charset="0"/>
              </a:rPr>
              <a:pPr/>
              <a:t>21</a:t>
            </a:fld>
            <a:endParaRPr lang="en-US" altLang="en-US" sz="1200">
              <a:latin typeface="Tahoma" panose="020B0604030504040204" pitchFamily="34" charset="0"/>
            </a:endParaRPr>
          </a:p>
        </p:txBody>
      </p:sp>
      <p:sp>
        <p:nvSpPr>
          <p:cNvPr id="60418" name="Rectangle 2">
            <a:extLst>
              <a:ext uri="{FF2B5EF4-FFF2-40B4-BE49-F238E27FC236}">
                <a16:creationId xmlns:a16="http://schemas.microsoft.com/office/drawing/2014/main" id="{74FE136C-C400-482E-A1CF-EABA1E2B341D}"/>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3C8FDBBE-A380-4A74-8A55-260B5F7A05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0" lang="en-US" altLang="en-US">
                <a:solidFill>
                  <a:srgbClr val="000000"/>
                </a:solidFill>
                <a:latin typeface="Lucida Grande" charset="0"/>
              </a:rPr>
              <a:t>See notes section of previous slide for supporting information on types of faults. </a:t>
            </a:r>
          </a:p>
          <a:p>
            <a:endParaRPr kumimoji="0" lang="en-US" altLang="en-US">
              <a:solidFill>
                <a:srgbClr val="000000"/>
              </a:solidFill>
              <a:latin typeface="Lucida Grande"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9">
            <a:extLst>
              <a:ext uri="{FF2B5EF4-FFF2-40B4-BE49-F238E27FC236}">
                <a16:creationId xmlns:a16="http://schemas.microsoft.com/office/drawing/2014/main" id="{445CBF99-AA28-40CF-A94D-263D8386AB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9FE97D27-11DC-4AE1-BE9B-A17B55AAEE33}" type="slidenum">
              <a:rPr lang="en-US" altLang="en-US" sz="1200">
                <a:latin typeface="Tahoma" panose="020B0604030504040204" pitchFamily="34" charset="0"/>
              </a:rPr>
              <a:pPr/>
              <a:t>22</a:t>
            </a:fld>
            <a:endParaRPr lang="en-US" altLang="en-US" sz="1200">
              <a:latin typeface="Tahoma" panose="020B0604030504040204" pitchFamily="34" charset="0"/>
            </a:endParaRPr>
          </a:p>
        </p:txBody>
      </p:sp>
      <p:sp>
        <p:nvSpPr>
          <p:cNvPr id="62466" name="Rectangle 2">
            <a:extLst>
              <a:ext uri="{FF2B5EF4-FFF2-40B4-BE49-F238E27FC236}">
                <a16:creationId xmlns:a16="http://schemas.microsoft.com/office/drawing/2014/main" id="{CFF323DA-1661-4043-AD40-48B15CF450E0}"/>
              </a:ext>
            </a:extLst>
          </p:cNvPr>
          <p:cNvSpPr>
            <a:spLocks noGrp="1" noRot="1" noChangeAspect="1" noChangeArrowheads="1" noTextEdit="1"/>
          </p:cNvSpPr>
          <p:nvPr>
            <p:ph type="sldImg"/>
          </p:nvPr>
        </p:nvSpPr>
        <p:spPr>
          <a:ln/>
        </p:spPr>
      </p:sp>
      <p:sp>
        <p:nvSpPr>
          <p:cNvPr id="62467" name="Rectangle 3">
            <a:extLst>
              <a:ext uri="{FF2B5EF4-FFF2-40B4-BE49-F238E27FC236}">
                <a16:creationId xmlns:a16="http://schemas.microsoft.com/office/drawing/2014/main" id="{C0983540-E60D-45BE-BC19-9DA265FCFA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The mechanics of earthquakes. Basically earthquakes result from the </a:t>
            </a:r>
            <a:r>
              <a:rPr lang="ja-JP" altLang="en-US">
                <a:latin typeface="Times New Roman" panose="02020603050405020304" pitchFamily="18" charset="0"/>
              </a:rPr>
              <a:t>“</a:t>
            </a:r>
            <a:r>
              <a:rPr lang="en-US" altLang="ja-JP">
                <a:latin typeface="Times New Roman" panose="02020603050405020304" pitchFamily="18" charset="0"/>
              </a:rPr>
              <a:t>jerky</a:t>
            </a:r>
            <a:r>
              <a:rPr lang="ja-JP" altLang="en-US">
                <a:latin typeface="Times New Roman" panose="02020603050405020304" pitchFamily="18" charset="0"/>
              </a:rPr>
              <a:t>”</a:t>
            </a:r>
            <a:r>
              <a:rPr lang="en-US" altLang="ja-JP">
                <a:latin typeface="Times New Roman" panose="02020603050405020304" pitchFamily="18" charset="0"/>
              </a:rPr>
              <a:t> motion of rocks along faults. Slip on faults generally does not occur in a smooth, steady fashion but rather as a series of jerks. </a:t>
            </a:r>
            <a:r>
              <a:rPr lang="ja-JP" altLang="en-US">
                <a:latin typeface="Times New Roman" panose="02020603050405020304" pitchFamily="18" charset="0"/>
              </a:rPr>
              <a:t>“</a:t>
            </a:r>
            <a:r>
              <a:rPr lang="en-US" altLang="ja-JP">
                <a:latin typeface="Times New Roman" panose="02020603050405020304" pitchFamily="18" charset="0"/>
              </a:rPr>
              <a:t>Elastic rebound theory</a:t>
            </a:r>
            <a:r>
              <a:rPr lang="ja-JP" altLang="en-US">
                <a:latin typeface="Times New Roman" panose="02020603050405020304" pitchFamily="18" charset="0"/>
              </a:rPr>
              <a:t>”</a:t>
            </a:r>
            <a:r>
              <a:rPr lang="en-US" altLang="ja-JP">
                <a:latin typeface="Times New Roman" panose="02020603050405020304" pitchFamily="18" charset="0"/>
              </a:rPr>
              <a:t> was developed by J.R. Reid during his studies of the San Andreas Fault after the disastrous 1906 San Francisco earthquake. This four-part diagram presents the essence of elastic rebound theory on a strike-slip fault. Between A and B, forces slowly bend rocks adjacent to the fault. Strain energy is stored in the rocks as they are bent. C. When stress along the fault exceeds the strength of rocks on the fault, the rocks on opposite sides of the fault suddenly snap producing an earthquake. D. The rocks on opposite sides of the fault  end up in a new position with much of the stored strain energy released by the earthquake. Then the </a:t>
            </a:r>
            <a:r>
              <a:rPr lang="ja-JP" altLang="en-US">
                <a:latin typeface="Times New Roman" panose="02020603050405020304" pitchFamily="18" charset="0"/>
              </a:rPr>
              <a:t>“</a:t>
            </a:r>
            <a:r>
              <a:rPr lang="en-US" altLang="ja-JP">
                <a:latin typeface="Times New Roman" panose="02020603050405020304" pitchFamily="18" charset="0"/>
              </a:rPr>
              <a:t>earthquake cycle</a:t>
            </a:r>
            <a:r>
              <a:rPr lang="ja-JP" altLang="en-US">
                <a:latin typeface="Times New Roman" panose="02020603050405020304" pitchFamily="18" charset="0"/>
              </a:rPr>
              <a:t>”</a:t>
            </a:r>
            <a:r>
              <a:rPr lang="en-US" altLang="ja-JP">
                <a:latin typeface="Times New Roman" panose="02020603050405020304" pitchFamily="18" charset="0"/>
              </a:rPr>
              <a:t> starts again. The interaction of forces, faults, and friction (the 3 Fs) controls earthquakes.</a:t>
            </a:r>
          </a:p>
          <a:p>
            <a:endParaRPr lang="en-US" altLang="en-US">
              <a:latin typeface="Times New Roman" panose="02020603050405020304" pitchFamily="18" charset="0"/>
            </a:endParaRPr>
          </a:p>
          <a:p>
            <a:r>
              <a:rPr lang="en-US" altLang="en-US">
                <a:latin typeface="Times New Roman" panose="02020603050405020304" pitchFamily="18" charset="0"/>
              </a:rPr>
              <a:t>CLASSROOM ACTIVITY: For classroom lesson plans that can help students understand the </a:t>
            </a:r>
            <a:r>
              <a:rPr lang="ja-JP" altLang="en-US">
                <a:latin typeface="Times New Roman" panose="02020603050405020304" pitchFamily="18" charset="0"/>
              </a:rPr>
              <a:t>“</a:t>
            </a:r>
            <a:r>
              <a:rPr lang="en-US" altLang="ja-JP">
                <a:latin typeface="Times New Roman" panose="02020603050405020304" pitchFamily="18" charset="0"/>
              </a:rPr>
              <a:t>Three Fs of Earthquakes</a:t>
            </a:r>
            <a:r>
              <a:rPr lang="ja-JP" altLang="en-US">
                <a:latin typeface="Times New Roman" panose="02020603050405020304" pitchFamily="18" charset="0"/>
              </a:rPr>
              <a:t>”</a:t>
            </a:r>
            <a:r>
              <a:rPr lang="en-US" altLang="ja-JP">
                <a:latin typeface="Times New Roman" panose="02020603050405020304" pitchFamily="18" charset="0"/>
              </a:rPr>
              <a:t>, see </a:t>
            </a:r>
            <a:r>
              <a:rPr lang="ja-JP" altLang="en-US">
                <a:latin typeface="Times New Roman" panose="02020603050405020304" pitchFamily="18" charset="0"/>
              </a:rPr>
              <a:t>“</a:t>
            </a:r>
            <a:r>
              <a:rPr lang="en-US" altLang="ja-JP">
                <a:latin typeface="Times New Roman" panose="02020603050405020304" pitchFamily="18" charset="0"/>
              </a:rPr>
              <a:t>Earthquake machine</a:t>
            </a:r>
            <a:r>
              <a:rPr lang="ja-JP" altLang="en-US">
                <a:latin typeface="Times New Roman" panose="02020603050405020304" pitchFamily="18" charset="0"/>
              </a:rPr>
              <a:t>”</a:t>
            </a:r>
            <a:r>
              <a:rPr lang="en-US" altLang="ja-JP">
                <a:latin typeface="Times New Roman" panose="02020603050405020304" pitchFamily="18" charset="0"/>
              </a:rPr>
              <a:t> on TOTLE web site under </a:t>
            </a:r>
            <a:r>
              <a:rPr lang="ja-JP" altLang="en-US">
                <a:latin typeface="Times New Roman" panose="02020603050405020304" pitchFamily="18" charset="0"/>
              </a:rPr>
              <a:t>“</a:t>
            </a:r>
            <a:r>
              <a:rPr lang="en-US" altLang="ja-JP">
                <a:latin typeface="Times New Roman" panose="02020603050405020304" pitchFamily="18" charset="0"/>
              </a:rPr>
              <a:t>LESSON PLANS</a:t>
            </a:r>
            <a:r>
              <a:rPr lang="ja-JP" altLang="en-US">
                <a:latin typeface="Times New Roman" panose="02020603050405020304" pitchFamily="18" charset="0"/>
              </a:rPr>
              <a:t>”</a:t>
            </a:r>
            <a:r>
              <a:rPr lang="en-US" altLang="ja-JP">
                <a:latin typeface="Times New Roman" panose="02020603050405020304" pitchFamily="18" charset="0"/>
              </a:rPr>
              <a:t> under the topic </a:t>
            </a:r>
            <a:r>
              <a:rPr lang="ja-JP" altLang="en-US">
                <a:latin typeface="Times New Roman" panose="02020603050405020304" pitchFamily="18" charset="0"/>
              </a:rPr>
              <a:t>“</a:t>
            </a:r>
            <a:r>
              <a:rPr lang="en-US" altLang="ja-JP">
                <a:latin typeface="Times New Roman" panose="02020603050405020304" pitchFamily="18" charset="0"/>
              </a:rPr>
              <a:t>Introduction to Plate Tectonics and Earthquakes</a:t>
            </a:r>
            <a:r>
              <a:rPr lang="ja-JP" altLang="en-US">
                <a:latin typeface="Times New Roman" panose="02020603050405020304" pitchFamily="18" charset="0"/>
              </a:rPr>
              <a:t>”</a:t>
            </a:r>
            <a:r>
              <a:rPr lang="en-US" altLang="ja-JP">
                <a:latin typeface="Times New Roman" panose="02020603050405020304" pitchFamily="18" charset="0"/>
              </a:rPr>
              <a:t>. </a:t>
            </a:r>
          </a:p>
          <a:p>
            <a:r>
              <a:rPr lang="en-US" altLang="en-US">
                <a:latin typeface="Times New Roman" panose="02020603050405020304" pitchFamily="18" charset="0"/>
              </a:rPr>
              <a:t>However, you may wish to view the PowerPoint presentation </a:t>
            </a:r>
            <a:r>
              <a:rPr lang="ja-JP" altLang="en-US">
                <a:latin typeface="Times New Roman" panose="02020603050405020304" pitchFamily="18" charset="0"/>
              </a:rPr>
              <a:t>“</a:t>
            </a:r>
            <a:r>
              <a:rPr lang="en-US" altLang="ja-JP">
                <a:latin typeface="Times New Roman" panose="02020603050405020304" pitchFamily="18" charset="0"/>
              </a:rPr>
              <a:t>Earthquake Seismology</a:t>
            </a:r>
            <a:r>
              <a:rPr lang="ja-JP" altLang="en-US">
                <a:latin typeface="Times New Roman" panose="02020603050405020304" pitchFamily="18" charset="0"/>
              </a:rPr>
              <a:t>”</a:t>
            </a:r>
            <a:r>
              <a:rPr lang="en-US" altLang="ja-JP">
                <a:latin typeface="Times New Roman" panose="02020603050405020304" pitchFamily="18" charset="0"/>
              </a:rPr>
              <a:t> that provides more background on earthquakes before you </a:t>
            </a:r>
          </a:p>
          <a:p>
            <a:endParaRPr lang="en-US" altLang="en-US">
              <a:latin typeface="Times New Roman" panose="02020603050405020304" pitchFamily="18" charset="0"/>
            </a:endParaRPr>
          </a:p>
          <a:p>
            <a:r>
              <a:rPr lang="en-US" altLang="en-US">
                <a:latin typeface="Times New Roman" panose="02020603050405020304" pitchFamily="18" charset="0"/>
              </a:rPr>
              <a:t>TASA Figure 219t. Graphics from Tasa Graphic Arts Inc (</a:t>
            </a:r>
            <a:r>
              <a:rPr lang="en-US" altLang="en-US" b="1">
                <a:latin typeface="Times New Roman" panose="02020603050405020304" pitchFamily="18" charset="0"/>
              </a:rPr>
              <a:t>http://www.tasagraphicarts.com/</a:t>
            </a:r>
            <a:r>
              <a:rPr lang="en-US" altLang="en-US">
                <a:latin typeface="Times New Roman" panose="02020603050405020304" pitchFamily="18" charset="0"/>
              </a:rPr>
              <a:t>) : </a:t>
            </a:r>
            <a:r>
              <a:rPr lang="en-US" altLang="en-US">
                <a:solidFill>
                  <a:srgbClr val="333333"/>
                </a:solidFill>
                <a:latin typeface="Verdana" panose="020B0604030504040204" pitchFamily="34" charset="0"/>
                <a:ea typeface="ヒラギノ角ゴ Pro W3" charset="-128"/>
              </a:rPr>
              <a:t>Copyright protected: </a:t>
            </a:r>
            <a:r>
              <a:rPr lang="en-US" altLang="en-US">
                <a:solidFill>
                  <a:srgbClr val="333333"/>
                </a:solidFill>
                <a:latin typeface="Verdana" panose="020B0604030504040204" pitchFamily="34" charset="0"/>
              </a:rPr>
              <a:t>The content may only be used for personal, educational or noncommercial purposes.</a:t>
            </a:r>
          </a:p>
          <a:p>
            <a:endParaRPr lang="en-US" altLang="en-US">
              <a:latin typeface="Times New Roman" panose="02020603050405020304" pitchFamily="18" charset="0"/>
            </a:endParaRPr>
          </a:p>
          <a:p>
            <a:endParaRPr lang="en-US" altLang="en-US">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9">
            <a:extLst>
              <a:ext uri="{FF2B5EF4-FFF2-40B4-BE49-F238E27FC236}">
                <a16:creationId xmlns:a16="http://schemas.microsoft.com/office/drawing/2014/main" id="{9A58155E-DB04-42E5-A5B2-F64F4B2DBF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fld id="{776610E1-82F4-4864-BA5B-594652ED187E}" type="slidenum">
              <a:rPr lang="en-US" altLang="en-US" sz="1200">
                <a:latin typeface="Tahoma" panose="020B0604030504040204" pitchFamily="34" charset="0"/>
              </a:rPr>
              <a:pPr/>
              <a:t>23</a:t>
            </a:fld>
            <a:endParaRPr lang="en-US" altLang="en-US" sz="1200">
              <a:latin typeface="Tahoma" panose="020B0604030504040204" pitchFamily="34" charset="0"/>
            </a:endParaRPr>
          </a:p>
        </p:txBody>
      </p:sp>
      <p:sp>
        <p:nvSpPr>
          <p:cNvPr id="64514" name="Rectangle 2">
            <a:extLst>
              <a:ext uri="{FF2B5EF4-FFF2-40B4-BE49-F238E27FC236}">
                <a16:creationId xmlns:a16="http://schemas.microsoft.com/office/drawing/2014/main" id="{DECAA406-9F0E-4BAC-9B6B-077E729804CA}"/>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C035CEAB-8235-48DD-868C-FD4D701055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VIDEO LECTURE: </a:t>
            </a:r>
            <a:r>
              <a:rPr lang="ja-JP" altLang="en-US">
                <a:latin typeface="Times New Roman" panose="02020603050405020304" pitchFamily="18" charset="0"/>
              </a:rPr>
              <a:t>“</a:t>
            </a:r>
            <a:r>
              <a:rPr lang="en-US" altLang="ja-JP">
                <a:latin typeface="Times New Roman" panose="02020603050405020304" pitchFamily="18" charset="0"/>
              </a:rPr>
              <a:t>Earthquake focus (hypocenter) and epicenter</a:t>
            </a:r>
            <a:r>
              <a:rPr lang="ja-JP" altLang="en-US">
                <a:latin typeface="Times New Roman" panose="02020603050405020304" pitchFamily="18" charset="0"/>
              </a:rPr>
              <a:t>”</a:t>
            </a:r>
            <a:r>
              <a:rPr lang="en-US" altLang="ja-JP">
                <a:latin typeface="Times New Roman" panose="02020603050405020304" pitchFamily="18" charset="0"/>
              </a:rPr>
              <a:t> on TOTLE web site under </a:t>
            </a:r>
            <a:r>
              <a:rPr lang="ja-JP" altLang="en-US">
                <a:latin typeface="Times New Roman" panose="02020603050405020304" pitchFamily="18" charset="0"/>
              </a:rPr>
              <a:t>“</a:t>
            </a:r>
            <a:r>
              <a:rPr lang="en-US" altLang="ja-JP">
                <a:latin typeface="Times New Roman" panose="02020603050405020304" pitchFamily="18" charset="0"/>
              </a:rPr>
              <a:t>VIDEOS</a:t>
            </a:r>
            <a:r>
              <a:rPr lang="ja-JP" altLang="en-US">
                <a:latin typeface="Times New Roman" panose="02020603050405020304" pitchFamily="18" charset="0"/>
              </a:rPr>
              <a:t>”</a:t>
            </a:r>
            <a:r>
              <a:rPr lang="en-US" altLang="ja-JP">
                <a:latin typeface="Times New Roman" panose="02020603050405020304" pitchFamily="18" charset="0"/>
              </a:rPr>
              <a:t> under the topic </a:t>
            </a:r>
            <a:r>
              <a:rPr lang="ja-JP" altLang="en-US">
                <a:latin typeface="Times New Roman" panose="02020603050405020304" pitchFamily="18" charset="0"/>
              </a:rPr>
              <a:t>“</a:t>
            </a:r>
            <a:r>
              <a:rPr lang="en-US" altLang="ja-JP">
                <a:latin typeface="Times New Roman" panose="02020603050405020304" pitchFamily="18" charset="0"/>
              </a:rPr>
              <a:t>Introduction to Plate Tectonics and Earthquakes</a:t>
            </a:r>
            <a:r>
              <a:rPr lang="ja-JP" altLang="en-US">
                <a:latin typeface="Times New Roman" panose="02020603050405020304" pitchFamily="18" charset="0"/>
              </a:rPr>
              <a:t>”</a:t>
            </a:r>
            <a:r>
              <a:rPr lang="en-US" altLang="ja-JP">
                <a:latin typeface="Times New Roman" panose="02020603050405020304" pitchFamily="18" charset="0"/>
              </a:rPr>
              <a:t>. </a:t>
            </a:r>
            <a:br>
              <a:rPr lang="en-US" altLang="ja-JP">
                <a:latin typeface="Times New Roman" panose="02020603050405020304" pitchFamily="18" charset="0"/>
              </a:rPr>
            </a:br>
            <a:r>
              <a:rPr lang="en-US" altLang="ja-JP">
                <a:latin typeface="Times New Roman" panose="02020603050405020304" pitchFamily="18" charset="0"/>
              </a:rPr>
              <a:t>URL  </a:t>
            </a:r>
            <a:r>
              <a:rPr lang="en-US" altLang="ja-JP" b="1">
                <a:latin typeface="Times New Roman" panose="02020603050405020304" pitchFamily="18" charset="0"/>
              </a:rPr>
              <a:t>http://multimedia2.up.edu/Physics/TOLE/Plates&amp;Earthquakes/VideoLectures/Hypocenter.mov</a:t>
            </a:r>
          </a:p>
          <a:p>
            <a:endParaRPr lang="en-US" altLang="en-US">
              <a:latin typeface="Times New Roman" panose="02020603050405020304" pitchFamily="18" charset="0"/>
            </a:endParaRPr>
          </a:p>
          <a:p>
            <a:r>
              <a:rPr lang="en-US" altLang="en-US">
                <a:latin typeface="Times New Roman" panose="02020603050405020304" pitchFamily="18" charset="0"/>
              </a:rPr>
              <a:t>Some A, B, Cs of earthquakes: Earthquakes occur along faults IN the Earth, NOT on the surface of the Earth. The actual place in the Earth where an earthquake occurs is called the </a:t>
            </a:r>
            <a:r>
              <a:rPr lang="ja-JP" altLang="en-US">
                <a:latin typeface="Times New Roman" panose="02020603050405020304" pitchFamily="18" charset="0"/>
              </a:rPr>
              <a:t>“</a:t>
            </a:r>
            <a:r>
              <a:rPr lang="en-US" altLang="ja-JP">
                <a:latin typeface="Times New Roman" panose="02020603050405020304" pitchFamily="18" charset="0"/>
              </a:rPr>
              <a:t>Focus</a:t>
            </a:r>
            <a:r>
              <a:rPr lang="ja-JP" altLang="en-US">
                <a:latin typeface="Times New Roman" panose="02020603050405020304" pitchFamily="18" charset="0"/>
              </a:rPr>
              <a:t>”</a:t>
            </a:r>
            <a:r>
              <a:rPr lang="en-US" altLang="ja-JP">
                <a:latin typeface="Times New Roman" panose="02020603050405020304" pitchFamily="18" charset="0"/>
              </a:rPr>
              <a:t>, also called the </a:t>
            </a:r>
            <a:r>
              <a:rPr lang="ja-JP" altLang="en-US">
                <a:latin typeface="Times New Roman" panose="02020603050405020304" pitchFamily="18" charset="0"/>
              </a:rPr>
              <a:t>“</a:t>
            </a:r>
            <a:r>
              <a:rPr lang="en-US" altLang="ja-JP">
                <a:latin typeface="Times New Roman" panose="02020603050405020304" pitchFamily="18" charset="0"/>
              </a:rPr>
              <a:t>hypocenter.</a:t>
            </a:r>
            <a:r>
              <a:rPr lang="ja-JP" altLang="en-US">
                <a:latin typeface="Times New Roman" panose="02020603050405020304" pitchFamily="18" charset="0"/>
              </a:rPr>
              <a:t>”</a:t>
            </a:r>
            <a:r>
              <a:rPr lang="en-US" altLang="ja-JP">
                <a:latin typeface="Times New Roman" panose="02020603050405020304" pitchFamily="18" charset="0"/>
              </a:rPr>
              <a:t> This diagram shows the earthquake waves (seismic waves) moving out from the earthquake focus. The </a:t>
            </a:r>
            <a:r>
              <a:rPr lang="ja-JP" altLang="en-US">
                <a:latin typeface="Times New Roman" panose="02020603050405020304" pitchFamily="18" charset="0"/>
              </a:rPr>
              <a:t>“</a:t>
            </a:r>
            <a:r>
              <a:rPr lang="en-US" altLang="ja-JP">
                <a:latin typeface="Times New Roman" panose="02020603050405020304" pitchFamily="18" charset="0"/>
              </a:rPr>
              <a:t>Epicenter</a:t>
            </a:r>
            <a:r>
              <a:rPr lang="ja-JP" altLang="en-US">
                <a:latin typeface="Times New Roman" panose="02020603050405020304" pitchFamily="18" charset="0"/>
              </a:rPr>
              <a:t>”</a:t>
            </a:r>
            <a:r>
              <a:rPr lang="en-US" altLang="ja-JP">
                <a:latin typeface="Times New Roman" panose="02020603050405020304" pitchFamily="18" charset="0"/>
              </a:rPr>
              <a:t> is the place on the surface of the Earth directly above the earthquake. In news media reports about earthquakes, the epicenter is often reported. This location is generally where the earthquake damage will be greatest because it is the surface point closest to the earthquake. To describe where in the Earth an earthquake occurred, you must indicate the </a:t>
            </a:r>
            <a:r>
              <a:rPr lang="ja-JP" altLang="en-US">
                <a:latin typeface="Times New Roman" panose="02020603050405020304" pitchFamily="18" charset="0"/>
              </a:rPr>
              <a:t>“</a:t>
            </a:r>
            <a:r>
              <a:rPr lang="en-US" altLang="ja-JP">
                <a:latin typeface="Times New Roman" panose="02020603050405020304" pitchFamily="18" charset="0"/>
              </a:rPr>
              <a:t>epicenter</a:t>
            </a:r>
            <a:r>
              <a:rPr lang="ja-JP" altLang="en-US">
                <a:latin typeface="Times New Roman" panose="02020603050405020304" pitchFamily="18" charset="0"/>
              </a:rPr>
              <a:t>”</a:t>
            </a:r>
            <a:r>
              <a:rPr lang="en-US" altLang="ja-JP">
                <a:latin typeface="Times New Roman" panose="02020603050405020304" pitchFamily="18" charset="0"/>
              </a:rPr>
              <a:t> AND the depth of the earthquake. </a:t>
            </a:r>
          </a:p>
          <a:p>
            <a:endParaRPr lang="en-US" altLang="en-US">
              <a:latin typeface="Times New Roman" panose="02020603050405020304" pitchFamily="18" charset="0"/>
            </a:endParaRPr>
          </a:p>
          <a:p>
            <a:r>
              <a:rPr lang="en-US" altLang="en-US">
                <a:latin typeface="Times New Roman" panose="02020603050405020304" pitchFamily="18" charset="0"/>
              </a:rPr>
              <a:t>More information and teaching resources on earthquakes can be found on TOTLE web site under the topic </a:t>
            </a:r>
            <a:r>
              <a:rPr lang="ja-JP" altLang="en-US">
                <a:latin typeface="Times New Roman" panose="02020603050405020304" pitchFamily="18" charset="0"/>
              </a:rPr>
              <a:t>“</a:t>
            </a:r>
            <a:r>
              <a:rPr lang="en-US" altLang="ja-JP">
                <a:latin typeface="Times New Roman" panose="02020603050405020304" pitchFamily="18" charset="0"/>
              </a:rPr>
              <a:t>Earthquake Hazards, Damage, and Mitigation</a:t>
            </a:r>
            <a:r>
              <a:rPr lang="ja-JP" altLang="en-US">
                <a:latin typeface="Times New Roman" panose="02020603050405020304" pitchFamily="18" charset="0"/>
              </a:rPr>
              <a:t>”</a:t>
            </a:r>
            <a:r>
              <a:rPr lang="en-US" altLang="ja-JP">
                <a:latin typeface="Times New Roman" panose="02020603050405020304" pitchFamily="18" charset="0"/>
              </a:rPr>
              <a:t>. </a:t>
            </a:r>
          </a:p>
          <a:p>
            <a:endParaRPr lang="en-US" altLang="en-US">
              <a:latin typeface="Times New Roman" panose="02020603050405020304" pitchFamily="18" charset="0"/>
            </a:endParaRPr>
          </a:p>
          <a:p>
            <a:endParaRPr lang="en-US" altLang="en-US">
              <a:solidFill>
                <a:srgbClr val="333333"/>
              </a:solidFill>
              <a:latin typeface="Verdana" panose="020B0604030504040204" pitchFamily="34" charset="0"/>
            </a:endParaRPr>
          </a:p>
          <a:p>
            <a:endParaRPr lang="en-US" altLang="en-US">
              <a:latin typeface="Times New Roman" panose="02020603050405020304" pitchFamily="18" charset="0"/>
            </a:endParaRPr>
          </a:p>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21F5404B-749D-4D60-990A-39B5FFCA87FE}"/>
              </a:ext>
            </a:extLst>
          </p:cNvPr>
          <p:cNvSpPr>
            <a:spLocks noChangeArrowheads="1"/>
          </p:cNvSpPr>
          <p:nvPr/>
        </p:nvSpPr>
        <p:spPr bwMode="blackWhite">
          <a:xfrm>
            <a:off x="1600200" y="-2209800"/>
            <a:ext cx="9144000" cy="9067800"/>
          </a:xfrm>
          <a:prstGeom prst="diamond">
            <a:avLst/>
          </a:pr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buFontTx/>
              <a:buChar char="•"/>
            </a:pPr>
            <a:endParaRPr kumimoji="1" lang="en-US" altLang="en-US" sz="3000"/>
          </a:p>
        </p:txBody>
      </p:sp>
      <p:sp>
        <p:nvSpPr>
          <p:cNvPr id="5" name="Rectangle 3">
            <a:extLst>
              <a:ext uri="{FF2B5EF4-FFF2-40B4-BE49-F238E27FC236}">
                <a16:creationId xmlns:a16="http://schemas.microsoft.com/office/drawing/2014/main" id="{D7734025-D2CF-4395-B3A0-185368E6E420}"/>
              </a:ext>
            </a:extLst>
          </p:cNvPr>
          <p:cNvSpPr>
            <a:spLocks noChangeArrowheads="1"/>
          </p:cNvSpPr>
          <p:nvPr/>
        </p:nvSpPr>
        <p:spPr bwMode="auto">
          <a:xfrm>
            <a:off x="0" y="0"/>
            <a:ext cx="381000" cy="685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buFontTx/>
              <a:buChar char="•"/>
            </a:pPr>
            <a:endParaRPr kumimoji="1" lang="en-US" altLang="en-US" sz="3000"/>
          </a:p>
        </p:txBody>
      </p:sp>
      <p:sp>
        <p:nvSpPr>
          <p:cNvPr id="6" name="Rectangle 4">
            <a:extLst>
              <a:ext uri="{FF2B5EF4-FFF2-40B4-BE49-F238E27FC236}">
                <a16:creationId xmlns:a16="http://schemas.microsoft.com/office/drawing/2014/main" id="{D9BAE77E-5287-4546-A7BE-7AC0D17E20C3}"/>
              </a:ext>
            </a:extLst>
          </p:cNvPr>
          <p:cNvSpPr>
            <a:spLocks noChangeArrowheads="1"/>
          </p:cNvSpPr>
          <p:nvPr/>
        </p:nvSpPr>
        <p:spPr bwMode="auto">
          <a:xfrm>
            <a:off x="0" y="0"/>
            <a:ext cx="381000" cy="22860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endParaRPr lang="en-US" altLang="en-US" sz="3000"/>
          </a:p>
        </p:txBody>
      </p:sp>
      <p:sp>
        <p:nvSpPr>
          <p:cNvPr id="390149" name="Rectangle 5"/>
          <p:cNvSpPr>
            <a:spLocks noGrp="1" noChangeArrowheads="1"/>
          </p:cNvSpPr>
          <p:nvPr>
            <p:ph type="ctrTitle"/>
          </p:nvPr>
        </p:nvSpPr>
        <p:spPr>
          <a:xfrm>
            <a:off x="914400" y="1828800"/>
            <a:ext cx="7772400" cy="1143000"/>
          </a:xfrm>
        </p:spPr>
        <p:txBody>
          <a:bodyPr/>
          <a:lstStyle>
            <a:lvl1pPr>
              <a:defRPr sz="4800"/>
            </a:lvl1pPr>
          </a:lstStyle>
          <a:p>
            <a:r>
              <a:rPr lang="en-US"/>
              <a:t>Click to edit Master title style</a:t>
            </a:r>
          </a:p>
        </p:txBody>
      </p:sp>
      <p:sp>
        <p:nvSpPr>
          <p:cNvPr id="390150" name="Rectangle 6"/>
          <p:cNvSpPr>
            <a:spLocks noGrp="1" noChangeArrowheads="1"/>
          </p:cNvSpPr>
          <p:nvPr>
            <p:ph type="subTitle" idx="1"/>
          </p:nvPr>
        </p:nvSpPr>
        <p:spPr>
          <a:xfrm>
            <a:off x="914400" y="3276600"/>
            <a:ext cx="6400800" cy="1752600"/>
          </a:xfrm>
        </p:spPr>
        <p:txBody>
          <a:bodyPr/>
          <a:lstStyle>
            <a:lvl1pPr marL="0" indent="0">
              <a:buFontTx/>
              <a:buNone/>
              <a:defRPr/>
            </a:lvl1pPr>
          </a:lstStyle>
          <a:p>
            <a:r>
              <a:rPr lang="en-US"/>
              <a:t>Click to edit Master subtitle style</a:t>
            </a:r>
          </a:p>
        </p:txBody>
      </p:sp>
      <p:sp>
        <p:nvSpPr>
          <p:cNvPr id="7" name="Rectangle 7">
            <a:extLst>
              <a:ext uri="{FF2B5EF4-FFF2-40B4-BE49-F238E27FC236}">
                <a16:creationId xmlns:a16="http://schemas.microsoft.com/office/drawing/2014/main" id="{C0AFA805-EE4D-4819-90D9-1569CC5BF1BD}"/>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8">
            <a:extLst>
              <a:ext uri="{FF2B5EF4-FFF2-40B4-BE49-F238E27FC236}">
                <a16:creationId xmlns:a16="http://schemas.microsoft.com/office/drawing/2014/main" id="{34105011-7461-4EAC-A9A3-A6E513D2EA7E}"/>
              </a:ext>
            </a:extLst>
          </p:cNvPr>
          <p:cNvSpPr>
            <a:spLocks noGrp="1" noChangeArrowheads="1"/>
          </p:cNvSpPr>
          <p:nvPr>
            <p:ph type="ftr" sz="quarter" idx="11"/>
          </p:nvPr>
        </p:nvSpPr>
        <p:spPr/>
        <p:txBody>
          <a:bodyPr/>
          <a:lstStyle>
            <a:lvl1pPr>
              <a:defRPr/>
            </a:lvl1pPr>
          </a:lstStyle>
          <a:p>
            <a:pPr>
              <a:defRPr/>
            </a:pPr>
            <a:endParaRPr lang="en-US"/>
          </a:p>
        </p:txBody>
      </p:sp>
      <p:sp>
        <p:nvSpPr>
          <p:cNvPr id="9" name="Rectangle 9">
            <a:extLst>
              <a:ext uri="{FF2B5EF4-FFF2-40B4-BE49-F238E27FC236}">
                <a16:creationId xmlns:a16="http://schemas.microsoft.com/office/drawing/2014/main" id="{B6740E41-1953-4AB3-8D80-59EAEB9A96CA}"/>
              </a:ext>
            </a:extLst>
          </p:cNvPr>
          <p:cNvSpPr>
            <a:spLocks noGrp="1" noChangeArrowheads="1"/>
          </p:cNvSpPr>
          <p:nvPr>
            <p:ph type="sldNum" sz="quarter" idx="12"/>
          </p:nvPr>
        </p:nvSpPr>
        <p:spPr/>
        <p:txBody>
          <a:bodyPr/>
          <a:lstStyle>
            <a:lvl1pPr>
              <a:defRPr/>
            </a:lvl1pPr>
          </a:lstStyle>
          <a:p>
            <a:fld id="{6BC8D991-E7BF-49E5-B0F6-968DA70CD1DD}" type="slidenum">
              <a:rPr lang="en-US" altLang="en-US"/>
              <a:pPr/>
              <a:t>‹Nº›</a:t>
            </a:fld>
            <a:endParaRPr lang="en-US" altLang="en-US"/>
          </a:p>
        </p:txBody>
      </p:sp>
    </p:spTree>
    <p:extLst>
      <p:ext uri="{BB962C8B-B14F-4D97-AF65-F5344CB8AC3E}">
        <p14:creationId xmlns:p14="http://schemas.microsoft.com/office/powerpoint/2010/main" val="1180553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D13A31DA-9327-4B76-A5A0-7AE87760AD57}"/>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091CA2CB-67C0-49E3-8894-A21FB36EC324}"/>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C2CDA5E9-E3C1-4369-918A-41DE19EF5492}"/>
              </a:ext>
            </a:extLst>
          </p:cNvPr>
          <p:cNvSpPr>
            <a:spLocks noGrp="1" noChangeArrowheads="1"/>
          </p:cNvSpPr>
          <p:nvPr>
            <p:ph type="sldNum" sz="quarter" idx="12"/>
          </p:nvPr>
        </p:nvSpPr>
        <p:spPr/>
        <p:txBody>
          <a:bodyPr/>
          <a:lstStyle>
            <a:lvl1pPr>
              <a:defRPr/>
            </a:lvl1pPr>
          </a:lstStyle>
          <a:p>
            <a:fld id="{36058541-A498-4D02-80F2-1D4F483053FB}" type="slidenum">
              <a:rPr lang="en-US" altLang="en-US"/>
              <a:pPr/>
              <a:t>‹Nº›</a:t>
            </a:fld>
            <a:endParaRPr lang="en-US" altLang="en-US"/>
          </a:p>
        </p:txBody>
      </p:sp>
    </p:spTree>
    <p:extLst>
      <p:ext uri="{BB962C8B-B14F-4D97-AF65-F5344CB8AC3E}">
        <p14:creationId xmlns:p14="http://schemas.microsoft.com/office/powerpoint/2010/main" val="1565504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a:extLst>
              <a:ext uri="{FF2B5EF4-FFF2-40B4-BE49-F238E27FC236}">
                <a16:creationId xmlns:a16="http://schemas.microsoft.com/office/drawing/2014/main" id="{D9F4828A-D296-421B-BE36-5482CDDFBAC1}"/>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CC78B9ED-440A-4A93-8AE6-33D863346512}"/>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57DECEFB-3313-498D-9167-80B465F14D85}"/>
              </a:ext>
            </a:extLst>
          </p:cNvPr>
          <p:cNvSpPr>
            <a:spLocks noGrp="1" noChangeArrowheads="1"/>
          </p:cNvSpPr>
          <p:nvPr>
            <p:ph type="sldNum" sz="quarter" idx="12"/>
          </p:nvPr>
        </p:nvSpPr>
        <p:spPr/>
        <p:txBody>
          <a:bodyPr/>
          <a:lstStyle>
            <a:lvl1pPr>
              <a:defRPr/>
            </a:lvl1pPr>
          </a:lstStyle>
          <a:p>
            <a:fld id="{D11997A9-E1C4-4CB4-9A4A-70FA3C3641F0}" type="slidenum">
              <a:rPr lang="en-US" altLang="en-US"/>
              <a:pPr/>
              <a:t>‹Nº›</a:t>
            </a:fld>
            <a:endParaRPr lang="en-US" altLang="en-US"/>
          </a:p>
        </p:txBody>
      </p:sp>
    </p:spTree>
    <p:extLst>
      <p:ext uri="{BB962C8B-B14F-4D97-AF65-F5344CB8AC3E}">
        <p14:creationId xmlns:p14="http://schemas.microsoft.com/office/powerpoint/2010/main" val="900159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286000"/>
            <a:ext cx="36957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2500" y="2286000"/>
            <a:ext cx="36957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4F6D7347-E38F-42C7-BFD0-09E5B00A1B51}"/>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19643A08-5223-4772-BA92-5D2F4382CE54}"/>
              </a:ext>
            </a:extLst>
          </p:cNvPr>
          <p:cNvSpPr>
            <a:spLocks noGrp="1" noChangeArrowheads="1"/>
          </p:cNvSpPr>
          <p:nvPr>
            <p:ph type="ftr" sz="quarter" idx="11"/>
          </p:nvPr>
        </p:nvSpPr>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8992FB67-D188-4E3E-A746-E60A0223FE7E}"/>
              </a:ext>
            </a:extLst>
          </p:cNvPr>
          <p:cNvSpPr>
            <a:spLocks noGrp="1" noChangeArrowheads="1"/>
          </p:cNvSpPr>
          <p:nvPr>
            <p:ph type="sldNum" sz="quarter" idx="12"/>
          </p:nvPr>
        </p:nvSpPr>
        <p:spPr/>
        <p:txBody>
          <a:bodyPr/>
          <a:lstStyle>
            <a:lvl1pPr>
              <a:defRPr/>
            </a:lvl1pPr>
          </a:lstStyle>
          <a:p>
            <a:fld id="{0B76C77B-EA70-4F85-BA93-48043B2F9973}" type="slidenum">
              <a:rPr lang="en-US" altLang="en-US"/>
              <a:pPr/>
              <a:t>‹Nº›</a:t>
            </a:fld>
            <a:endParaRPr lang="en-US" altLang="en-US"/>
          </a:p>
        </p:txBody>
      </p:sp>
    </p:spTree>
    <p:extLst>
      <p:ext uri="{BB962C8B-B14F-4D97-AF65-F5344CB8AC3E}">
        <p14:creationId xmlns:p14="http://schemas.microsoft.com/office/powerpoint/2010/main" val="3709867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a:extLst>
              <a:ext uri="{FF2B5EF4-FFF2-40B4-BE49-F238E27FC236}">
                <a16:creationId xmlns:a16="http://schemas.microsoft.com/office/drawing/2014/main" id="{80DB05B6-5566-499D-A2AA-5C7F960CCC86}"/>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8">
            <a:extLst>
              <a:ext uri="{FF2B5EF4-FFF2-40B4-BE49-F238E27FC236}">
                <a16:creationId xmlns:a16="http://schemas.microsoft.com/office/drawing/2014/main" id="{C2883759-BB89-46F7-AFB3-E8141435832D}"/>
              </a:ext>
            </a:extLst>
          </p:cNvPr>
          <p:cNvSpPr>
            <a:spLocks noGrp="1" noChangeArrowheads="1"/>
          </p:cNvSpPr>
          <p:nvPr>
            <p:ph type="ftr" sz="quarter" idx="11"/>
          </p:nvPr>
        </p:nvSpPr>
        <p:spPr/>
        <p:txBody>
          <a:bodyPr/>
          <a:lstStyle>
            <a:lvl1pPr>
              <a:defRPr/>
            </a:lvl1pPr>
          </a:lstStyle>
          <a:p>
            <a:pPr>
              <a:defRPr/>
            </a:pPr>
            <a:endParaRPr lang="en-US"/>
          </a:p>
        </p:txBody>
      </p:sp>
      <p:sp>
        <p:nvSpPr>
          <p:cNvPr id="9" name="Rectangle 9">
            <a:extLst>
              <a:ext uri="{FF2B5EF4-FFF2-40B4-BE49-F238E27FC236}">
                <a16:creationId xmlns:a16="http://schemas.microsoft.com/office/drawing/2014/main" id="{33D8E3D6-0FDB-46FB-8784-A3C68568254E}"/>
              </a:ext>
            </a:extLst>
          </p:cNvPr>
          <p:cNvSpPr>
            <a:spLocks noGrp="1" noChangeArrowheads="1"/>
          </p:cNvSpPr>
          <p:nvPr>
            <p:ph type="sldNum" sz="quarter" idx="12"/>
          </p:nvPr>
        </p:nvSpPr>
        <p:spPr/>
        <p:txBody>
          <a:bodyPr/>
          <a:lstStyle>
            <a:lvl1pPr>
              <a:defRPr/>
            </a:lvl1pPr>
          </a:lstStyle>
          <a:p>
            <a:fld id="{A749A140-A7BB-4218-B2B6-EA575C54CD7F}" type="slidenum">
              <a:rPr lang="en-US" altLang="en-US"/>
              <a:pPr/>
              <a:t>‹Nº›</a:t>
            </a:fld>
            <a:endParaRPr lang="en-US" altLang="en-US"/>
          </a:p>
        </p:txBody>
      </p:sp>
    </p:spTree>
    <p:extLst>
      <p:ext uri="{BB962C8B-B14F-4D97-AF65-F5344CB8AC3E}">
        <p14:creationId xmlns:p14="http://schemas.microsoft.com/office/powerpoint/2010/main" val="3985469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a:extLst>
              <a:ext uri="{FF2B5EF4-FFF2-40B4-BE49-F238E27FC236}">
                <a16:creationId xmlns:a16="http://schemas.microsoft.com/office/drawing/2014/main" id="{62BA0805-40A3-451D-BD7B-347BF0AB44C0}"/>
              </a:ext>
            </a:extLst>
          </p:cNvPr>
          <p:cNvSpPr>
            <a:spLocks noGrp="1" noChangeArrowheads="1"/>
          </p:cNvSpPr>
          <p:nvPr>
            <p:ph type="dt" sz="half" idx="10"/>
          </p:nvPr>
        </p:nvSpPr>
        <p:spPr/>
        <p:txBody>
          <a:bodyPr/>
          <a:lstStyle>
            <a:lvl1pPr>
              <a:defRPr/>
            </a:lvl1pPr>
          </a:lstStyle>
          <a:p>
            <a:pPr>
              <a:defRPr/>
            </a:pPr>
            <a:endParaRPr lang="en-US"/>
          </a:p>
        </p:txBody>
      </p:sp>
      <p:sp>
        <p:nvSpPr>
          <p:cNvPr id="4" name="Rectangle 8">
            <a:extLst>
              <a:ext uri="{FF2B5EF4-FFF2-40B4-BE49-F238E27FC236}">
                <a16:creationId xmlns:a16="http://schemas.microsoft.com/office/drawing/2014/main" id="{D2C87D8D-BA37-4C3B-B8A3-AAF6AD599EFA}"/>
              </a:ext>
            </a:extLst>
          </p:cNvPr>
          <p:cNvSpPr>
            <a:spLocks noGrp="1" noChangeArrowheads="1"/>
          </p:cNvSpPr>
          <p:nvPr>
            <p:ph type="ftr" sz="quarter" idx="11"/>
          </p:nvPr>
        </p:nvSpPr>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E8C02505-26F3-4BFA-95CF-0B3CFFF2FA55}"/>
              </a:ext>
            </a:extLst>
          </p:cNvPr>
          <p:cNvSpPr>
            <a:spLocks noGrp="1" noChangeArrowheads="1"/>
          </p:cNvSpPr>
          <p:nvPr>
            <p:ph type="sldNum" sz="quarter" idx="12"/>
          </p:nvPr>
        </p:nvSpPr>
        <p:spPr/>
        <p:txBody>
          <a:bodyPr/>
          <a:lstStyle>
            <a:lvl1pPr>
              <a:defRPr/>
            </a:lvl1pPr>
          </a:lstStyle>
          <a:p>
            <a:fld id="{1D5096A8-9828-46CD-89AD-05AF02A5EBDB}" type="slidenum">
              <a:rPr lang="en-US" altLang="en-US"/>
              <a:pPr/>
              <a:t>‹Nº›</a:t>
            </a:fld>
            <a:endParaRPr lang="en-US" altLang="en-US"/>
          </a:p>
        </p:txBody>
      </p:sp>
    </p:spTree>
    <p:extLst>
      <p:ext uri="{BB962C8B-B14F-4D97-AF65-F5344CB8AC3E}">
        <p14:creationId xmlns:p14="http://schemas.microsoft.com/office/powerpoint/2010/main" val="3858760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1CEC23D6-760B-4A27-9237-E79FDAD17A51}"/>
              </a:ext>
            </a:extLst>
          </p:cNvPr>
          <p:cNvSpPr>
            <a:spLocks noGrp="1" noChangeArrowheads="1"/>
          </p:cNvSpPr>
          <p:nvPr>
            <p:ph type="dt" sz="half" idx="10"/>
          </p:nvPr>
        </p:nvSpPr>
        <p:spPr/>
        <p:txBody>
          <a:bodyPr/>
          <a:lstStyle>
            <a:lvl1pPr>
              <a:defRPr/>
            </a:lvl1pPr>
          </a:lstStyle>
          <a:p>
            <a:pPr>
              <a:defRPr/>
            </a:pPr>
            <a:endParaRPr lang="en-US"/>
          </a:p>
        </p:txBody>
      </p:sp>
      <p:sp>
        <p:nvSpPr>
          <p:cNvPr id="3" name="Rectangle 8">
            <a:extLst>
              <a:ext uri="{FF2B5EF4-FFF2-40B4-BE49-F238E27FC236}">
                <a16:creationId xmlns:a16="http://schemas.microsoft.com/office/drawing/2014/main" id="{7258C6F8-E57A-43CF-BB2B-0AA3EFC760F7}"/>
              </a:ext>
            </a:extLst>
          </p:cNvPr>
          <p:cNvSpPr>
            <a:spLocks noGrp="1" noChangeArrowheads="1"/>
          </p:cNvSpPr>
          <p:nvPr>
            <p:ph type="ftr" sz="quarter" idx="11"/>
          </p:nvPr>
        </p:nvSpPr>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9664D78E-C717-4C69-B6A4-38ED46478D8C}"/>
              </a:ext>
            </a:extLst>
          </p:cNvPr>
          <p:cNvSpPr>
            <a:spLocks noGrp="1" noChangeArrowheads="1"/>
          </p:cNvSpPr>
          <p:nvPr>
            <p:ph type="sldNum" sz="quarter" idx="12"/>
          </p:nvPr>
        </p:nvSpPr>
        <p:spPr/>
        <p:txBody>
          <a:bodyPr/>
          <a:lstStyle>
            <a:lvl1pPr>
              <a:defRPr/>
            </a:lvl1pPr>
          </a:lstStyle>
          <a:p>
            <a:fld id="{9462AB5B-CF2E-4220-A8E4-01EB6889985A}" type="slidenum">
              <a:rPr lang="en-US" altLang="en-US"/>
              <a:pPr/>
              <a:t>‹Nº›</a:t>
            </a:fld>
            <a:endParaRPr lang="en-US" altLang="en-US"/>
          </a:p>
        </p:txBody>
      </p:sp>
    </p:spTree>
    <p:extLst>
      <p:ext uri="{BB962C8B-B14F-4D97-AF65-F5344CB8AC3E}">
        <p14:creationId xmlns:p14="http://schemas.microsoft.com/office/powerpoint/2010/main" val="73441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D3BE40A3-4F0C-4447-8C70-A24760747EA3}"/>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58F5A38D-90FF-49CA-96B8-23C47D01F05F}"/>
              </a:ext>
            </a:extLst>
          </p:cNvPr>
          <p:cNvSpPr>
            <a:spLocks noGrp="1" noChangeArrowheads="1"/>
          </p:cNvSpPr>
          <p:nvPr>
            <p:ph type="ftr" sz="quarter" idx="11"/>
          </p:nvPr>
        </p:nvSpPr>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A25ACE2A-CFD8-4D83-8B5C-F590A8FA62F1}"/>
              </a:ext>
            </a:extLst>
          </p:cNvPr>
          <p:cNvSpPr>
            <a:spLocks noGrp="1" noChangeArrowheads="1"/>
          </p:cNvSpPr>
          <p:nvPr>
            <p:ph type="sldNum" sz="quarter" idx="12"/>
          </p:nvPr>
        </p:nvSpPr>
        <p:spPr/>
        <p:txBody>
          <a:bodyPr/>
          <a:lstStyle>
            <a:lvl1pPr>
              <a:defRPr/>
            </a:lvl1pPr>
          </a:lstStyle>
          <a:p>
            <a:fld id="{37BD5DDE-F9E9-4541-8D60-0CCC56CAA6F2}" type="slidenum">
              <a:rPr lang="en-US" altLang="en-US"/>
              <a:pPr/>
              <a:t>‹Nº›</a:t>
            </a:fld>
            <a:endParaRPr lang="en-US" altLang="en-US"/>
          </a:p>
        </p:txBody>
      </p:sp>
    </p:spTree>
    <p:extLst>
      <p:ext uri="{BB962C8B-B14F-4D97-AF65-F5344CB8AC3E}">
        <p14:creationId xmlns:p14="http://schemas.microsoft.com/office/powerpoint/2010/main" val="4057731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C39D11DA-6479-4974-9D21-0E2A0B1F149D}"/>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DEF1BFC8-FCC8-4133-BACA-613F9B068D87}"/>
              </a:ext>
            </a:extLst>
          </p:cNvPr>
          <p:cNvSpPr>
            <a:spLocks noGrp="1" noChangeArrowheads="1"/>
          </p:cNvSpPr>
          <p:nvPr>
            <p:ph type="ftr" sz="quarter" idx="11"/>
          </p:nvPr>
        </p:nvSpPr>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570CE571-B9A8-4AA2-B767-90CA814D50B9}"/>
              </a:ext>
            </a:extLst>
          </p:cNvPr>
          <p:cNvSpPr>
            <a:spLocks noGrp="1" noChangeArrowheads="1"/>
          </p:cNvSpPr>
          <p:nvPr>
            <p:ph type="sldNum" sz="quarter" idx="12"/>
          </p:nvPr>
        </p:nvSpPr>
        <p:spPr/>
        <p:txBody>
          <a:bodyPr/>
          <a:lstStyle>
            <a:lvl1pPr>
              <a:defRPr/>
            </a:lvl1pPr>
          </a:lstStyle>
          <a:p>
            <a:fld id="{2868F232-6037-469A-9BFF-CC35658ED04F}" type="slidenum">
              <a:rPr lang="en-US" altLang="en-US"/>
              <a:pPr/>
              <a:t>‹Nº›</a:t>
            </a:fld>
            <a:endParaRPr lang="en-US" altLang="en-US"/>
          </a:p>
        </p:txBody>
      </p:sp>
    </p:spTree>
    <p:extLst>
      <p:ext uri="{BB962C8B-B14F-4D97-AF65-F5344CB8AC3E}">
        <p14:creationId xmlns:p14="http://schemas.microsoft.com/office/powerpoint/2010/main" val="1269289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D3A8A662-1A2E-4942-AE2D-E281B987D86D}"/>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067B0F94-187C-4B1F-A7DB-7D72E0385A3F}"/>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02CDE6F8-744A-4687-BC71-6EDB4AF00C25}"/>
              </a:ext>
            </a:extLst>
          </p:cNvPr>
          <p:cNvSpPr>
            <a:spLocks noGrp="1" noChangeArrowheads="1"/>
          </p:cNvSpPr>
          <p:nvPr>
            <p:ph type="sldNum" sz="quarter" idx="12"/>
          </p:nvPr>
        </p:nvSpPr>
        <p:spPr/>
        <p:txBody>
          <a:bodyPr/>
          <a:lstStyle>
            <a:lvl1pPr>
              <a:defRPr/>
            </a:lvl1pPr>
          </a:lstStyle>
          <a:p>
            <a:fld id="{5B44DAB3-B260-4146-986C-82122524D6C3}" type="slidenum">
              <a:rPr lang="en-US" altLang="en-US"/>
              <a:pPr/>
              <a:t>‹Nº›</a:t>
            </a:fld>
            <a:endParaRPr lang="en-US" altLang="en-US"/>
          </a:p>
        </p:txBody>
      </p:sp>
    </p:spTree>
    <p:extLst>
      <p:ext uri="{BB962C8B-B14F-4D97-AF65-F5344CB8AC3E}">
        <p14:creationId xmlns:p14="http://schemas.microsoft.com/office/powerpoint/2010/main" val="3199110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2250" y="609600"/>
            <a:ext cx="1885950" cy="5334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550545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FB160D81-8C39-4185-8C11-E4D82E803B26}"/>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82C97FB5-2BC6-49D1-8735-D2D4100B99AD}"/>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AC74F973-D1E3-413A-A830-FC4948F39879}"/>
              </a:ext>
            </a:extLst>
          </p:cNvPr>
          <p:cNvSpPr>
            <a:spLocks noGrp="1" noChangeArrowheads="1"/>
          </p:cNvSpPr>
          <p:nvPr>
            <p:ph type="sldNum" sz="quarter" idx="12"/>
          </p:nvPr>
        </p:nvSpPr>
        <p:spPr/>
        <p:txBody>
          <a:bodyPr/>
          <a:lstStyle>
            <a:lvl1pPr>
              <a:defRPr/>
            </a:lvl1pPr>
          </a:lstStyle>
          <a:p>
            <a:fld id="{E29A3912-2865-405F-A227-68A429FB2566}" type="slidenum">
              <a:rPr lang="en-US" altLang="en-US"/>
              <a:pPr/>
              <a:t>‹Nº›</a:t>
            </a:fld>
            <a:endParaRPr lang="en-US" altLang="en-US"/>
          </a:p>
        </p:txBody>
      </p:sp>
    </p:spTree>
    <p:extLst>
      <p:ext uri="{BB962C8B-B14F-4D97-AF65-F5344CB8AC3E}">
        <p14:creationId xmlns:p14="http://schemas.microsoft.com/office/powerpoint/2010/main" val="1872838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75438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2286000"/>
            <a:ext cx="3695700" cy="3657600"/>
          </a:xfrm>
        </p:spPr>
        <p:txBody>
          <a:bodyPr/>
          <a:lstStyle/>
          <a:p>
            <a:pPr lvl="0"/>
            <a:endParaRPr lang="en-US" noProof="0" dirty="0"/>
          </a:p>
        </p:txBody>
      </p:sp>
      <p:sp>
        <p:nvSpPr>
          <p:cNvPr id="4" name="Text Placeholder 3"/>
          <p:cNvSpPr>
            <a:spLocks noGrp="1"/>
          </p:cNvSpPr>
          <p:nvPr>
            <p:ph type="body" sz="half" idx="2"/>
          </p:nvPr>
        </p:nvSpPr>
        <p:spPr>
          <a:xfrm>
            <a:off x="4762500" y="2286000"/>
            <a:ext cx="36957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58CCB91D-B1E1-4E65-861E-F01412F150F1}"/>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4520CD14-48F9-499F-9974-70D7313B35E8}"/>
              </a:ext>
            </a:extLst>
          </p:cNvPr>
          <p:cNvSpPr>
            <a:spLocks noGrp="1" noChangeArrowheads="1"/>
          </p:cNvSpPr>
          <p:nvPr>
            <p:ph type="ftr" sz="quarter" idx="11"/>
          </p:nvPr>
        </p:nvSpPr>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A7127BDF-3701-49D2-ADC2-DF96C0B7DBA4}"/>
              </a:ext>
            </a:extLst>
          </p:cNvPr>
          <p:cNvSpPr>
            <a:spLocks noGrp="1" noChangeArrowheads="1"/>
          </p:cNvSpPr>
          <p:nvPr>
            <p:ph type="sldNum" sz="quarter" idx="12"/>
          </p:nvPr>
        </p:nvSpPr>
        <p:spPr/>
        <p:txBody>
          <a:bodyPr/>
          <a:lstStyle>
            <a:lvl1pPr>
              <a:defRPr/>
            </a:lvl1pPr>
          </a:lstStyle>
          <a:p>
            <a:fld id="{F7319F4A-C07A-4B5A-BA23-0A4BD552D25B}" type="slidenum">
              <a:rPr lang="en-US" altLang="en-US"/>
              <a:pPr/>
              <a:t>‹Nº›</a:t>
            </a:fld>
            <a:endParaRPr lang="en-US" altLang="en-US"/>
          </a:p>
        </p:txBody>
      </p:sp>
    </p:spTree>
    <p:extLst>
      <p:ext uri="{BB962C8B-B14F-4D97-AF65-F5344CB8AC3E}">
        <p14:creationId xmlns:p14="http://schemas.microsoft.com/office/powerpoint/2010/main" val="1179699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4080"/>
        </a:solidFill>
        <a:effectLst/>
      </p:bgPr>
    </p:bg>
    <p:spTree>
      <p:nvGrpSpPr>
        <p:cNvPr id="1" name=""/>
        <p:cNvGrpSpPr/>
        <p:nvPr/>
      </p:nvGrpSpPr>
      <p:grpSpPr>
        <a:xfrm>
          <a:off x="0" y="0"/>
          <a:ext cx="0" cy="0"/>
          <a:chOff x="0" y="0"/>
          <a:chExt cx="0" cy="0"/>
        </a:xfrm>
      </p:grpSpPr>
      <p:sp>
        <p:nvSpPr>
          <p:cNvPr id="1026" name="AutoShape 2">
            <a:extLst>
              <a:ext uri="{FF2B5EF4-FFF2-40B4-BE49-F238E27FC236}">
                <a16:creationId xmlns:a16="http://schemas.microsoft.com/office/drawing/2014/main" id="{0965DC51-FC6D-4645-9F39-D5F16B0EF71B}"/>
              </a:ext>
            </a:extLst>
          </p:cNvPr>
          <p:cNvSpPr>
            <a:spLocks noChangeArrowheads="1"/>
          </p:cNvSpPr>
          <p:nvPr/>
        </p:nvSpPr>
        <p:spPr bwMode="blackWhite">
          <a:xfrm>
            <a:off x="1600200" y="-2209800"/>
            <a:ext cx="9144000" cy="9067800"/>
          </a:xfrm>
          <a:prstGeom prst="diamond">
            <a:avLst/>
          </a:pr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buFontTx/>
              <a:buChar char="•"/>
            </a:pPr>
            <a:endParaRPr kumimoji="1" lang="en-US" altLang="en-US" sz="3000"/>
          </a:p>
        </p:txBody>
      </p:sp>
      <p:sp>
        <p:nvSpPr>
          <p:cNvPr id="1027" name="Rectangle 3">
            <a:extLst>
              <a:ext uri="{FF2B5EF4-FFF2-40B4-BE49-F238E27FC236}">
                <a16:creationId xmlns:a16="http://schemas.microsoft.com/office/drawing/2014/main" id="{21179A81-DF69-4476-8818-3522549708C5}"/>
              </a:ext>
            </a:extLst>
          </p:cNvPr>
          <p:cNvSpPr>
            <a:spLocks noChangeArrowheads="1"/>
          </p:cNvSpPr>
          <p:nvPr/>
        </p:nvSpPr>
        <p:spPr bwMode="auto">
          <a:xfrm>
            <a:off x="0" y="0"/>
            <a:ext cx="381000" cy="685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buFontTx/>
              <a:buChar char="•"/>
            </a:pPr>
            <a:endParaRPr kumimoji="1" lang="en-US" altLang="en-US" sz="3000"/>
          </a:p>
        </p:txBody>
      </p:sp>
      <p:sp>
        <p:nvSpPr>
          <p:cNvPr id="1028" name="Rectangle 4">
            <a:extLst>
              <a:ext uri="{FF2B5EF4-FFF2-40B4-BE49-F238E27FC236}">
                <a16:creationId xmlns:a16="http://schemas.microsoft.com/office/drawing/2014/main" id="{0EEF6C86-9B6E-4F47-B48D-2C7108D3C2EB}"/>
              </a:ext>
            </a:extLst>
          </p:cNvPr>
          <p:cNvSpPr>
            <a:spLocks noChangeArrowheads="1"/>
          </p:cNvSpPr>
          <p:nvPr/>
        </p:nvSpPr>
        <p:spPr bwMode="auto">
          <a:xfrm>
            <a:off x="0" y="0"/>
            <a:ext cx="381000" cy="22860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buFontTx/>
              <a:buChar char="•"/>
            </a:pPr>
            <a:endParaRPr lang="en-US" altLang="en-US" sz="3000"/>
          </a:p>
        </p:txBody>
      </p:sp>
      <p:sp>
        <p:nvSpPr>
          <p:cNvPr id="1029" name="Rectangle 5">
            <a:extLst>
              <a:ext uri="{FF2B5EF4-FFF2-40B4-BE49-F238E27FC236}">
                <a16:creationId xmlns:a16="http://schemas.microsoft.com/office/drawing/2014/main" id="{44C7A0B1-58ED-42D9-89C4-814826364EFC}"/>
              </a:ext>
            </a:extLst>
          </p:cNvPr>
          <p:cNvSpPr>
            <a:spLocks noGrp="1" noChangeArrowheads="1"/>
          </p:cNvSpPr>
          <p:nvPr>
            <p:ph type="title"/>
          </p:nvPr>
        </p:nvSpPr>
        <p:spPr bwMode="auto">
          <a:xfrm>
            <a:off x="914400" y="60960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0" name="Rectangle 6">
            <a:extLst>
              <a:ext uri="{FF2B5EF4-FFF2-40B4-BE49-F238E27FC236}">
                <a16:creationId xmlns:a16="http://schemas.microsoft.com/office/drawing/2014/main" id="{3795B976-45E5-4AB8-869F-172759E0FCC2}"/>
              </a:ext>
            </a:extLst>
          </p:cNvPr>
          <p:cNvSpPr>
            <a:spLocks noGrp="1" noChangeArrowheads="1"/>
          </p:cNvSpPr>
          <p:nvPr>
            <p:ph type="body" idx="1"/>
          </p:nvPr>
        </p:nvSpPr>
        <p:spPr bwMode="auto">
          <a:xfrm>
            <a:off x="914400" y="2286000"/>
            <a:ext cx="7543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89127" name="Rectangle 7">
            <a:extLst>
              <a:ext uri="{FF2B5EF4-FFF2-40B4-BE49-F238E27FC236}">
                <a16:creationId xmlns:a16="http://schemas.microsoft.com/office/drawing/2014/main" id="{0FE9DA0E-4E34-4CD2-ABE0-440ABBBE3AA1}"/>
              </a:ext>
            </a:extLst>
          </p:cNvPr>
          <p:cNvSpPr>
            <a:spLocks noGrp="1" noChangeArrowheads="1"/>
          </p:cNvSpPr>
          <p:nvPr>
            <p:ph type="dt" sz="half" idx="2"/>
          </p:nvPr>
        </p:nvSpPr>
        <p:spPr bwMode="auto">
          <a:xfrm>
            <a:off x="6629400" y="6096000"/>
            <a:ext cx="2286000" cy="3048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a:spcBef>
                <a:spcPct val="20000"/>
              </a:spcBef>
              <a:defRPr sz="1400">
                <a:latin typeface="Arial" pitchFamily="-112" charset="0"/>
                <a:ea typeface="ＭＳ Ｐゴシック" pitchFamily="-112" charset="-128"/>
                <a:cs typeface="ＭＳ Ｐゴシック" pitchFamily="-112" charset="-128"/>
              </a:defRPr>
            </a:lvl1pPr>
          </a:lstStyle>
          <a:p>
            <a:pPr>
              <a:defRPr/>
            </a:pPr>
            <a:endParaRPr lang="en-US"/>
          </a:p>
        </p:txBody>
      </p:sp>
      <p:sp>
        <p:nvSpPr>
          <p:cNvPr id="389128" name="Rectangle 8">
            <a:extLst>
              <a:ext uri="{FF2B5EF4-FFF2-40B4-BE49-F238E27FC236}">
                <a16:creationId xmlns:a16="http://schemas.microsoft.com/office/drawing/2014/main" id="{0A4D0498-6FEB-4C41-96BD-74AC91A6B139}"/>
              </a:ext>
            </a:extLst>
          </p:cNvPr>
          <p:cNvSpPr>
            <a:spLocks noGrp="1" noChangeArrowheads="1"/>
          </p:cNvSpPr>
          <p:nvPr>
            <p:ph type="ftr" sz="quarter" idx="3"/>
          </p:nvPr>
        </p:nvSpPr>
        <p:spPr bwMode="auto">
          <a:xfrm>
            <a:off x="2286000" y="6096000"/>
            <a:ext cx="4343400" cy="5349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spcBef>
                <a:spcPct val="20000"/>
              </a:spcBef>
              <a:defRPr sz="1400">
                <a:latin typeface="Arial" pitchFamily="-112" charset="0"/>
                <a:ea typeface="ＭＳ Ｐゴシック" pitchFamily="-112" charset="-128"/>
                <a:cs typeface="ＭＳ Ｐゴシック" pitchFamily="-112" charset="-128"/>
              </a:defRPr>
            </a:lvl1pPr>
          </a:lstStyle>
          <a:p>
            <a:pPr>
              <a:defRPr/>
            </a:pPr>
            <a:endParaRPr lang="en-US"/>
          </a:p>
        </p:txBody>
      </p:sp>
      <p:sp>
        <p:nvSpPr>
          <p:cNvPr id="389129" name="Rectangle 9">
            <a:extLst>
              <a:ext uri="{FF2B5EF4-FFF2-40B4-BE49-F238E27FC236}">
                <a16:creationId xmlns:a16="http://schemas.microsoft.com/office/drawing/2014/main" id="{458B89E5-80F8-4C99-93E8-148F8BD35690}"/>
              </a:ext>
            </a:extLst>
          </p:cNvPr>
          <p:cNvSpPr>
            <a:spLocks noGrp="1" noChangeArrowheads="1"/>
          </p:cNvSpPr>
          <p:nvPr>
            <p:ph type="sldNum" sz="quarter" idx="4"/>
          </p:nvPr>
        </p:nvSpPr>
        <p:spPr bwMode="auto">
          <a:xfrm>
            <a:off x="6629400" y="6400800"/>
            <a:ext cx="2286000" cy="2286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a:spcBef>
                <a:spcPct val="20000"/>
              </a:spcBef>
              <a:defRPr sz="1400"/>
            </a:lvl1pPr>
          </a:lstStyle>
          <a:p>
            <a:fld id="{D94C2276-0D17-4FD5-8F1A-335275D72573}" type="slidenum">
              <a:rPr lang="en-US" altLang="en-US"/>
              <a:pPr/>
              <a:t>‹Nº›</a:t>
            </a:fld>
            <a:endParaRPr lang="en-US" altLang="en-US"/>
          </a:p>
        </p:txBody>
      </p:sp>
    </p:spTree>
  </p:cSld>
  <p:clrMap bg1="dk2" tx1="lt1" bg2="dk1" tx2="lt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 id="2147484107" r:id="rId12"/>
  </p:sldLayoutIdLst>
  <p:txStyles>
    <p:titleStyle>
      <a:lvl1pPr algn="l" rtl="0" eaLnBrk="0" fontAlgn="base" hangingPunct="0">
        <a:lnSpc>
          <a:spcPct val="85000"/>
        </a:lnSpc>
        <a:spcBef>
          <a:spcPct val="0"/>
        </a:spcBef>
        <a:spcAft>
          <a:spcPct val="0"/>
        </a:spcAft>
        <a:defRPr sz="4200">
          <a:solidFill>
            <a:schemeClr val="tx2"/>
          </a:solidFill>
          <a:latin typeface="+mj-lt"/>
          <a:ea typeface="MS PGothic" panose="020B0600070205080204" pitchFamily="34" charset="-128"/>
          <a:cs typeface="ＭＳ Ｐゴシック" pitchFamily="-112" charset="-128"/>
        </a:defRPr>
      </a:lvl1pPr>
      <a:lvl2pPr algn="l" rtl="0" eaLnBrk="0" fontAlgn="base" hangingPunct="0">
        <a:lnSpc>
          <a:spcPct val="85000"/>
        </a:lnSpc>
        <a:spcBef>
          <a:spcPct val="0"/>
        </a:spcBef>
        <a:spcAft>
          <a:spcPct val="0"/>
        </a:spcAft>
        <a:defRPr sz="4200">
          <a:solidFill>
            <a:schemeClr val="tx2"/>
          </a:solidFill>
          <a:latin typeface="Arial" pitchFamily="-111" charset="0"/>
          <a:ea typeface="MS PGothic" panose="020B0600070205080204" pitchFamily="34" charset="-128"/>
          <a:cs typeface="ＭＳ Ｐゴシック" pitchFamily="-112" charset="-128"/>
        </a:defRPr>
      </a:lvl2pPr>
      <a:lvl3pPr algn="l" rtl="0" eaLnBrk="0" fontAlgn="base" hangingPunct="0">
        <a:lnSpc>
          <a:spcPct val="85000"/>
        </a:lnSpc>
        <a:spcBef>
          <a:spcPct val="0"/>
        </a:spcBef>
        <a:spcAft>
          <a:spcPct val="0"/>
        </a:spcAft>
        <a:defRPr sz="4200">
          <a:solidFill>
            <a:schemeClr val="tx2"/>
          </a:solidFill>
          <a:latin typeface="Arial" pitchFamily="-111" charset="0"/>
          <a:ea typeface="MS PGothic" panose="020B0600070205080204" pitchFamily="34" charset="-128"/>
          <a:cs typeface="ＭＳ Ｐゴシック" pitchFamily="-112" charset="-128"/>
        </a:defRPr>
      </a:lvl3pPr>
      <a:lvl4pPr algn="l" rtl="0" eaLnBrk="0" fontAlgn="base" hangingPunct="0">
        <a:lnSpc>
          <a:spcPct val="85000"/>
        </a:lnSpc>
        <a:spcBef>
          <a:spcPct val="0"/>
        </a:spcBef>
        <a:spcAft>
          <a:spcPct val="0"/>
        </a:spcAft>
        <a:defRPr sz="4200">
          <a:solidFill>
            <a:schemeClr val="tx2"/>
          </a:solidFill>
          <a:latin typeface="Arial" pitchFamily="-111" charset="0"/>
          <a:ea typeface="MS PGothic" panose="020B0600070205080204" pitchFamily="34" charset="-128"/>
          <a:cs typeface="ＭＳ Ｐゴシック" pitchFamily="-112" charset="-128"/>
        </a:defRPr>
      </a:lvl4pPr>
      <a:lvl5pPr algn="l" rtl="0" eaLnBrk="0" fontAlgn="base" hangingPunct="0">
        <a:lnSpc>
          <a:spcPct val="85000"/>
        </a:lnSpc>
        <a:spcBef>
          <a:spcPct val="0"/>
        </a:spcBef>
        <a:spcAft>
          <a:spcPct val="0"/>
        </a:spcAft>
        <a:defRPr sz="4200">
          <a:solidFill>
            <a:schemeClr val="tx2"/>
          </a:solidFill>
          <a:latin typeface="Arial" pitchFamily="-111" charset="0"/>
          <a:ea typeface="MS PGothic" panose="020B0600070205080204" pitchFamily="34" charset="-128"/>
          <a:cs typeface="ＭＳ Ｐゴシック" pitchFamily="-112" charset="-128"/>
        </a:defRPr>
      </a:lvl5pPr>
      <a:lvl6pPr marL="457200" algn="l" rtl="0" fontAlgn="base">
        <a:lnSpc>
          <a:spcPct val="85000"/>
        </a:lnSpc>
        <a:spcBef>
          <a:spcPct val="0"/>
        </a:spcBef>
        <a:spcAft>
          <a:spcPct val="0"/>
        </a:spcAft>
        <a:defRPr sz="4200">
          <a:solidFill>
            <a:schemeClr val="tx2"/>
          </a:solidFill>
          <a:latin typeface="Arial" pitchFamily="-111" charset="0"/>
        </a:defRPr>
      </a:lvl6pPr>
      <a:lvl7pPr marL="914400" algn="l" rtl="0" fontAlgn="base">
        <a:lnSpc>
          <a:spcPct val="85000"/>
        </a:lnSpc>
        <a:spcBef>
          <a:spcPct val="0"/>
        </a:spcBef>
        <a:spcAft>
          <a:spcPct val="0"/>
        </a:spcAft>
        <a:defRPr sz="4200">
          <a:solidFill>
            <a:schemeClr val="tx2"/>
          </a:solidFill>
          <a:latin typeface="Arial" pitchFamily="-111" charset="0"/>
        </a:defRPr>
      </a:lvl7pPr>
      <a:lvl8pPr marL="1371600" algn="l" rtl="0" fontAlgn="base">
        <a:lnSpc>
          <a:spcPct val="85000"/>
        </a:lnSpc>
        <a:spcBef>
          <a:spcPct val="0"/>
        </a:spcBef>
        <a:spcAft>
          <a:spcPct val="0"/>
        </a:spcAft>
        <a:defRPr sz="4200">
          <a:solidFill>
            <a:schemeClr val="tx2"/>
          </a:solidFill>
          <a:latin typeface="Arial" pitchFamily="-111" charset="0"/>
        </a:defRPr>
      </a:lvl8pPr>
      <a:lvl9pPr marL="1828800" algn="l" rtl="0" fontAlgn="base">
        <a:lnSpc>
          <a:spcPct val="85000"/>
        </a:lnSpc>
        <a:spcBef>
          <a:spcPct val="0"/>
        </a:spcBef>
        <a:spcAft>
          <a:spcPct val="0"/>
        </a:spcAft>
        <a:defRPr sz="4200">
          <a:solidFill>
            <a:schemeClr val="tx2"/>
          </a:solidFill>
          <a:latin typeface="Arial" pitchFamily="-111" charset="0"/>
        </a:defRPr>
      </a:lvl9pPr>
    </p:titleStyle>
    <p:bodyStyle>
      <a:lvl1pPr marL="342900" indent="-342900" algn="l" rtl="0" eaLnBrk="0" fontAlgn="base" hangingPunct="0">
        <a:spcBef>
          <a:spcPct val="60000"/>
        </a:spcBef>
        <a:spcAft>
          <a:spcPct val="0"/>
        </a:spcAft>
        <a:buClr>
          <a:schemeClr val="tx1"/>
        </a:buClr>
        <a:buChar char="•"/>
        <a:defRPr sz="3000">
          <a:solidFill>
            <a:schemeClr val="tx1"/>
          </a:solidFill>
          <a:latin typeface="+mn-lt"/>
          <a:ea typeface="MS PGothic" panose="020B0600070205080204" pitchFamily="34" charset="-128"/>
          <a:cs typeface="ＭＳ Ｐゴシック" pitchFamily="-112" charset="-128"/>
        </a:defRPr>
      </a:lvl1pPr>
      <a:lvl2pPr marL="742950" indent="-285750" algn="l" rtl="0" eaLnBrk="0" fontAlgn="base" hangingPunct="0">
        <a:spcBef>
          <a:spcPct val="40000"/>
        </a:spcBef>
        <a:spcAft>
          <a:spcPct val="0"/>
        </a:spcAft>
        <a:buClr>
          <a:schemeClr val="tx1"/>
        </a:buClr>
        <a:buChar char="–"/>
        <a:defRPr sz="2600">
          <a:solidFill>
            <a:schemeClr val="tx1"/>
          </a:solidFill>
          <a:latin typeface="+mn-lt"/>
          <a:ea typeface="MS PGothic" panose="020B0600070205080204" pitchFamily="34" charset="-128"/>
        </a:defRPr>
      </a:lvl2pPr>
      <a:lvl3pPr marL="1143000" indent="-228600" algn="l" rtl="0" eaLnBrk="0" fontAlgn="base" hangingPunct="0">
        <a:lnSpc>
          <a:spcPct val="95000"/>
        </a:lnSpc>
        <a:spcBef>
          <a:spcPct val="35000"/>
        </a:spcBef>
        <a:spcAft>
          <a:spcPct val="0"/>
        </a:spcAft>
        <a:buClr>
          <a:schemeClr val="tx1"/>
        </a:buClr>
        <a:buChar char="•"/>
        <a:defRPr sz="2400">
          <a:solidFill>
            <a:schemeClr val="tx1"/>
          </a:solidFill>
          <a:latin typeface="+mn-lt"/>
          <a:ea typeface="MS PGothic" panose="020B0600070205080204" pitchFamily="34" charset="-128"/>
        </a:defRPr>
      </a:lvl3pPr>
      <a:lvl4pPr marL="1600200" indent="-228600" algn="l" rtl="0" eaLnBrk="0" fontAlgn="base" hangingPunct="0">
        <a:lnSpc>
          <a:spcPct val="75000"/>
        </a:lnSpc>
        <a:spcBef>
          <a:spcPct val="30000"/>
        </a:spcBef>
        <a:spcAft>
          <a:spcPct val="0"/>
        </a:spcAft>
        <a:buClr>
          <a:schemeClr val="tx1"/>
        </a:buClr>
        <a:buChar char="–"/>
        <a:defRPr sz="2000">
          <a:solidFill>
            <a:schemeClr val="tx1"/>
          </a:solidFill>
          <a:latin typeface="+mn-lt"/>
          <a:ea typeface="MS PGothic" panose="020B0600070205080204" pitchFamily="34" charset="-128"/>
        </a:defRPr>
      </a:lvl4pPr>
      <a:lvl5pPr marL="2057400" indent="-228600" algn="l" rtl="0" eaLnBrk="0" fontAlgn="base" hangingPunct="0">
        <a:lnSpc>
          <a:spcPct val="75000"/>
        </a:lnSpc>
        <a:spcBef>
          <a:spcPct val="30000"/>
        </a:spcBef>
        <a:spcAft>
          <a:spcPct val="0"/>
        </a:spcAft>
        <a:buClr>
          <a:schemeClr val="tx1"/>
        </a:buClr>
        <a:buChar char="»"/>
        <a:defRPr>
          <a:solidFill>
            <a:schemeClr val="tx1"/>
          </a:solidFill>
          <a:latin typeface="+mn-lt"/>
          <a:ea typeface="MS PGothic" panose="020B0600070205080204" pitchFamily="34" charset="-128"/>
        </a:defRPr>
      </a:lvl5pPr>
      <a:lvl6pPr marL="2514600" indent="-228600" algn="l" rtl="0" fontAlgn="base">
        <a:lnSpc>
          <a:spcPct val="75000"/>
        </a:lnSpc>
        <a:spcBef>
          <a:spcPct val="30000"/>
        </a:spcBef>
        <a:spcAft>
          <a:spcPct val="0"/>
        </a:spcAft>
        <a:buClr>
          <a:schemeClr val="tx1"/>
        </a:buClr>
        <a:buChar char="»"/>
        <a:defRPr>
          <a:solidFill>
            <a:schemeClr val="tx1"/>
          </a:solidFill>
          <a:latin typeface="+mn-lt"/>
          <a:ea typeface="ＭＳ Ｐゴシック" pitchFamily="-111" charset="-128"/>
        </a:defRPr>
      </a:lvl6pPr>
      <a:lvl7pPr marL="2971800" indent="-228600" algn="l" rtl="0" fontAlgn="base">
        <a:lnSpc>
          <a:spcPct val="75000"/>
        </a:lnSpc>
        <a:spcBef>
          <a:spcPct val="30000"/>
        </a:spcBef>
        <a:spcAft>
          <a:spcPct val="0"/>
        </a:spcAft>
        <a:buClr>
          <a:schemeClr val="tx1"/>
        </a:buClr>
        <a:buChar char="»"/>
        <a:defRPr>
          <a:solidFill>
            <a:schemeClr val="tx1"/>
          </a:solidFill>
          <a:latin typeface="+mn-lt"/>
          <a:ea typeface="ＭＳ Ｐゴシック" pitchFamily="-111" charset="-128"/>
        </a:defRPr>
      </a:lvl7pPr>
      <a:lvl8pPr marL="3429000" indent="-228600" algn="l" rtl="0" fontAlgn="base">
        <a:lnSpc>
          <a:spcPct val="75000"/>
        </a:lnSpc>
        <a:spcBef>
          <a:spcPct val="30000"/>
        </a:spcBef>
        <a:spcAft>
          <a:spcPct val="0"/>
        </a:spcAft>
        <a:buClr>
          <a:schemeClr val="tx1"/>
        </a:buClr>
        <a:buChar char="»"/>
        <a:defRPr>
          <a:solidFill>
            <a:schemeClr val="tx1"/>
          </a:solidFill>
          <a:latin typeface="+mn-lt"/>
          <a:ea typeface="ＭＳ Ｐゴシック" pitchFamily="-111" charset="-128"/>
        </a:defRPr>
      </a:lvl8pPr>
      <a:lvl9pPr marL="3886200" indent="-228600" algn="l" rtl="0" fontAlgn="base">
        <a:lnSpc>
          <a:spcPct val="75000"/>
        </a:lnSpc>
        <a:spcBef>
          <a:spcPct val="30000"/>
        </a:spcBef>
        <a:spcAft>
          <a:spcPct val="0"/>
        </a:spcAft>
        <a:buClr>
          <a:schemeClr val="tx1"/>
        </a:buClr>
        <a:buChar char="»"/>
        <a:defRPr>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08A0FF-37F1-425F-B026-F833F9B48CC9}"/>
              </a:ext>
            </a:extLst>
          </p:cNvPr>
          <p:cNvSpPr>
            <a:spLocks noGrp="1"/>
          </p:cNvSpPr>
          <p:nvPr>
            <p:ph type="title"/>
          </p:nvPr>
        </p:nvSpPr>
        <p:spPr/>
        <p:txBody>
          <a:bodyPr/>
          <a:lstStyle/>
          <a:p>
            <a:pPr algn="ctr"/>
            <a:br>
              <a:rPr lang="en-US" sz="6600" dirty="0"/>
            </a:br>
            <a:br>
              <a:rPr lang="en-US" sz="6600" dirty="0"/>
            </a:br>
            <a:br>
              <a:rPr lang="en-US" sz="6600" dirty="0"/>
            </a:br>
            <a:br>
              <a:rPr lang="en-US" sz="6600" dirty="0"/>
            </a:br>
            <a:r>
              <a:rPr lang="en-US" sz="6600" dirty="0"/>
              <a:t>PLATE TECTONICS</a:t>
            </a:r>
          </a:p>
        </p:txBody>
      </p:sp>
      <p:sp>
        <p:nvSpPr>
          <p:cNvPr id="3" name="Rectángulo 2">
            <a:extLst>
              <a:ext uri="{FF2B5EF4-FFF2-40B4-BE49-F238E27FC236}">
                <a16:creationId xmlns:a16="http://schemas.microsoft.com/office/drawing/2014/main" id="{3FBF2002-BC86-4740-994E-ED2D2BB2A4D4}"/>
              </a:ext>
            </a:extLst>
          </p:cNvPr>
          <p:cNvSpPr/>
          <p:nvPr/>
        </p:nvSpPr>
        <p:spPr bwMode="auto">
          <a:xfrm>
            <a:off x="5334000" y="5410200"/>
            <a:ext cx="3276600" cy="609600"/>
          </a:xfrm>
          <a:prstGeom prst="rect">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20000"/>
              </a:spcBef>
              <a:spcAft>
                <a:spcPct val="0"/>
              </a:spcAft>
              <a:buClrTx/>
              <a:buSzTx/>
              <a:tabLst/>
            </a:pPr>
            <a:r>
              <a:rPr kumimoji="0" lang="en-US" sz="4000" b="0" i="0" u="none" strike="noStrike" cap="none" normalizeH="0" baseline="0" dirty="0">
                <a:ln>
                  <a:noFill/>
                </a:ln>
                <a:solidFill>
                  <a:schemeClr val="tx1"/>
                </a:solidFill>
                <a:effectLst/>
                <a:latin typeface="Arial" pitchFamily="-111" charset="0"/>
              </a:rPr>
              <a:t>MARÍA SANZ </a:t>
            </a:r>
          </a:p>
        </p:txBody>
      </p:sp>
    </p:spTree>
    <p:extLst>
      <p:ext uri="{BB962C8B-B14F-4D97-AF65-F5344CB8AC3E}">
        <p14:creationId xmlns:p14="http://schemas.microsoft.com/office/powerpoint/2010/main" val="647894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D4643188-8337-4983-9944-4C90037D1624}"/>
              </a:ext>
            </a:extLst>
          </p:cNvPr>
          <p:cNvSpPr>
            <a:spLocks noGrp="1" noChangeArrowheads="1"/>
          </p:cNvSpPr>
          <p:nvPr>
            <p:ph type="ctrTitle"/>
          </p:nvPr>
        </p:nvSpPr>
        <p:spPr>
          <a:xfrm>
            <a:off x="3505200" y="0"/>
            <a:ext cx="2286000" cy="2514600"/>
          </a:xfrm>
        </p:spPr>
        <p:txBody>
          <a:bodyPr/>
          <a:lstStyle/>
          <a:p>
            <a:pPr algn="ctr" eaLnBrk="1" hangingPunct="1"/>
            <a:r>
              <a:rPr lang="en-US" altLang="en-US" sz="4000">
                <a:latin typeface="Comic Sans MS" panose="030F0702030302020204" pitchFamily="66" charset="0"/>
              </a:rPr>
              <a:t>Earth </a:t>
            </a:r>
            <a:br>
              <a:rPr lang="en-US" altLang="en-US" sz="4000">
                <a:latin typeface="Comic Sans MS" panose="030F0702030302020204" pitchFamily="66" charset="0"/>
              </a:rPr>
            </a:br>
            <a:r>
              <a:rPr lang="en-US" altLang="en-US" sz="4000">
                <a:latin typeface="Comic Sans MS" panose="030F0702030302020204" pitchFamily="66" charset="0"/>
              </a:rPr>
              <a:t> vs. </a:t>
            </a:r>
            <a:br>
              <a:rPr lang="en-US" altLang="en-US" sz="4000">
                <a:latin typeface="Comic Sans MS" panose="030F0702030302020204" pitchFamily="66" charset="0"/>
              </a:rPr>
            </a:br>
            <a:r>
              <a:rPr lang="en-US" altLang="en-US" sz="4000">
                <a:latin typeface="Comic Sans MS" panose="030F0702030302020204" pitchFamily="66" charset="0"/>
              </a:rPr>
              <a:t>Egg</a:t>
            </a:r>
            <a:endParaRPr lang="en-US" altLang="en-US">
              <a:latin typeface="Comic Sans MS" panose="030F0702030302020204" pitchFamily="66" charset="0"/>
            </a:endParaRPr>
          </a:p>
        </p:txBody>
      </p:sp>
      <p:sp>
        <p:nvSpPr>
          <p:cNvPr id="18434" name="Rectangle 3">
            <a:extLst>
              <a:ext uri="{FF2B5EF4-FFF2-40B4-BE49-F238E27FC236}">
                <a16:creationId xmlns:a16="http://schemas.microsoft.com/office/drawing/2014/main" id="{382E239E-730A-4D37-BC76-4B8BDCF99654}"/>
              </a:ext>
            </a:extLst>
          </p:cNvPr>
          <p:cNvSpPr>
            <a:spLocks noGrp="1" noChangeArrowheads="1"/>
          </p:cNvSpPr>
          <p:nvPr>
            <p:ph type="subTitle" idx="1"/>
          </p:nvPr>
        </p:nvSpPr>
        <p:spPr>
          <a:xfrm>
            <a:off x="838200" y="2895600"/>
            <a:ext cx="7716838" cy="3810000"/>
          </a:xfrm>
        </p:spPr>
        <p:txBody>
          <a:bodyPr/>
          <a:lstStyle/>
          <a:p>
            <a:pPr eaLnBrk="1" hangingPunct="1"/>
            <a:r>
              <a:rPr lang="en-US" altLang="en-US" sz="2600" dirty="0">
                <a:latin typeface="Comic Sans MS" panose="030F0702030302020204" pitchFamily="66" charset="0"/>
              </a:rPr>
              <a:t>Earth radius = 6370 km</a:t>
            </a:r>
            <a:br>
              <a:rPr lang="en-US" altLang="en-US" sz="2600" dirty="0">
                <a:latin typeface="Comic Sans MS" panose="030F0702030302020204" pitchFamily="66" charset="0"/>
              </a:rPr>
            </a:br>
            <a:r>
              <a:rPr lang="en-US" altLang="en-US" sz="2600" dirty="0">
                <a:latin typeface="Comic Sans MS" panose="030F0702030302020204" pitchFamily="66" charset="0"/>
              </a:rPr>
              <a:t>Lithosphere (plate) thickness = 100 km</a:t>
            </a:r>
            <a:br>
              <a:rPr lang="en-US" altLang="en-US" sz="2600" dirty="0">
                <a:latin typeface="Comic Sans MS" panose="030F0702030302020204" pitchFamily="66" charset="0"/>
              </a:rPr>
            </a:br>
            <a:r>
              <a:rPr lang="en-US" altLang="en-US" sz="2600" dirty="0">
                <a:latin typeface="Comic Sans MS" panose="030F0702030302020204" pitchFamily="66" charset="0"/>
              </a:rPr>
              <a:t>      </a:t>
            </a:r>
            <a:r>
              <a:rPr lang="en-US" altLang="en-US" sz="2400" dirty="0">
                <a:solidFill>
                  <a:schemeClr val="bg2"/>
                </a:solidFill>
                <a:latin typeface="Comic Sans MS" panose="030F0702030302020204" pitchFamily="66" charset="0"/>
              </a:rPr>
              <a:t>What % of Earth radius is lithosphere? </a:t>
            </a:r>
            <a:endParaRPr lang="en-US" altLang="en-US" sz="2600" dirty="0">
              <a:latin typeface="Comic Sans MS" panose="030F0702030302020204" pitchFamily="66" charset="0"/>
            </a:endParaRPr>
          </a:p>
          <a:p>
            <a:pPr eaLnBrk="1" hangingPunct="1"/>
            <a:r>
              <a:rPr lang="en-US" altLang="en-US" sz="2600" dirty="0">
                <a:latin typeface="Comic Sans MS" panose="030F0702030302020204" pitchFamily="66" charset="0"/>
              </a:rPr>
              <a:t>Egg radius = 0.75 inch</a:t>
            </a:r>
            <a:br>
              <a:rPr lang="en-US" altLang="en-US" sz="2600" dirty="0">
                <a:latin typeface="Comic Sans MS" panose="030F0702030302020204" pitchFamily="66" charset="0"/>
              </a:rPr>
            </a:br>
            <a:r>
              <a:rPr lang="en-US" altLang="en-US" sz="2600" dirty="0">
                <a:latin typeface="Comic Sans MS" panose="030F0702030302020204" pitchFamily="66" charset="0"/>
              </a:rPr>
              <a:t>Egg shell thickness = 0.015 inch</a:t>
            </a:r>
            <a:br>
              <a:rPr lang="en-US" altLang="en-US" sz="2600" dirty="0">
                <a:latin typeface="Comic Sans MS" panose="030F0702030302020204" pitchFamily="66" charset="0"/>
              </a:rPr>
            </a:br>
            <a:r>
              <a:rPr lang="en-US" altLang="en-US" sz="2600" dirty="0">
                <a:latin typeface="Comic Sans MS" panose="030F0702030302020204" pitchFamily="66" charset="0"/>
              </a:rPr>
              <a:t>      </a:t>
            </a:r>
            <a:r>
              <a:rPr lang="en-US" altLang="en-US" sz="2400" dirty="0">
                <a:solidFill>
                  <a:schemeClr val="bg2"/>
                </a:solidFill>
                <a:latin typeface="Comic Sans MS" panose="030F0702030302020204" pitchFamily="66" charset="0"/>
              </a:rPr>
              <a:t>What % of egg radius is shell?</a:t>
            </a:r>
            <a:endParaRPr lang="en-US" altLang="en-US" sz="2600" dirty="0">
              <a:latin typeface="Comic Sans MS" panose="030F0702030302020204" pitchFamily="66" charset="0"/>
            </a:endParaRPr>
          </a:p>
          <a:p>
            <a:pPr eaLnBrk="1" hangingPunct="1">
              <a:lnSpc>
                <a:spcPct val="170000"/>
              </a:lnSpc>
            </a:pPr>
            <a:r>
              <a:rPr lang="en-US" altLang="en-US" sz="2600" dirty="0">
                <a:solidFill>
                  <a:schemeClr val="bg2"/>
                </a:solidFill>
                <a:latin typeface="Comic Sans MS" panose="030F0702030302020204" pitchFamily="66" charset="0"/>
              </a:rPr>
              <a:t>How do these compare?</a:t>
            </a:r>
            <a:endParaRPr lang="en-US" altLang="en-US" dirty="0">
              <a:latin typeface="Comic Sans MS" panose="030F0702030302020204" pitchFamily="66" charset="0"/>
            </a:endParaRPr>
          </a:p>
        </p:txBody>
      </p:sp>
      <p:pic>
        <p:nvPicPr>
          <p:cNvPr id="18435" name="Picture 12" descr="EarthCutaway-NASA2">
            <a:extLst>
              <a:ext uri="{FF2B5EF4-FFF2-40B4-BE49-F238E27FC236}">
                <a16:creationId xmlns:a16="http://schemas.microsoft.com/office/drawing/2014/main" id="{33FA5420-ADA5-487D-833D-D4800CEDD3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81000"/>
            <a:ext cx="1981200"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13">
            <a:extLst>
              <a:ext uri="{FF2B5EF4-FFF2-40B4-BE49-F238E27FC236}">
                <a16:creationId xmlns:a16="http://schemas.microsoft.com/office/drawing/2014/main" id="{7BF3991E-62FD-4D1D-9530-1358C2BC90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228600"/>
            <a:ext cx="2286000" cy="202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0852" name="Text Box 20">
            <a:extLst>
              <a:ext uri="{FF2B5EF4-FFF2-40B4-BE49-F238E27FC236}">
                <a16:creationId xmlns:a16="http://schemas.microsoft.com/office/drawing/2014/main" id="{80CFC0DC-BA6A-4075-B21E-4B9F10C498AA}"/>
              </a:ext>
            </a:extLst>
          </p:cNvPr>
          <p:cNvSpPr txBox="1">
            <a:spLocks noChangeArrowheads="1"/>
          </p:cNvSpPr>
          <p:nvPr/>
        </p:nvSpPr>
        <p:spPr bwMode="auto">
          <a:xfrm>
            <a:off x="7391400" y="37338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2400">
                <a:solidFill>
                  <a:schemeClr val="bg2"/>
                </a:solidFill>
                <a:latin typeface="Comic Sans MS" panose="030F0702030302020204" pitchFamily="66" charset="0"/>
              </a:rPr>
              <a:t>~2%</a:t>
            </a:r>
          </a:p>
        </p:txBody>
      </p:sp>
      <p:sp>
        <p:nvSpPr>
          <p:cNvPr id="760853" name="Text Box 21">
            <a:extLst>
              <a:ext uri="{FF2B5EF4-FFF2-40B4-BE49-F238E27FC236}">
                <a16:creationId xmlns:a16="http://schemas.microsoft.com/office/drawing/2014/main" id="{4BF925ED-0090-402C-A17D-F8E3C7872C88}"/>
              </a:ext>
            </a:extLst>
          </p:cNvPr>
          <p:cNvSpPr txBox="1">
            <a:spLocks noChangeArrowheads="1"/>
          </p:cNvSpPr>
          <p:nvPr/>
        </p:nvSpPr>
        <p:spPr bwMode="auto">
          <a:xfrm>
            <a:off x="6172200" y="51816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2400">
                <a:solidFill>
                  <a:schemeClr val="bg2"/>
                </a:solidFill>
                <a:latin typeface="Comic Sans MS" panose="030F0702030302020204" pitchFamily="66" charset="0"/>
              </a:rPr>
              <a:t>2%</a:t>
            </a:r>
          </a:p>
        </p:txBody>
      </p:sp>
      <p:sp>
        <p:nvSpPr>
          <p:cNvPr id="18439" name="Text Box 22">
            <a:extLst>
              <a:ext uri="{FF2B5EF4-FFF2-40B4-BE49-F238E27FC236}">
                <a16:creationId xmlns:a16="http://schemas.microsoft.com/office/drawing/2014/main" id="{6F3A4471-6B7B-46CA-929B-27B48A8984F1}"/>
              </a:ext>
            </a:extLst>
          </p:cNvPr>
          <p:cNvSpPr txBox="1">
            <a:spLocks noChangeArrowheads="1"/>
          </p:cNvSpPr>
          <p:nvPr/>
        </p:nvSpPr>
        <p:spPr bwMode="auto">
          <a:xfrm>
            <a:off x="6629400" y="6054725"/>
            <a:ext cx="2362200" cy="650875"/>
          </a:xfrm>
          <a:prstGeom prst="rect">
            <a:avLst/>
          </a:prstGeom>
          <a:solidFill>
            <a:schemeClr val="tx1"/>
          </a:solidFill>
          <a:ln w="12700">
            <a:solidFill>
              <a:srgbClr val="F70008"/>
            </a:solidFill>
            <a:miter lim="800000"/>
            <a:headEnd/>
            <a:tailEnd/>
          </a:ln>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lnSpc>
                <a:spcPct val="60000"/>
              </a:lnSpc>
              <a:spcBef>
                <a:spcPct val="50000"/>
              </a:spcBef>
            </a:pPr>
            <a:endParaRPr lang="en-US" altLang="en-US" sz="500">
              <a:solidFill>
                <a:srgbClr val="F70008"/>
              </a:solidFill>
              <a:latin typeface="Myriad Pro Bold" pitchFamily="16" charset="0"/>
            </a:endParaRPr>
          </a:p>
          <a:p>
            <a:pPr algn="ctr" eaLnBrk="1" hangingPunct="1">
              <a:lnSpc>
                <a:spcPct val="50000"/>
              </a:lnSpc>
              <a:spcBef>
                <a:spcPct val="50000"/>
              </a:spcBef>
            </a:pPr>
            <a:r>
              <a:rPr lang="en-US" altLang="en-US" sz="1600">
                <a:solidFill>
                  <a:srgbClr val="F70008"/>
                </a:solidFill>
                <a:latin typeface="Myriad Pro Bold" pitchFamily="16" charset="0"/>
              </a:rPr>
              <a:t>Watch video lecture</a:t>
            </a:r>
          </a:p>
          <a:p>
            <a:pPr algn="ctr" eaLnBrk="1" hangingPunct="1">
              <a:lnSpc>
                <a:spcPct val="50000"/>
              </a:lnSpc>
              <a:spcBef>
                <a:spcPct val="50000"/>
              </a:spcBef>
            </a:pPr>
            <a:r>
              <a:rPr lang="ja-JP" altLang="en-US" sz="1600">
                <a:solidFill>
                  <a:srgbClr val="F70008"/>
                </a:solidFill>
                <a:latin typeface="Myriad Pro Bold" pitchFamily="16" charset="0"/>
              </a:rPr>
              <a:t>“</a:t>
            </a:r>
            <a:r>
              <a:rPr lang="en-US" altLang="ja-JP" sz="1600">
                <a:solidFill>
                  <a:srgbClr val="F70008"/>
                </a:solidFill>
                <a:latin typeface="Myriad Pro Bold" pitchFamily="16" charset="0"/>
              </a:rPr>
              <a:t>EggVsEarth</a:t>
            </a:r>
            <a:r>
              <a:rPr lang="ja-JP" altLang="en-US" sz="1600">
                <a:solidFill>
                  <a:srgbClr val="F70008"/>
                </a:solidFill>
                <a:latin typeface="Myriad Pro Bold" pitchFamily="16" charset="0"/>
              </a:rPr>
              <a:t>”</a:t>
            </a:r>
            <a:endParaRPr lang="en-US" altLang="en-US" sz="1600">
              <a:solidFill>
                <a:srgbClr val="F70008"/>
              </a:solidFill>
              <a:latin typeface="Myriad Pro Bold" pitchFamily="1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085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085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0852" grpId="0" build="allAtOnce"/>
      <p:bldP spid="76085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Text Box 3">
            <a:extLst>
              <a:ext uri="{FF2B5EF4-FFF2-40B4-BE49-F238E27FC236}">
                <a16:creationId xmlns:a16="http://schemas.microsoft.com/office/drawing/2014/main" id="{2EA651F5-D9AB-4D4D-A735-E9A63FD266EE}"/>
              </a:ext>
            </a:extLst>
          </p:cNvPr>
          <p:cNvSpPr txBox="1">
            <a:spLocks noChangeArrowheads="1"/>
          </p:cNvSpPr>
          <p:nvPr/>
        </p:nvSpPr>
        <p:spPr bwMode="auto">
          <a:xfrm>
            <a:off x="838200" y="6096000"/>
            <a:ext cx="739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en-US" altLang="en-US" sz="2400" b="1">
                <a:solidFill>
                  <a:schemeClr val="tx2"/>
                </a:solidFill>
                <a:latin typeface="Comic Sans MS" panose="030F0702030302020204" pitchFamily="66" charset="0"/>
              </a:rPr>
              <a:t>Convection is like a boiling pot.</a:t>
            </a:r>
            <a:endParaRPr lang="en-US" altLang="en-US" sz="2800" b="1">
              <a:solidFill>
                <a:schemeClr val="tx2"/>
              </a:solidFill>
              <a:latin typeface="Comic Sans MS" panose="030F0702030302020204" pitchFamily="66" charset="0"/>
            </a:endParaRPr>
          </a:p>
        </p:txBody>
      </p:sp>
      <p:sp>
        <p:nvSpPr>
          <p:cNvPr id="20482" name="Rectangle 5">
            <a:extLst>
              <a:ext uri="{FF2B5EF4-FFF2-40B4-BE49-F238E27FC236}">
                <a16:creationId xmlns:a16="http://schemas.microsoft.com/office/drawing/2014/main" id="{BB27F019-3D1B-4FD7-BF8B-A76118F24465}"/>
              </a:ext>
            </a:extLst>
          </p:cNvPr>
          <p:cNvSpPr>
            <a:spLocks noGrp="1" noChangeArrowheads="1"/>
          </p:cNvSpPr>
          <p:nvPr>
            <p:ph type="title"/>
          </p:nvPr>
        </p:nvSpPr>
        <p:spPr>
          <a:xfrm>
            <a:off x="381000" y="228600"/>
            <a:ext cx="8763000" cy="685800"/>
          </a:xfrm>
        </p:spPr>
        <p:txBody>
          <a:bodyPr/>
          <a:lstStyle/>
          <a:p>
            <a:pPr eaLnBrk="1" hangingPunct="1"/>
            <a:r>
              <a:rPr lang="en-US" altLang="en-US" sz="3600" b="1">
                <a:latin typeface="Comic Sans MS" panose="030F0702030302020204" pitchFamily="66" charset="0"/>
              </a:rPr>
              <a:t>Plate tectonics</a:t>
            </a:r>
            <a:endParaRPr lang="en-US" altLang="en-US" sz="3200" b="1">
              <a:latin typeface="Comic Sans MS" panose="030F0702030302020204" pitchFamily="66" charset="0"/>
            </a:endParaRPr>
          </a:p>
        </p:txBody>
      </p:sp>
      <p:sp>
        <p:nvSpPr>
          <p:cNvPr id="20483" name="Text Box 9">
            <a:extLst>
              <a:ext uri="{FF2B5EF4-FFF2-40B4-BE49-F238E27FC236}">
                <a16:creationId xmlns:a16="http://schemas.microsoft.com/office/drawing/2014/main" id="{9A2BDFE2-8D57-44FD-9203-20A37AA9F33E}"/>
              </a:ext>
            </a:extLst>
          </p:cNvPr>
          <p:cNvSpPr txBox="1">
            <a:spLocks noChangeArrowheads="1"/>
          </p:cNvSpPr>
          <p:nvPr/>
        </p:nvSpPr>
        <p:spPr bwMode="auto">
          <a:xfrm>
            <a:off x="685800" y="1143000"/>
            <a:ext cx="8153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lnSpc>
                <a:spcPct val="60000"/>
              </a:lnSpc>
              <a:spcBef>
                <a:spcPct val="50000"/>
              </a:spcBef>
              <a:buFontTx/>
              <a:buChar char="•"/>
            </a:pPr>
            <a:r>
              <a:rPr lang="en-US" altLang="en-US" sz="2400" b="1">
                <a:solidFill>
                  <a:schemeClr val="tx2"/>
                </a:solidFill>
                <a:latin typeface="Comic Sans MS" panose="030F0702030302020204" pitchFamily="66" charset="0"/>
              </a:rPr>
              <a:t> Plates are driven by cooling of Earth.</a:t>
            </a:r>
          </a:p>
          <a:p>
            <a:pPr eaLnBrk="1" hangingPunct="1">
              <a:lnSpc>
                <a:spcPct val="60000"/>
              </a:lnSpc>
              <a:spcBef>
                <a:spcPct val="50000"/>
              </a:spcBef>
              <a:buFontTx/>
              <a:buChar char="•"/>
            </a:pPr>
            <a:r>
              <a:rPr lang="en-US" altLang="en-US" sz="2400" b="1">
                <a:solidFill>
                  <a:schemeClr val="tx2"/>
                </a:solidFill>
                <a:latin typeface="Comic Sans MS" panose="030F0702030302020204" pitchFamily="66" charset="0"/>
              </a:rPr>
              <a:t> Gravity provides additional force to move plates.</a:t>
            </a:r>
          </a:p>
        </p:txBody>
      </p:sp>
      <p:sp>
        <p:nvSpPr>
          <p:cNvPr id="20484" name="Text Box 13">
            <a:extLst>
              <a:ext uri="{FF2B5EF4-FFF2-40B4-BE49-F238E27FC236}">
                <a16:creationId xmlns:a16="http://schemas.microsoft.com/office/drawing/2014/main" id="{EB9F1AEF-A86B-4770-A063-B0D0C2FBE75E}"/>
              </a:ext>
            </a:extLst>
          </p:cNvPr>
          <p:cNvSpPr txBox="1">
            <a:spLocks noChangeArrowheads="1"/>
          </p:cNvSpPr>
          <p:nvPr/>
        </p:nvSpPr>
        <p:spPr bwMode="auto">
          <a:xfrm>
            <a:off x="3962400" y="5768975"/>
            <a:ext cx="19780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1000">
                <a:solidFill>
                  <a:srgbClr val="FFFFFF"/>
                </a:solidFill>
              </a:rPr>
              <a:t>Modified from USGS Graphics</a:t>
            </a:r>
          </a:p>
        </p:txBody>
      </p:sp>
      <p:pic>
        <p:nvPicPr>
          <p:cNvPr id="20485" name="Picture 15">
            <a:extLst>
              <a:ext uri="{FF2B5EF4-FFF2-40B4-BE49-F238E27FC236}">
                <a16:creationId xmlns:a16="http://schemas.microsoft.com/office/drawing/2014/main" id="{A9A82834-2F31-4BA3-9ED4-CE26AE3225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6488" y="2286000"/>
            <a:ext cx="215900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22" descr="convectionCutaway">
            <a:extLst>
              <a:ext uri="{FF2B5EF4-FFF2-40B4-BE49-F238E27FC236}">
                <a16:creationId xmlns:a16="http://schemas.microsoft.com/office/drawing/2014/main" id="{101CB2CB-8C44-4D1C-83BA-C175CC4C98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150" y="2266950"/>
            <a:ext cx="4962525" cy="347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3921" name="Line 17">
            <a:extLst>
              <a:ext uri="{FF2B5EF4-FFF2-40B4-BE49-F238E27FC236}">
                <a16:creationId xmlns:a16="http://schemas.microsoft.com/office/drawing/2014/main" id="{513F54DE-8F52-40ED-A3F0-15A6E9FA8909}"/>
              </a:ext>
            </a:extLst>
          </p:cNvPr>
          <p:cNvSpPr>
            <a:spLocks noChangeShapeType="1"/>
          </p:cNvSpPr>
          <p:nvPr/>
        </p:nvSpPr>
        <p:spPr bwMode="auto">
          <a:xfrm flipV="1">
            <a:off x="5348288" y="2895600"/>
            <a:ext cx="1600200" cy="381000"/>
          </a:xfrm>
          <a:prstGeom prst="line">
            <a:avLst/>
          </a:prstGeom>
          <a:noFill/>
          <a:ln w="15875">
            <a:solidFill>
              <a:schemeClr val="bg2"/>
            </a:solidFill>
            <a:miter lim="800000"/>
            <a:headEnd/>
            <a:tailEnd/>
          </a:ln>
          <a:effectLst>
            <a:outerShdw dist="35921" dir="2700000" algn="ctr" rotWithShape="0">
              <a:schemeClr val="accent2"/>
            </a:outerShdw>
          </a:effectLst>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29" name="Picture 13" descr="convectionCutaway">
            <a:extLst>
              <a:ext uri="{FF2B5EF4-FFF2-40B4-BE49-F238E27FC236}">
                <a16:creationId xmlns:a16="http://schemas.microsoft.com/office/drawing/2014/main" id="{807637F3-F714-48F2-8347-338B49B32E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50" y="1905000"/>
            <a:ext cx="4962525" cy="347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Text Box 2">
            <a:extLst>
              <a:ext uri="{FF2B5EF4-FFF2-40B4-BE49-F238E27FC236}">
                <a16:creationId xmlns:a16="http://schemas.microsoft.com/office/drawing/2014/main" id="{C9BF7641-CC52-4837-86C3-B5AAF5DFD846}"/>
              </a:ext>
            </a:extLst>
          </p:cNvPr>
          <p:cNvSpPr txBox="1">
            <a:spLocks noChangeArrowheads="1"/>
          </p:cNvSpPr>
          <p:nvPr/>
        </p:nvSpPr>
        <p:spPr bwMode="auto">
          <a:xfrm>
            <a:off x="838200" y="1066800"/>
            <a:ext cx="777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en-US" altLang="en-US" sz="2400" b="1">
                <a:solidFill>
                  <a:schemeClr val="tx2"/>
                </a:solidFill>
                <a:latin typeface="Comic Sans MS" panose="030F0702030302020204" pitchFamily="66" charset="0"/>
              </a:rPr>
              <a:t>Convection in Earth</a:t>
            </a:r>
            <a:r>
              <a:rPr lang="ja-JP" altLang="en-US" sz="2400" b="1">
                <a:solidFill>
                  <a:schemeClr val="tx2"/>
                </a:solidFill>
                <a:latin typeface="Comic Sans MS" panose="030F0702030302020204" pitchFamily="66" charset="0"/>
              </a:rPr>
              <a:t>’</a:t>
            </a:r>
            <a:r>
              <a:rPr lang="en-US" altLang="ja-JP" sz="2400" b="1">
                <a:solidFill>
                  <a:schemeClr val="tx2"/>
                </a:solidFill>
                <a:latin typeface="Comic Sans MS" panose="030F0702030302020204" pitchFamily="66" charset="0"/>
              </a:rPr>
              <a:t>s interior is like a boiling pot.</a:t>
            </a:r>
            <a:endParaRPr lang="en-US" altLang="en-US" sz="2800" b="1">
              <a:solidFill>
                <a:schemeClr val="tx2"/>
              </a:solidFill>
              <a:latin typeface="Comic Sans MS" panose="030F0702030302020204" pitchFamily="66" charset="0"/>
            </a:endParaRPr>
          </a:p>
        </p:txBody>
      </p:sp>
      <p:sp>
        <p:nvSpPr>
          <p:cNvPr id="22531" name="Rectangle 3">
            <a:extLst>
              <a:ext uri="{FF2B5EF4-FFF2-40B4-BE49-F238E27FC236}">
                <a16:creationId xmlns:a16="http://schemas.microsoft.com/office/drawing/2014/main" id="{1A9684FD-1EC5-4318-986C-F73A12206AB2}"/>
              </a:ext>
            </a:extLst>
          </p:cNvPr>
          <p:cNvSpPr>
            <a:spLocks noGrp="1" noChangeArrowheads="1"/>
          </p:cNvSpPr>
          <p:nvPr>
            <p:ph type="title"/>
          </p:nvPr>
        </p:nvSpPr>
        <p:spPr>
          <a:xfrm>
            <a:off x="381000" y="228600"/>
            <a:ext cx="8763000" cy="685800"/>
          </a:xfrm>
        </p:spPr>
        <p:txBody>
          <a:bodyPr/>
          <a:lstStyle/>
          <a:p>
            <a:pPr eaLnBrk="1" hangingPunct="1"/>
            <a:r>
              <a:rPr lang="en-US" altLang="en-US" sz="3600" b="1">
                <a:latin typeface="Comic Sans MS" panose="030F0702030302020204" pitchFamily="66" charset="0"/>
              </a:rPr>
              <a:t>Plate tectonics</a:t>
            </a:r>
            <a:endParaRPr lang="en-US" altLang="en-US" sz="3200" b="1">
              <a:latin typeface="Comic Sans MS" panose="030F0702030302020204" pitchFamily="66" charset="0"/>
            </a:endParaRPr>
          </a:p>
        </p:txBody>
      </p:sp>
      <p:pic>
        <p:nvPicPr>
          <p:cNvPr id="22532" name="Picture 6" descr="ConvectionPot-USGSgif">
            <a:extLst>
              <a:ext uri="{FF2B5EF4-FFF2-40B4-BE49-F238E27FC236}">
                <a16:creationId xmlns:a16="http://schemas.microsoft.com/office/drawing/2014/main" id="{F36559A9-0385-4F53-B0CF-1353535111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8950" y="2011363"/>
            <a:ext cx="1370013" cy="2057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3" name="Text Box 7">
            <a:extLst>
              <a:ext uri="{FF2B5EF4-FFF2-40B4-BE49-F238E27FC236}">
                <a16:creationId xmlns:a16="http://schemas.microsoft.com/office/drawing/2014/main" id="{39351928-2CCB-4DF3-B6B4-E9D28CDEA99E}"/>
              </a:ext>
            </a:extLst>
          </p:cNvPr>
          <p:cNvSpPr txBox="1">
            <a:spLocks noChangeArrowheads="1"/>
          </p:cNvSpPr>
          <p:nvPr/>
        </p:nvSpPr>
        <p:spPr bwMode="auto">
          <a:xfrm>
            <a:off x="762000" y="5657850"/>
            <a:ext cx="8153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kumimoji="1" lang="en-US" altLang="en-US" sz="1800">
                <a:solidFill>
                  <a:schemeClr val="bg2"/>
                </a:solidFill>
                <a:latin typeface="Comic Sans MS" panose="030F0702030302020204" pitchFamily="66" charset="0"/>
              </a:rPr>
              <a:t>The heated soup rises to the surface, spreads and begins to cool, and then sinks back to the bottom of the pot where it is reheated and rises again.</a:t>
            </a:r>
            <a:endParaRPr kumimoji="1" lang="en-US" altLang="en-US" sz="1800">
              <a:latin typeface="Comic Sans MS" panose="030F0702030302020204" pitchFamily="66" charset="0"/>
            </a:endParaRPr>
          </a:p>
        </p:txBody>
      </p:sp>
      <p:sp>
        <p:nvSpPr>
          <p:cNvPr id="22534" name="Text Box 12">
            <a:extLst>
              <a:ext uri="{FF2B5EF4-FFF2-40B4-BE49-F238E27FC236}">
                <a16:creationId xmlns:a16="http://schemas.microsoft.com/office/drawing/2014/main" id="{22159842-5CCB-4477-91EB-453EF71F7E2E}"/>
              </a:ext>
            </a:extLst>
          </p:cNvPr>
          <p:cNvSpPr txBox="1">
            <a:spLocks noChangeArrowheads="1"/>
          </p:cNvSpPr>
          <p:nvPr/>
        </p:nvSpPr>
        <p:spPr bwMode="auto">
          <a:xfrm>
            <a:off x="3505200" y="5351463"/>
            <a:ext cx="2362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1200"/>
              <a:t>Modified from USGS Graphics</a:t>
            </a:r>
            <a:endParaRPr lang="en-US" altLang="en-US" sz="1200">
              <a:solidFill>
                <a:schemeClr val="accent2"/>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7" name="Picture 17" descr="NoaaWorldMapshade2c">
            <a:extLst>
              <a:ext uri="{FF2B5EF4-FFF2-40B4-BE49-F238E27FC236}">
                <a16:creationId xmlns:a16="http://schemas.microsoft.com/office/drawing/2014/main" id="{071BDFD1-FADB-4DAD-8253-1E521422A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905000"/>
            <a:ext cx="7391400" cy="4191000"/>
          </a:xfrm>
          <a:prstGeom prst="rect">
            <a:avLst/>
          </a:prstGeom>
          <a:noFill/>
          <a:ln w="1270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4578" name="Rectangle 2">
            <a:extLst>
              <a:ext uri="{FF2B5EF4-FFF2-40B4-BE49-F238E27FC236}">
                <a16:creationId xmlns:a16="http://schemas.microsoft.com/office/drawing/2014/main" id="{CE6AE4B3-8395-48DB-AB04-B10DEA717293}"/>
              </a:ext>
            </a:extLst>
          </p:cNvPr>
          <p:cNvSpPr>
            <a:spLocks noGrp="1" noChangeArrowheads="1"/>
          </p:cNvSpPr>
          <p:nvPr>
            <p:ph type="title"/>
          </p:nvPr>
        </p:nvSpPr>
        <p:spPr>
          <a:xfrm>
            <a:off x="525463" y="533400"/>
            <a:ext cx="7932737" cy="1371600"/>
          </a:xfrm>
        </p:spPr>
        <p:txBody>
          <a:bodyPr anchor="t"/>
          <a:lstStyle/>
          <a:p>
            <a:pPr eaLnBrk="1" hangingPunct="1">
              <a:lnSpc>
                <a:spcPct val="110000"/>
              </a:lnSpc>
            </a:pPr>
            <a:r>
              <a:rPr lang="en-US" altLang="en-US" sz="1800">
                <a:latin typeface="Comic Sans MS" panose="030F0702030302020204" pitchFamily="66" charset="0"/>
              </a:rPr>
              <a:t>There are a dozen large lithospheric plates (smaller plates not shown).</a:t>
            </a:r>
            <a:br>
              <a:rPr lang="en-US" altLang="en-US" sz="1800">
                <a:latin typeface="Comic Sans MS" panose="030F0702030302020204" pitchFamily="66" charset="0"/>
              </a:rPr>
            </a:br>
            <a:r>
              <a:rPr lang="en-US" altLang="en-US" sz="1800">
                <a:latin typeface="Comic Sans MS" panose="030F0702030302020204" pitchFamily="66" charset="0"/>
              </a:rPr>
              <a:t>Some plates have continents; some don</a:t>
            </a:r>
            <a:r>
              <a:rPr lang="ja-JP" altLang="en-US" sz="1800">
                <a:latin typeface="Comic Sans MS" panose="030F0702030302020204" pitchFamily="66" charset="0"/>
              </a:rPr>
              <a:t>’</a:t>
            </a:r>
            <a:r>
              <a:rPr lang="en-US" altLang="ja-JP" sz="1800">
                <a:latin typeface="Comic Sans MS" panose="030F0702030302020204" pitchFamily="66" charset="0"/>
              </a:rPr>
              <a:t>t.  All are in motion.</a:t>
            </a:r>
            <a:br>
              <a:rPr lang="en-US" altLang="ja-JP" sz="1800">
                <a:latin typeface="Comic Sans MS" panose="030F0702030302020204" pitchFamily="66" charset="0"/>
              </a:rPr>
            </a:br>
            <a:br>
              <a:rPr lang="en-US" altLang="ja-JP" sz="500">
                <a:latin typeface="Comic Sans MS" panose="030F0702030302020204" pitchFamily="66" charset="0"/>
              </a:rPr>
            </a:br>
            <a:br>
              <a:rPr lang="en-US" altLang="ja-JP" sz="500">
                <a:latin typeface="Comic Sans MS" panose="030F0702030302020204" pitchFamily="66" charset="0"/>
              </a:rPr>
            </a:br>
            <a:r>
              <a:rPr lang="en-US" altLang="ja-JP" sz="500">
                <a:latin typeface="Comic Sans MS" panose="030F0702030302020204" pitchFamily="66" charset="0"/>
              </a:rPr>
              <a:t>	</a:t>
            </a:r>
            <a:br>
              <a:rPr lang="en-US" altLang="ja-JP" sz="500">
                <a:latin typeface="Comic Sans MS" panose="030F0702030302020204" pitchFamily="66" charset="0"/>
              </a:rPr>
            </a:br>
            <a:r>
              <a:rPr lang="en-US" altLang="ja-JP" sz="1800">
                <a:latin typeface="Comic Sans MS" panose="030F0702030302020204" pitchFamily="66" charset="0"/>
              </a:rPr>
              <a:t>Question:  What evidence is there for these plate boundaries?</a:t>
            </a:r>
            <a:br>
              <a:rPr lang="en-US" altLang="ja-JP" sz="1800">
                <a:latin typeface="Comic Sans MS" panose="030F0702030302020204" pitchFamily="66" charset="0"/>
              </a:rPr>
            </a:br>
            <a:r>
              <a:rPr lang="en-US" altLang="ja-JP" sz="2200">
                <a:latin typeface="Comic Sans MS" panose="030F0702030302020204" pitchFamily="66" charset="0"/>
              </a:rPr>
              <a:t> </a:t>
            </a:r>
            <a:endParaRPr lang="en-US" altLang="en-US" sz="2400" b="1">
              <a:latin typeface="Comic Sans MS" panose="030F0702030302020204" pitchFamily="66" charset="0"/>
            </a:endParaRPr>
          </a:p>
        </p:txBody>
      </p:sp>
      <p:sp>
        <p:nvSpPr>
          <p:cNvPr id="24579" name="Rectangle 10">
            <a:extLst>
              <a:ext uri="{FF2B5EF4-FFF2-40B4-BE49-F238E27FC236}">
                <a16:creationId xmlns:a16="http://schemas.microsoft.com/office/drawing/2014/main" id="{6F3E910B-0E09-4BDA-A5F2-7E04BD9429DB}"/>
              </a:ext>
            </a:extLst>
          </p:cNvPr>
          <p:cNvSpPr>
            <a:spLocks noChangeArrowheads="1"/>
          </p:cNvSpPr>
          <p:nvPr/>
        </p:nvSpPr>
        <p:spPr bwMode="auto">
          <a:xfrm>
            <a:off x="1676400" y="0"/>
            <a:ext cx="6019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en-US" altLang="en-US" sz="3400" b="1">
                <a:solidFill>
                  <a:schemeClr val="tx2"/>
                </a:solidFill>
                <a:latin typeface="Comic Sans MS" panose="030F0702030302020204" pitchFamily="66" charset="0"/>
              </a:rPr>
              <a:t>Tectonic Plates</a:t>
            </a:r>
            <a:endParaRPr lang="en-US" altLang="en-US" sz="4200" b="1">
              <a:solidFill>
                <a:schemeClr val="tx2"/>
              </a:solidFill>
              <a:latin typeface="Comic Sans MS" panose="030F0702030302020204" pitchFamily="66" charset="0"/>
            </a:endParaRPr>
          </a:p>
        </p:txBody>
      </p:sp>
      <p:sp>
        <p:nvSpPr>
          <p:cNvPr id="24580" name="Text Box 22">
            <a:extLst>
              <a:ext uri="{FF2B5EF4-FFF2-40B4-BE49-F238E27FC236}">
                <a16:creationId xmlns:a16="http://schemas.microsoft.com/office/drawing/2014/main" id="{77DFEA65-D95E-4C88-A870-09499650E2AC}"/>
              </a:ext>
            </a:extLst>
          </p:cNvPr>
          <p:cNvSpPr txBox="1">
            <a:spLocks noChangeArrowheads="1"/>
          </p:cNvSpPr>
          <p:nvPr/>
        </p:nvSpPr>
        <p:spPr bwMode="auto">
          <a:xfrm>
            <a:off x="2819400" y="6130925"/>
            <a:ext cx="5638800" cy="650875"/>
          </a:xfrm>
          <a:prstGeom prst="rect">
            <a:avLst/>
          </a:prstGeom>
          <a:solidFill>
            <a:schemeClr val="tx1"/>
          </a:solidFill>
          <a:ln w="12700">
            <a:solidFill>
              <a:srgbClr val="F70008"/>
            </a:solidFill>
            <a:miter lim="800000"/>
            <a:headEnd/>
            <a:tailEnd/>
          </a:ln>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lnSpc>
                <a:spcPct val="60000"/>
              </a:lnSpc>
              <a:spcBef>
                <a:spcPct val="50000"/>
              </a:spcBef>
            </a:pPr>
            <a:endParaRPr lang="en-US" altLang="en-US" sz="500" dirty="0">
              <a:solidFill>
                <a:srgbClr val="F70008"/>
              </a:solidFill>
              <a:latin typeface="Myriad Pro Bold" pitchFamily="16" charset="0"/>
            </a:endParaRPr>
          </a:p>
          <a:p>
            <a:pPr algn="ctr" eaLnBrk="1" hangingPunct="1">
              <a:lnSpc>
                <a:spcPct val="50000"/>
              </a:lnSpc>
              <a:spcBef>
                <a:spcPct val="50000"/>
              </a:spcBef>
            </a:pPr>
            <a:r>
              <a:rPr lang="en-US" altLang="en-US" sz="1600" dirty="0">
                <a:solidFill>
                  <a:srgbClr val="F70008"/>
                </a:solidFill>
                <a:latin typeface="Myriad Pro Bold" pitchFamily="16" charset="0"/>
              </a:rPr>
              <a:t>Flash Rollovers</a:t>
            </a:r>
          </a:p>
          <a:p>
            <a:pPr algn="ctr" eaLnBrk="1" hangingPunct="1">
              <a:lnSpc>
                <a:spcPct val="50000"/>
              </a:lnSpc>
              <a:spcBef>
                <a:spcPct val="50000"/>
              </a:spcBef>
            </a:pPr>
            <a:r>
              <a:rPr lang="ja-JP" altLang="en-US" sz="1600" dirty="0">
                <a:solidFill>
                  <a:srgbClr val="F70008"/>
                </a:solidFill>
                <a:latin typeface="Myriad Pro Bold" pitchFamily="16" charset="0"/>
              </a:rPr>
              <a:t>“</a:t>
            </a:r>
            <a:r>
              <a:rPr lang="en-US" altLang="ja-JP" sz="1600" dirty="0">
                <a:solidFill>
                  <a:srgbClr val="F70008"/>
                </a:solidFill>
                <a:latin typeface="Myriad Pro Bold" pitchFamily="16" charset="0"/>
              </a:rPr>
              <a:t>Tectonic Plates</a:t>
            </a:r>
            <a:r>
              <a:rPr lang="ja-JP" altLang="en-US" sz="1600" dirty="0">
                <a:solidFill>
                  <a:srgbClr val="F70008"/>
                </a:solidFill>
                <a:latin typeface="Myriad Pro Bold" pitchFamily="16" charset="0"/>
              </a:rPr>
              <a:t>”</a:t>
            </a:r>
            <a:r>
              <a:rPr lang="en-US" altLang="ja-JP" sz="1600" dirty="0">
                <a:solidFill>
                  <a:srgbClr val="F70008"/>
                </a:solidFill>
                <a:latin typeface="Myriad Pro Bold" pitchFamily="16" charset="0"/>
              </a:rPr>
              <a:t> &amp; </a:t>
            </a:r>
            <a:r>
              <a:rPr lang="ja-JP" altLang="en-US" sz="1600" dirty="0">
                <a:solidFill>
                  <a:srgbClr val="F70008"/>
                </a:solidFill>
                <a:latin typeface="Myriad Pro Bold" pitchFamily="16" charset="0"/>
              </a:rPr>
              <a:t>“</a:t>
            </a:r>
            <a:r>
              <a:rPr lang="en-US" altLang="ja-JP" sz="1600" dirty="0">
                <a:solidFill>
                  <a:srgbClr val="F70008"/>
                </a:solidFill>
                <a:latin typeface="Myriad Pro Bold" pitchFamily="16" charset="0"/>
              </a:rPr>
              <a:t>Plates, Earthquakes, and Volcanoes</a:t>
            </a:r>
            <a:r>
              <a:rPr lang="ja-JP" altLang="en-US" sz="1600" dirty="0">
                <a:solidFill>
                  <a:srgbClr val="F70008"/>
                </a:solidFill>
                <a:latin typeface="Myriad Pro Bold" pitchFamily="16" charset="0"/>
              </a:rPr>
              <a:t>”</a:t>
            </a:r>
            <a:endParaRPr lang="en-US" altLang="en-US" sz="1600" dirty="0">
              <a:solidFill>
                <a:srgbClr val="F70008"/>
              </a:solidFill>
              <a:latin typeface="Myriad Pro Bold" pitchFamily="1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5" name="Picture 8" descr="DynPlanetLayersMap1Black">
            <a:extLst>
              <a:ext uri="{FF2B5EF4-FFF2-40B4-BE49-F238E27FC236}">
                <a16:creationId xmlns:a16="http://schemas.microsoft.com/office/drawing/2014/main" id="{8E0BE6BF-6E65-4546-A6FF-B2C3AE69F7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338" y="2057400"/>
            <a:ext cx="7696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Rectangle 2">
            <a:extLst>
              <a:ext uri="{FF2B5EF4-FFF2-40B4-BE49-F238E27FC236}">
                <a16:creationId xmlns:a16="http://schemas.microsoft.com/office/drawing/2014/main" id="{F241DDC1-589F-47C6-A6A3-3F064D069E4E}"/>
              </a:ext>
            </a:extLst>
          </p:cNvPr>
          <p:cNvSpPr>
            <a:spLocks noGrp="1" noChangeArrowheads="1"/>
          </p:cNvSpPr>
          <p:nvPr>
            <p:ph type="title"/>
          </p:nvPr>
        </p:nvSpPr>
        <p:spPr>
          <a:xfrm>
            <a:off x="533400" y="762000"/>
            <a:ext cx="8839200" cy="1066800"/>
          </a:xfrm>
        </p:spPr>
        <p:txBody>
          <a:bodyPr anchor="t"/>
          <a:lstStyle/>
          <a:p>
            <a:pPr eaLnBrk="1" hangingPunct="1">
              <a:lnSpc>
                <a:spcPct val="110000"/>
              </a:lnSpc>
            </a:pPr>
            <a:r>
              <a:rPr lang="en-US" altLang="en-US" sz="1800">
                <a:latin typeface="Comic Sans MS" panose="030F0702030302020204" pitchFamily="66" charset="0"/>
              </a:rPr>
              <a:t>There are thousands of small earthquakes every day</a:t>
            </a:r>
            <a:br>
              <a:rPr lang="en-US" altLang="en-US" sz="1800">
                <a:latin typeface="Comic Sans MS" panose="030F0702030302020204" pitchFamily="66" charset="0"/>
              </a:rPr>
            </a:br>
            <a:r>
              <a:rPr lang="en-US" altLang="en-US" sz="1800">
                <a:latin typeface="Comic Sans MS" panose="030F0702030302020204" pitchFamily="66" charset="0"/>
              </a:rPr>
              <a:t> </a:t>
            </a:r>
            <a:r>
              <a:rPr lang="ja-JP" altLang="en-US" sz="1800">
                <a:latin typeface="Comic Sans MS" panose="030F0702030302020204" pitchFamily="66" charset="0"/>
              </a:rPr>
              <a:t>“</a:t>
            </a:r>
            <a:r>
              <a:rPr lang="en-US" altLang="ja-JP" sz="1800">
                <a:latin typeface="Comic Sans MS" panose="030F0702030302020204" pitchFamily="66" charset="0"/>
              </a:rPr>
              <a:t>Strong</a:t>
            </a:r>
            <a:r>
              <a:rPr lang="ja-JP" altLang="en-US" sz="1800">
                <a:latin typeface="Comic Sans MS" panose="030F0702030302020204" pitchFamily="66" charset="0"/>
              </a:rPr>
              <a:t>”</a:t>
            </a:r>
            <a:r>
              <a:rPr lang="en-US" altLang="ja-JP" sz="1800">
                <a:latin typeface="Comic Sans MS" panose="030F0702030302020204" pitchFamily="66" charset="0"/>
              </a:rPr>
              <a:t> earthquakes (~M7) occur once a month. &gt;M8 occur about once/year.</a:t>
            </a:r>
            <a:endParaRPr lang="en-US" altLang="en-US" sz="2200">
              <a:latin typeface="Comic Sans MS" panose="030F0702030302020204" pitchFamily="66" charset="0"/>
            </a:endParaRPr>
          </a:p>
        </p:txBody>
      </p:sp>
      <p:sp>
        <p:nvSpPr>
          <p:cNvPr id="26627" name="Rectangle 3">
            <a:extLst>
              <a:ext uri="{FF2B5EF4-FFF2-40B4-BE49-F238E27FC236}">
                <a16:creationId xmlns:a16="http://schemas.microsoft.com/office/drawing/2014/main" id="{BF707B65-37BD-4767-B853-369A250DD66B}"/>
              </a:ext>
            </a:extLst>
          </p:cNvPr>
          <p:cNvSpPr>
            <a:spLocks noChangeArrowheads="1"/>
          </p:cNvSpPr>
          <p:nvPr/>
        </p:nvSpPr>
        <p:spPr bwMode="auto">
          <a:xfrm>
            <a:off x="457200" y="76200"/>
            <a:ext cx="86868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en-US" altLang="en-US" sz="3300" b="1">
                <a:solidFill>
                  <a:schemeClr val="tx2"/>
                </a:solidFill>
                <a:latin typeface="Comic Sans MS" panose="030F0702030302020204" pitchFamily="66" charset="0"/>
              </a:rPr>
              <a:t>Seismicity &amp; Distribution of Earthquakes</a:t>
            </a:r>
          </a:p>
        </p:txBody>
      </p:sp>
      <p:sp>
        <p:nvSpPr>
          <p:cNvPr id="26628" name="Rectangle 7">
            <a:extLst>
              <a:ext uri="{FF2B5EF4-FFF2-40B4-BE49-F238E27FC236}">
                <a16:creationId xmlns:a16="http://schemas.microsoft.com/office/drawing/2014/main" id="{9985AA88-DACA-4D32-B3F7-47A673006E05}"/>
              </a:ext>
            </a:extLst>
          </p:cNvPr>
          <p:cNvSpPr>
            <a:spLocks noChangeArrowheads="1"/>
          </p:cNvSpPr>
          <p:nvPr/>
        </p:nvSpPr>
        <p:spPr bwMode="auto">
          <a:xfrm>
            <a:off x="5046663" y="2841625"/>
            <a:ext cx="3444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FontTx/>
              <a:buChar char="•"/>
            </a:pPr>
            <a:endParaRPr lang="en-US" altLang="en-US" sz="3600"/>
          </a:p>
        </p:txBody>
      </p:sp>
      <p:sp>
        <p:nvSpPr>
          <p:cNvPr id="26629" name="Text Box 12">
            <a:extLst>
              <a:ext uri="{FF2B5EF4-FFF2-40B4-BE49-F238E27FC236}">
                <a16:creationId xmlns:a16="http://schemas.microsoft.com/office/drawing/2014/main" id="{7CE48335-8308-424E-9DDE-4F2C9981DF9C}"/>
              </a:ext>
            </a:extLst>
          </p:cNvPr>
          <p:cNvSpPr txBox="1">
            <a:spLocks noChangeArrowheads="1"/>
          </p:cNvSpPr>
          <p:nvPr/>
        </p:nvSpPr>
        <p:spPr bwMode="auto">
          <a:xfrm>
            <a:off x="7812088" y="5949950"/>
            <a:ext cx="3444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FontTx/>
              <a:buChar char="•"/>
            </a:pPr>
            <a:endParaRPr lang="en-US" altLang="en-US" sz="3600"/>
          </a:p>
        </p:txBody>
      </p:sp>
      <p:sp>
        <p:nvSpPr>
          <p:cNvPr id="26630" name="Text Box 13">
            <a:extLst>
              <a:ext uri="{FF2B5EF4-FFF2-40B4-BE49-F238E27FC236}">
                <a16:creationId xmlns:a16="http://schemas.microsoft.com/office/drawing/2014/main" id="{25A56DBB-63FB-4D3A-9F1B-1DE1C8F80CA5}"/>
              </a:ext>
            </a:extLst>
          </p:cNvPr>
          <p:cNvSpPr txBox="1">
            <a:spLocks noChangeArrowheads="1"/>
          </p:cNvSpPr>
          <p:nvPr/>
        </p:nvSpPr>
        <p:spPr bwMode="auto">
          <a:xfrm>
            <a:off x="2590800" y="1600200"/>
            <a:ext cx="434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sz="1800">
                <a:solidFill>
                  <a:schemeClr val="tx2"/>
                </a:solidFill>
                <a:latin typeface="Comic Sans MS" panose="030F0702030302020204" pitchFamily="66" charset="0"/>
              </a:rPr>
              <a:t>Where are the deepest earthquakes?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3" name="Picture 4" descr="DynPlanetLayersMap2gray">
            <a:extLst>
              <a:ext uri="{FF2B5EF4-FFF2-40B4-BE49-F238E27FC236}">
                <a16:creationId xmlns:a16="http://schemas.microsoft.com/office/drawing/2014/main" id="{B53269EE-18EA-4E9C-BE9F-B05C454E7E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057400"/>
            <a:ext cx="7696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4" name="Rectangle 7">
            <a:extLst>
              <a:ext uri="{FF2B5EF4-FFF2-40B4-BE49-F238E27FC236}">
                <a16:creationId xmlns:a16="http://schemas.microsoft.com/office/drawing/2014/main" id="{8D36F078-D0D8-4CAD-87AC-376991B1F791}"/>
              </a:ext>
            </a:extLst>
          </p:cNvPr>
          <p:cNvSpPr>
            <a:spLocks noGrp="1" noChangeArrowheads="1"/>
          </p:cNvSpPr>
          <p:nvPr>
            <p:ph type="title"/>
          </p:nvPr>
        </p:nvSpPr>
        <p:spPr>
          <a:xfrm>
            <a:off x="1066800" y="609600"/>
            <a:ext cx="7391400" cy="1371600"/>
          </a:xfrm>
        </p:spPr>
        <p:txBody>
          <a:bodyPr anchor="t"/>
          <a:lstStyle/>
          <a:p>
            <a:pPr eaLnBrk="1" hangingPunct="1">
              <a:lnSpc>
                <a:spcPct val="110000"/>
              </a:lnSpc>
            </a:pPr>
            <a:r>
              <a:rPr lang="en-US" altLang="en-US" sz="2000">
                <a:latin typeface="Comic Sans MS" panose="030F0702030302020204" pitchFamily="66" charset="0"/>
              </a:rPr>
              <a:t>Notice that earthquakes coincide with plate boundaries, </a:t>
            </a:r>
            <a:br>
              <a:rPr lang="en-US" altLang="en-US" sz="2000">
                <a:latin typeface="Comic Sans MS" panose="030F0702030302020204" pitchFamily="66" charset="0"/>
              </a:rPr>
            </a:br>
            <a:r>
              <a:rPr lang="en-US" altLang="en-US" sz="2000">
                <a:latin typeface="Comic Sans MS" panose="030F0702030302020204" pitchFamily="66" charset="0"/>
              </a:rPr>
              <a:t>      and the deepest quakes (blue) are in subduction zones.</a:t>
            </a:r>
            <a:br>
              <a:rPr lang="en-US" altLang="en-US" sz="2000">
                <a:latin typeface="Comic Sans MS" panose="030F0702030302020204" pitchFamily="66" charset="0"/>
              </a:rPr>
            </a:br>
            <a:br>
              <a:rPr lang="en-US" altLang="en-US" sz="1400">
                <a:latin typeface="Comic Sans MS" panose="030F0702030302020204" pitchFamily="66" charset="0"/>
              </a:rPr>
            </a:br>
            <a:r>
              <a:rPr lang="en-US" altLang="en-US" sz="800">
                <a:latin typeface="Comic Sans MS" panose="030F0702030302020204" pitchFamily="66" charset="0"/>
              </a:rPr>
              <a:t>     </a:t>
            </a:r>
            <a:r>
              <a:rPr lang="en-US" altLang="en-US" sz="2000">
                <a:latin typeface="Comic Sans MS" panose="030F0702030302020204" pitchFamily="66" charset="0"/>
              </a:rPr>
              <a:t>Question: Where would you expect to see volcanoes?</a:t>
            </a:r>
            <a:endParaRPr lang="en-US" altLang="en-US" sz="2400" b="1">
              <a:latin typeface="Comic Sans MS" panose="030F0702030302020204" pitchFamily="66" charset="0"/>
            </a:endParaRPr>
          </a:p>
        </p:txBody>
      </p:sp>
      <p:sp>
        <p:nvSpPr>
          <p:cNvPr id="28675" name="Text Box 9">
            <a:extLst>
              <a:ext uri="{FF2B5EF4-FFF2-40B4-BE49-F238E27FC236}">
                <a16:creationId xmlns:a16="http://schemas.microsoft.com/office/drawing/2014/main" id="{B7E3DAC1-BB06-4AC0-AA8C-92BB1052BEFB}"/>
              </a:ext>
            </a:extLst>
          </p:cNvPr>
          <p:cNvSpPr txBox="1">
            <a:spLocks noChangeArrowheads="1"/>
          </p:cNvSpPr>
          <p:nvPr/>
        </p:nvSpPr>
        <p:spPr bwMode="auto">
          <a:xfrm>
            <a:off x="6781800" y="6248400"/>
            <a:ext cx="2057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1000"/>
              <a:t>Modified from USGS Graphics</a:t>
            </a:r>
            <a:endParaRPr lang="en-US" altLang="en-US" sz="1000">
              <a:solidFill>
                <a:schemeClr val="accent2"/>
              </a:solidFill>
            </a:endParaRPr>
          </a:p>
        </p:txBody>
      </p:sp>
      <p:sp>
        <p:nvSpPr>
          <p:cNvPr id="28676" name="Rectangle 10">
            <a:extLst>
              <a:ext uri="{FF2B5EF4-FFF2-40B4-BE49-F238E27FC236}">
                <a16:creationId xmlns:a16="http://schemas.microsoft.com/office/drawing/2014/main" id="{FD5A9518-9D27-4EF5-BBE6-80CA443FDD76}"/>
              </a:ext>
            </a:extLst>
          </p:cNvPr>
          <p:cNvSpPr>
            <a:spLocks noChangeArrowheads="1"/>
          </p:cNvSpPr>
          <p:nvPr/>
        </p:nvSpPr>
        <p:spPr bwMode="auto">
          <a:xfrm>
            <a:off x="5046663" y="2994025"/>
            <a:ext cx="3444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FontTx/>
              <a:buChar char="•"/>
            </a:pPr>
            <a:endParaRPr lang="en-US" altLang="en-US" sz="3600"/>
          </a:p>
        </p:txBody>
      </p:sp>
      <p:sp>
        <p:nvSpPr>
          <p:cNvPr id="28677" name="Rectangle 11">
            <a:extLst>
              <a:ext uri="{FF2B5EF4-FFF2-40B4-BE49-F238E27FC236}">
                <a16:creationId xmlns:a16="http://schemas.microsoft.com/office/drawing/2014/main" id="{7E11A4D3-BED4-44B5-B559-BABCB7BD59F5}"/>
              </a:ext>
            </a:extLst>
          </p:cNvPr>
          <p:cNvSpPr>
            <a:spLocks noChangeArrowheads="1"/>
          </p:cNvSpPr>
          <p:nvPr/>
        </p:nvSpPr>
        <p:spPr bwMode="auto">
          <a:xfrm>
            <a:off x="609600" y="762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en-US" altLang="en-US" sz="3400" b="1">
                <a:solidFill>
                  <a:schemeClr val="tx2"/>
                </a:solidFill>
                <a:latin typeface="Comic Sans MS" panose="030F0702030302020204" pitchFamily="66" charset="0"/>
              </a:rPr>
              <a:t>World Seismicity &amp; Plate Tectonics</a:t>
            </a:r>
            <a:endParaRPr lang="en-US" altLang="en-US" sz="4200" b="1">
              <a:solidFill>
                <a:schemeClr val="tx2"/>
              </a:solidFill>
              <a:latin typeface="Comic Sans MS" panose="030F0702030302020204" pitchFamily="66"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1" name="Picture 3" descr="DynPlanetLayersMap3GrayVolc">
            <a:extLst>
              <a:ext uri="{FF2B5EF4-FFF2-40B4-BE49-F238E27FC236}">
                <a16:creationId xmlns:a16="http://schemas.microsoft.com/office/drawing/2014/main" id="{8E00DCC3-55EB-4A02-87E2-DF3443CA4D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039938"/>
            <a:ext cx="7696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Text Box 8">
            <a:extLst>
              <a:ext uri="{FF2B5EF4-FFF2-40B4-BE49-F238E27FC236}">
                <a16:creationId xmlns:a16="http://schemas.microsoft.com/office/drawing/2014/main" id="{62D07BF8-6166-4FAC-9D07-76025345108F}"/>
              </a:ext>
            </a:extLst>
          </p:cNvPr>
          <p:cNvSpPr txBox="1">
            <a:spLocks noChangeArrowheads="1"/>
          </p:cNvSpPr>
          <p:nvPr/>
        </p:nvSpPr>
        <p:spPr bwMode="auto">
          <a:xfrm>
            <a:off x="6781800" y="6230938"/>
            <a:ext cx="1905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1000"/>
              <a:t>Modified from USGS Graphics</a:t>
            </a:r>
            <a:endParaRPr lang="en-US" altLang="en-US" sz="1000">
              <a:solidFill>
                <a:schemeClr val="accent2"/>
              </a:solidFill>
            </a:endParaRPr>
          </a:p>
        </p:txBody>
      </p:sp>
      <p:sp>
        <p:nvSpPr>
          <p:cNvPr id="30723" name="Text Box 12">
            <a:extLst>
              <a:ext uri="{FF2B5EF4-FFF2-40B4-BE49-F238E27FC236}">
                <a16:creationId xmlns:a16="http://schemas.microsoft.com/office/drawing/2014/main" id="{D648FF71-5145-48D6-A990-076E0EB810E2}"/>
              </a:ext>
            </a:extLst>
          </p:cNvPr>
          <p:cNvSpPr txBox="1">
            <a:spLocks noChangeArrowheads="1"/>
          </p:cNvSpPr>
          <p:nvPr/>
        </p:nvSpPr>
        <p:spPr bwMode="auto">
          <a:xfrm>
            <a:off x="1143000" y="1125538"/>
            <a:ext cx="69675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sz="2000">
                <a:solidFill>
                  <a:schemeClr val="tx2"/>
                </a:solidFill>
                <a:latin typeface="Comic Sans MS" panose="030F0702030302020204" pitchFamily="66" charset="0"/>
              </a:rPr>
              <a:t>This map shows that the locations of subaerial (above sea level) volcanoes correlate with earthquake locations</a:t>
            </a:r>
            <a:r>
              <a:rPr lang="en-US" altLang="en-US" sz="2400">
                <a:solidFill>
                  <a:schemeClr val="tx2"/>
                </a:solidFill>
                <a:latin typeface="Comic Sans MS" panose="030F0702030302020204" pitchFamily="66" charset="0"/>
              </a:rPr>
              <a:t>. </a:t>
            </a:r>
            <a:endParaRPr lang="en-US" altLang="en-US" sz="3200">
              <a:solidFill>
                <a:schemeClr val="tx2"/>
              </a:solidFill>
              <a:latin typeface="Comic Sans MS" panose="030F0702030302020204" pitchFamily="66" charset="0"/>
            </a:endParaRPr>
          </a:p>
        </p:txBody>
      </p:sp>
      <p:sp>
        <p:nvSpPr>
          <p:cNvPr id="30724" name="Text Box 17">
            <a:extLst>
              <a:ext uri="{FF2B5EF4-FFF2-40B4-BE49-F238E27FC236}">
                <a16:creationId xmlns:a16="http://schemas.microsoft.com/office/drawing/2014/main" id="{149CE028-7E61-4682-ABCB-88BAB070E06D}"/>
              </a:ext>
            </a:extLst>
          </p:cNvPr>
          <p:cNvSpPr txBox="1">
            <a:spLocks noChangeArrowheads="1"/>
          </p:cNvSpPr>
          <p:nvPr/>
        </p:nvSpPr>
        <p:spPr bwMode="auto">
          <a:xfrm>
            <a:off x="685800" y="228600"/>
            <a:ext cx="8001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sz="3600">
                <a:solidFill>
                  <a:schemeClr val="bg2"/>
                </a:solidFill>
                <a:latin typeface="Comic Sans MS" panose="030F0702030302020204" pitchFamily="66" charset="0"/>
              </a:rPr>
              <a:t>Seismicity, Tectonics, and Volcanoes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69" name="Picture 2" descr="DynPlanetLayersMap3GrayVolc">
            <a:extLst>
              <a:ext uri="{FF2B5EF4-FFF2-40B4-BE49-F238E27FC236}">
                <a16:creationId xmlns:a16="http://schemas.microsoft.com/office/drawing/2014/main" id="{F7B55CB6-C70B-4197-BFA5-8E2B9C21F6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963738"/>
            <a:ext cx="7696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Text Box 3">
            <a:extLst>
              <a:ext uri="{FF2B5EF4-FFF2-40B4-BE49-F238E27FC236}">
                <a16:creationId xmlns:a16="http://schemas.microsoft.com/office/drawing/2014/main" id="{11EF97E1-2645-4856-BEBD-438F3D73A77F}"/>
              </a:ext>
            </a:extLst>
          </p:cNvPr>
          <p:cNvSpPr txBox="1">
            <a:spLocks noChangeArrowheads="1"/>
          </p:cNvSpPr>
          <p:nvPr/>
        </p:nvSpPr>
        <p:spPr bwMode="auto">
          <a:xfrm>
            <a:off x="6705600" y="6154738"/>
            <a:ext cx="2057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1000"/>
              <a:t>Modified from USGS Graphics</a:t>
            </a:r>
            <a:endParaRPr lang="en-US" altLang="en-US" sz="1000">
              <a:solidFill>
                <a:schemeClr val="accent2"/>
              </a:solidFill>
            </a:endParaRPr>
          </a:p>
        </p:txBody>
      </p:sp>
      <p:sp>
        <p:nvSpPr>
          <p:cNvPr id="32771" name="Text Box 5">
            <a:extLst>
              <a:ext uri="{FF2B5EF4-FFF2-40B4-BE49-F238E27FC236}">
                <a16:creationId xmlns:a16="http://schemas.microsoft.com/office/drawing/2014/main" id="{13BB9E52-8921-4BF0-B57E-F72E3905E225}"/>
              </a:ext>
            </a:extLst>
          </p:cNvPr>
          <p:cNvSpPr txBox="1">
            <a:spLocks noChangeArrowheads="1"/>
          </p:cNvSpPr>
          <p:nvPr/>
        </p:nvSpPr>
        <p:spPr bwMode="auto">
          <a:xfrm>
            <a:off x="990600" y="896938"/>
            <a:ext cx="7467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2200">
                <a:solidFill>
                  <a:schemeClr val="bg2"/>
                </a:solidFill>
                <a:latin typeface="Comic Sans MS" panose="030F0702030302020204" pitchFamily="66" charset="0"/>
              </a:rPr>
              <a:t>The Earth is divided into relatively stable regions bounded by linear zones of earthquakes and volcanoes.</a:t>
            </a:r>
          </a:p>
        </p:txBody>
      </p:sp>
      <p:sp>
        <p:nvSpPr>
          <p:cNvPr id="32772" name="Rectangle 6">
            <a:extLst>
              <a:ext uri="{FF2B5EF4-FFF2-40B4-BE49-F238E27FC236}">
                <a16:creationId xmlns:a16="http://schemas.microsoft.com/office/drawing/2014/main" id="{E45A3E1C-CCEB-4582-BCA6-3254398DF3DE}"/>
              </a:ext>
            </a:extLst>
          </p:cNvPr>
          <p:cNvSpPr>
            <a:spLocks noChangeArrowheads="1"/>
          </p:cNvSpPr>
          <p:nvPr/>
        </p:nvSpPr>
        <p:spPr bwMode="auto">
          <a:xfrm>
            <a:off x="609600" y="762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en-US" altLang="en-US" sz="3400" b="1">
                <a:solidFill>
                  <a:schemeClr val="tx2"/>
                </a:solidFill>
                <a:latin typeface="Comic Sans MS" panose="030F0702030302020204" pitchFamily="66" charset="0"/>
              </a:rPr>
              <a:t>Seismicity, Tectonics, &amp; Volcanoes</a:t>
            </a:r>
            <a:endParaRPr lang="en-US" altLang="en-US" sz="4200" b="1">
              <a:solidFill>
                <a:schemeClr val="tx2"/>
              </a:solidFill>
              <a:latin typeface="Comic Sans MS" panose="030F0702030302020204" pitchFamily="66" charset="0"/>
            </a:endParaRPr>
          </a:p>
        </p:txBody>
      </p:sp>
      <p:pic>
        <p:nvPicPr>
          <p:cNvPr id="32773" name="Picture 10" descr="DynPlanetLayersMap4grayVolc">
            <a:extLst>
              <a:ext uri="{FF2B5EF4-FFF2-40B4-BE49-F238E27FC236}">
                <a16:creationId xmlns:a16="http://schemas.microsoft.com/office/drawing/2014/main" id="{E9B26EE4-9684-42FE-BBD1-748333EE6F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963738"/>
            <a:ext cx="7696200" cy="418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7" name="Picture 14" descr="DynPlanetRateArrows">
            <a:extLst>
              <a:ext uri="{FF2B5EF4-FFF2-40B4-BE49-F238E27FC236}">
                <a16:creationId xmlns:a16="http://schemas.microsoft.com/office/drawing/2014/main" id="{512017EF-DFE4-4E67-BBFF-C3F42CAEEC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981200"/>
            <a:ext cx="7696200" cy="4164013"/>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34818" name="Rectangle 4">
            <a:extLst>
              <a:ext uri="{FF2B5EF4-FFF2-40B4-BE49-F238E27FC236}">
                <a16:creationId xmlns:a16="http://schemas.microsoft.com/office/drawing/2014/main" id="{B239F343-23A3-4E61-AB7C-BC6E78F5DFE0}"/>
              </a:ext>
            </a:extLst>
          </p:cNvPr>
          <p:cNvSpPr>
            <a:spLocks noGrp="1" noChangeArrowheads="1"/>
          </p:cNvSpPr>
          <p:nvPr>
            <p:ph type="title"/>
          </p:nvPr>
        </p:nvSpPr>
        <p:spPr>
          <a:xfrm>
            <a:off x="525463" y="762000"/>
            <a:ext cx="8161337" cy="1147763"/>
          </a:xfrm>
        </p:spPr>
        <p:txBody>
          <a:bodyPr anchor="t"/>
          <a:lstStyle/>
          <a:p>
            <a:pPr eaLnBrk="1" hangingPunct="1">
              <a:lnSpc>
                <a:spcPct val="110000"/>
              </a:lnSpc>
            </a:pPr>
            <a:r>
              <a:rPr lang="en-US" altLang="en-US" sz="2400">
                <a:latin typeface="Comic Sans MS" panose="030F0702030302020204" pitchFamily="66" charset="0"/>
              </a:rPr>
              <a:t>How fast are the plates moving?</a:t>
            </a:r>
            <a:br>
              <a:rPr lang="en-US" altLang="en-US" sz="1800">
                <a:latin typeface="Comic Sans MS" panose="030F0702030302020204" pitchFamily="66" charset="0"/>
              </a:rPr>
            </a:br>
            <a:r>
              <a:rPr lang="en-US" altLang="en-US" sz="2800">
                <a:latin typeface="Comic Sans MS" panose="030F0702030302020204" pitchFamily="66" charset="0"/>
              </a:rPr>
              <a:t>   </a:t>
            </a:r>
            <a:r>
              <a:rPr lang="en-US" altLang="en-US" sz="1800">
                <a:latin typeface="Comic Sans MS" panose="030F0702030302020204" pitchFamily="66" charset="0"/>
              </a:rPr>
              <a:t>Plates move 1-10 centimeters per year  </a:t>
            </a:r>
            <a:r>
              <a:rPr lang="en-US" altLang="en-US" sz="1600">
                <a:latin typeface="Comic Sans MS" panose="030F0702030302020204" pitchFamily="66" charset="0"/>
              </a:rPr>
              <a:t>(</a:t>
            </a:r>
            <a:r>
              <a:rPr kumimoji="1" lang="en-US" altLang="en-US" sz="1600">
                <a:latin typeface="Comic Sans MS" panose="030F0702030302020204" pitchFamily="66" charset="0"/>
              </a:rPr>
              <a:t>≈ rate of fingernail growth</a:t>
            </a:r>
            <a:r>
              <a:rPr lang="en-US" altLang="en-US" sz="1800">
                <a:latin typeface="Comic Sans MS" panose="030F0702030302020204" pitchFamily="66" charset="0"/>
              </a:rPr>
              <a:t>).</a:t>
            </a:r>
            <a:br>
              <a:rPr lang="en-US" altLang="en-US" sz="1800">
                <a:latin typeface="Comic Sans MS" panose="030F0702030302020204" pitchFamily="66" charset="0"/>
              </a:rPr>
            </a:br>
            <a:br>
              <a:rPr lang="en-US" altLang="en-US" sz="900">
                <a:latin typeface="Comic Sans MS" panose="030F0702030302020204" pitchFamily="66" charset="0"/>
              </a:rPr>
            </a:br>
            <a:endParaRPr lang="en-US" altLang="en-US" sz="2400" b="1">
              <a:latin typeface="Comic Sans MS" panose="030F0702030302020204" pitchFamily="66" charset="0"/>
            </a:endParaRPr>
          </a:p>
        </p:txBody>
      </p:sp>
      <p:sp>
        <p:nvSpPr>
          <p:cNvPr id="34819" name="Rectangle 5">
            <a:extLst>
              <a:ext uri="{FF2B5EF4-FFF2-40B4-BE49-F238E27FC236}">
                <a16:creationId xmlns:a16="http://schemas.microsoft.com/office/drawing/2014/main" id="{47BE8EAD-CC7D-40A4-843E-94058B366C9D}"/>
              </a:ext>
            </a:extLst>
          </p:cNvPr>
          <p:cNvSpPr>
            <a:spLocks noChangeArrowheads="1"/>
          </p:cNvSpPr>
          <p:nvPr/>
        </p:nvSpPr>
        <p:spPr bwMode="auto">
          <a:xfrm>
            <a:off x="1676400" y="76200"/>
            <a:ext cx="6019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en-US" altLang="en-US" sz="3400" b="1">
                <a:solidFill>
                  <a:schemeClr val="tx2"/>
                </a:solidFill>
                <a:latin typeface="Comic Sans MS" panose="030F0702030302020204" pitchFamily="66" charset="0"/>
              </a:rPr>
              <a:t>Tectonic Plates</a:t>
            </a:r>
            <a:endParaRPr lang="en-US" altLang="en-US" sz="4200" b="1">
              <a:solidFill>
                <a:schemeClr val="tx2"/>
              </a:solidFill>
              <a:latin typeface="Comic Sans MS" panose="030F0702030302020204" pitchFamily="66" charset="0"/>
            </a:endParaRPr>
          </a:p>
        </p:txBody>
      </p:sp>
      <p:sp>
        <p:nvSpPr>
          <p:cNvPr id="34820" name="Text Box 6">
            <a:extLst>
              <a:ext uri="{FF2B5EF4-FFF2-40B4-BE49-F238E27FC236}">
                <a16:creationId xmlns:a16="http://schemas.microsoft.com/office/drawing/2014/main" id="{9305038B-03F2-4A35-9576-F2ECEDC0142A}"/>
              </a:ext>
            </a:extLst>
          </p:cNvPr>
          <p:cNvSpPr txBox="1">
            <a:spLocks noChangeArrowheads="1"/>
          </p:cNvSpPr>
          <p:nvPr/>
        </p:nvSpPr>
        <p:spPr bwMode="auto">
          <a:xfrm>
            <a:off x="6705600" y="6189663"/>
            <a:ext cx="19812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1000"/>
              <a:t>Modified from USGS Graphics</a:t>
            </a:r>
            <a:endParaRPr lang="en-US" altLang="en-US" sz="1000">
              <a:solidFill>
                <a:schemeClr val="accent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913" name="Picture 17" descr="PlateTect">
            <a:extLst>
              <a:ext uri="{FF2B5EF4-FFF2-40B4-BE49-F238E27FC236}">
                <a16:creationId xmlns:a16="http://schemas.microsoft.com/office/drawing/2014/main" id="{E0FE2338-ADDB-4534-9614-BFD2049B0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838200"/>
            <a:ext cx="807720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4" name="Rectangle 2">
            <a:extLst>
              <a:ext uri="{FF2B5EF4-FFF2-40B4-BE49-F238E27FC236}">
                <a16:creationId xmlns:a16="http://schemas.microsoft.com/office/drawing/2014/main" id="{17A4CBCF-D83C-44CE-84E7-53B49A75F9A2}"/>
              </a:ext>
            </a:extLst>
          </p:cNvPr>
          <p:cNvSpPr>
            <a:spLocks noGrp="1" noChangeArrowheads="1"/>
          </p:cNvSpPr>
          <p:nvPr>
            <p:ph type="title"/>
          </p:nvPr>
        </p:nvSpPr>
        <p:spPr>
          <a:xfrm>
            <a:off x="762000" y="152400"/>
            <a:ext cx="8382000" cy="685800"/>
          </a:xfrm>
        </p:spPr>
        <p:txBody>
          <a:bodyPr/>
          <a:lstStyle/>
          <a:p>
            <a:pPr eaLnBrk="1" hangingPunct="1"/>
            <a:r>
              <a:rPr lang="en-US" altLang="en-US" sz="3800" b="1">
                <a:latin typeface="Comic Sans MS" panose="030F0702030302020204" pitchFamily="66" charset="0"/>
              </a:rPr>
              <a:t>What are the tectonic plates?</a:t>
            </a:r>
            <a:endParaRPr lang="en-US" altLang="en-US" b="1">
              <a:latin typeface="Comic Sans MS" panose="030F0702030302020204" pitchFamily="66" charset="0"/>
            </a:endParaRPr>
          </a:p>
        </p:txBody>
      </p:sp>
      <p:sp>
        <p:nvSpPr>
          <p:cNvPr id="38915" name="Rectangle 3">
            <a:extLst>
              <a:ext uri="{FF2B5EF4-FFF2-40B4-BE49-F238E27FC236}">
                <a16:creationId xmlns:a16="http://schemas.microsoft.com/office/drawing/2014/main" id="{670F247D-30D6-41AE-B695-258ABA22C0A0}"/>
              </a:ext>
            </a:extLst>
          </p:cNvPr>
          <p:cNvSpPr>
            <a:spLocks noGrp="1" noChangeArrowheads="1"/>
          </p:cNvSpPr>
          <p:nvPr>
            <p:ph type="body" idx="1"/>
          </p:nvPr>
        </p:nvSpPr>
        <p:spPr>
          <a:xfrm>
            <a:off x="381000" y="4419600"/>
            <a:ext cx="5334000" cy="2743200"/>
          </a:xfrm>
        </p:spPr>
        <p:txBody>
          <a:bodyPr/>
          <a:lstStyle/>
          <a:p>
            <a:pPr eaLnBrk="1" hangingPunct="1">
              <a:spcBef>
                <a:spcPct val="20000"/>
              </a:spcBef>
              <a:buClr>
                <a:schemeClr val="hlink"/>
              </a:buClr>
              <a:buFontTx/>
              <a:buNone/>
            </a:pPr>
            <a:r>
              <a:rPr lang="en-US" altLang="en-US" sz="2800">
                <a:solidFill>
                  <a:schemeClr val="bg2"/>
                </a:solidFill>
                <a:latin typeface="Comic Sans MS" panose="030F0702030302020204" pitchFamily="66" charset="0"/>
              </a:rPr>
              <a:t>Lithosphere</a:t>
            </a:r>
            <a:endParaRPr lang="en-US" altLang="en-US" sz="2000">
              <a:solidFill>
                <a:schemeClr val="bg2"/>
              </a:solidFill>
              <a:latin typeface="Comic Sans MS" panose="030F0702030302020204" pitchFamily="66" charset="0"/>
            </a:endParaRPr>
          </a:p>
          <a:p>
            <a:pPr eaLnBrk="1" hangingPunct="1">
              <a:lnSpc>
                <a:spcPct val="120000"/>
              </a:lnSpc>
              <a:spcBef>
                <a:spcPct val="20000"/>
              </a:spcBef>
              <a:buClr>
                <a:schemeClr val="hlink"/>
              </a:buClr>
            </a:pPr>
            <a:r>
              <a:rPr lang="en-US" altLang="en-US" sz="2000">
                <a:solidFill>
                  <a:schemeClr val="bg2"/>
                </a:solidFill>
                <a:latin typeface="Comic Sans MS" panose="030F0702030302020204" pitchFamily="66" charset="0"/>
              </a:rPr>
              <a:t>Is the ~100-km-thick surface of Earth;</a:t>
            </a:r>
          </a:p>
          <a:p>
            <a:pPr eaLnBrk="1" hangingPunct="1">
              <a:lnSpc>
                <a:spcPct val="120000"/>
              </a:lnSpc>
              <a:spcBef>
                <a:spcPct val="20000"/>
              </a:spcBef>
              <a:buClr>
                <a:schemeClr val="hlink"/>
              </a:buClr>
            </a:pPr>
            <a:r>
              <a:rPr lang="en-US" altLang="en-US" sz="2000">
                <a:solidFill>
                  <a:schemeClr val="bg2"/>
                </a:solidFill>
                <a:latin typeface="Comic Sans MS" panose="030F0702030302020204" pitchFamily="66" charset="0"/>
              </a:rPr>
              <a:t>Contains crust </a:t>
            </a:r>
            <a:r>
              <a:rPr lang="en-US" altLang="en-US" sz="2000" u="sng">
                <a:solidFill>
                  <a:schemeClr val="bg2"/>
                </a:solidFill>
                <a:latin typeface="Comic Sans MS" panose="030F0702030302020204" pitchFamily="66" charset="0"/>
              </a:rPr>
              <a:t>and</a:t>
            </a:r>
            <a:r>
              <a:rPr lang="en-US" altLang="en-US" sz="2000">
                <a:solidFill>
                  <a:schemeClr val="bg2"/>
                </a:solidFill>
                <a:latin typeface="Comic Sans MS" panose="030F0702030302020204" pitchFamily="66" charset="0"/>
              </a:rPr>
              <a:t> upper mantle;</a:t>
            </a:r>
          </a:p>
          <a:p>
            <a:pPr eaLnBrk="1" hangingPunct="1">
              <a:spcBef>
                <a:spcPct val="20000"/>
              </a:spcBef>
              <a:buClr>
                <a:schemeClr val="hlink"/>
              </a:buClr>
            </a:pPr>
            <a:r>
              <a:rPr lang="en-US" altLang="en-US" sz="2000">
                <a:solidFill>
                  <a:schemeClr val="bg2"/>
                </a:solidFill>
                <a:latin typeface="Comic Sans MS" panose="030F0702030302020204" pitchFamily="66" charset="0"/>
              </a:rPr>
              <a:t>Is rigid and brittle;</a:t>
            </a:r>
          </a:p>
          <a:p>
            <a:pPr eaLnBrk="1" hangingPunct="1">
              <a:spcBef>
                <a:spcPct val="20000"/>
              </a:spcBef>
              <a:buClr>
                <a:schemeClr val="hlink"/>
              </a:buClr>
            </a:pPr>
            <a:r>
              <a:rPr lang="en-US" altLang="en-US" sz="2000">
                <a:solidFill>
                  <a:schemeClr val="bg2"/>
                </a:solidFill>
                <a:latin typeface="Comic Sans MS" panose="030F0702030302020204" pitchFamily="66" charset="0"/>
              </a:rPr>
              <a:t>Fractures to produce earthquakes.</a:t>
            </a:r>
          </a:p>
        </p:txBody>
      </p:sp>
      <p:sp>
        <p:nvSpPr>
          <p:cNvPr id="38916" name="Text Box 21">
            <a:extLst>
              <a:ext uri="{FF2B5EF4-FFF2-40B4-BE49-F238E27FC236}">
                <a16:creationId xmlns:a16="http://schemas.microsoft.com/office/drawing/2014/main" id="{93BD2015-60A1-426B-8192-AA10577FE4B2}"/>
              </a:ext>
            </a:extLst>
          </p:cNvPr>
          <p:cNvSpPr txBox="1">
            <a:spLocks noChangeArrowheads="1"/>
          </p:cNvSpPr>
          <p:nvPr/>
        </p:nvSpPr>
        <p:spPr bwMode="auto">
          <a:xfrm>
            <a:off x="6019800" y="6008688"/>
            <a:ext cx="2971800" cy="696912"/>
          </a:xfrm>
          <a:prstGeom prst="rect">
            <a:avLst/>
          </a:prstGeom>
          <a:solidFill>
            <a:schemeClr val="tx1"/>
          </a:solidFill>
          <a:ln w="12700">
            <a:solidFill>
              <a:srgbClr val="F70008"/>
            </a:solidFill>
            <a:miter lim="800000"/>
            <a:headEnd/>
            <a:tailEnd/>
          </a:ln>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lnSpc>
                <a:spcPct val="60000"/>
              </a:lnSpc>
              <a:spcBef>
                <a:spcPct val="50000"/>
              </a:spcBef>
            </a:pPr>
            <a:endParaRPr lang="en-US" altLang="en-US" sz="500">
              <a:solidFill>
                <a:srgbClr val="F70008"/>
              </a:solidFill>
              <a:latin typeface="Myriad Pro Bold" pitchFamily="16" charset="0"/>
            </a:endParaRPr>
          </a:p>
          <a:p>
            <a:pPr algn="ctr" eaLnBrk="1" hangingPunct="1">
              <a:lnSpc>
                <a:spcPct val="60000"/>
              </a:lnSpc>
              <a:spcBef>
                <a:spcPct val="50000"/>
              </a:spcBef>
            </a:pPr>
            <a:r>
              <a:rPr lang="en-US" altLang="en-US" sz="1600">
                <a:solidFill>
                  <a:srgbClr val="F70008"/>
                </a:solidFill>
                <a:latin typeface="Myriad Pro Bold" pitchFamily="16" charset="0"/>
              </a:rPr>
              <a:t>Watch video lecture</a:t>
            </a:r>
          </a:p>
          <a:p>
            <a:pPr algn="ctr" eaLnBrk="1" hangingPunct="1">
              <a:lnSpc>
                <a:spcPct val="60000"/>
              </a:lnSpc>
              <a:spcBef>
                <a:spcPct val="50000"/>
              </a:spcBef>
            </a:pPr>
            <a:r>
              <a:rPr lang="ja-JP" altLang="en-US" sz="1600">
                <a:solidFill>
                  <a:srgbClr val="F70008"/>
                </a:solidFill>
                <a:latin typeface="Myriad Pro Bold" pitchFamily="16" charset="0"/>
              </a:rPr>
              <a:t>“</a:t>
            </a:r>
            <a:r>
              <a:rPr lang="en-US" altLang="ja-JP" sz="1600">
                <a:solidFill>
                  <a:srgbClr val="F70008"/>
                </a:solidFill>
                <a:latin typeface="Myriad Pro Bold" pitchFamily="16" charset="0"/>
              </a:rPr>
              <a:t>Lithospheric plates</a:t>
            </a:r>
            <a:r>
              <a:rPr lang="ja-JP" altLang="en-US" sz="1600">
                <a:solidFill>
                  <a:srgbClr val="F70008"/>
                </a:solidFill>
                <a:latin typeface="Myriad Pro Bold" pitchFamily="16" charset="0"/>
              </a:rPr>
              <a:t>”</a:t>
            </a:r>
            <a:endParaRPr lang="en-US" altLang="en-US" sz="1600">
              <a:solidFill>
                <a:srgbClr val="F70008"/>
              </a:solidFill>
              <a:latin typeface="Myriad Pro Bold" pitchFamily="1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Rectangle 1026">
            <a:extLst>
              <a:ext uri="{FF2B5EF4-FFF2-40B4-BE49-F238E27FC236}">
                <a16:creationId xmlns:a16="http://schemas.microsoft.com/office/drawing/2014/main" id="{CBFE93FE-F43C-43A1-937D-E0E514C6DD67}"/>
              </a:ext>
            </a:extLst>
          </p:cNvPr>
          <p:cNvSpPr>
            <a:spLocks noGrp="1" noChangeArrowheads="1"/>
          </p:cNvSpPr>
          <p:nvPr>
            <p:ph type="title"/>
          </p:nvPr>
        </p:nvSpPr>
        <p:spPr>
          <a:xfrm>
            <a:off x="762000" y="152400"/>
            <a:ext cx="8382000" cy="685800"/>
          </a:xfrm>
        </p:spPr>
        <p:txBody>
          <a:bodyPr/>
          <a:lstStyle/>
          <a:p>
            <a:pPr eaLnBrk="1" hangingPunct="1"/>
            <a:r>
              <a:rPr lang="en-US" altLang="en-US" sz="3800" b="1">
                <a:latin typeface="Comic Sans MS" panose="030F0702030302020204" pitchFamily="66" charset="0"/>
              </a:rPr>
              <a:t>What is the </a:t>
            </a:r>
            <a:r>
              <a:rPr lang="en-US" altLang="en-US" sz="3800" b="1">
                <a:solidFill>
                  <a:schemeClr val="folHlink"/>
                </a:solidFill>
                <a:latin typeface="Comic Sans MS" panose="030F0702030302020204" pitchFamily="66" charset="0"/>
              </a:rPr>
              <a:t>asthenosphere</a:t>
            </a:r>
            <a:r>
              <a:rPr lang="en-US" altLang="en-US" sz="3800" b="1">
                <a:latin typeface="Comic Sans MS" panose="030F0702030302020204" pitchFamily="66" charset="0"/>
              </a:rPr>
              <a:t>?</a:t>
            </a:r>
            <a:endParaRPr lang="en-US" altLang="en-US" b="1">
              <a:latin typeface="Comic Sans MS" panose="030F0702030302020204" pitchFamily="66" charset="0"/>
            </a:endParaRPr>
          </a:p>
        </p:txBody>
      </p:sp>
      <p:sp>
        <p:nvSpPr>
          <p:cNvPr id="40962" name="Rectangle 1027">
            <a:extLst>
              <a:ext uri="{FF2B5EF4-FFF2-40B4-BE49-F238E27FC236}">
                <a16:creationId xmlns:a16="http://schemas.microsoft.com/office/drawing/2014/main" id="{3D2DAF83-0BAC-44BF-96EB-67C88312D0C8}"/>
              </a:ext>
            </a:extLst>
          </p:cNvPr>
          <p:cNvSpPr>
            <a:spLocks noGrp="1" noChangeArrowheads="1"/>
          </p:cNvSpPr>
          <p:nvPr>
            <p:ph type="body" idx="1"/>
          </p:nvPr>
        </p:nvSpPr>
        <p:spPr>
          <a:xfrm>
            <a:off x="466725" y="4114800"/>
            <a:ext cx="5019675" cy="2590800"/>
          </a:xfrm>
        </p:spPr>
        <p:txBody>
          <a:bodyPr/>
          <a:lstStyle/>
          <a:p>
            <a:pPr eaLnBrk="1" hangingPunct="1">
              <a:lnSpc>
                <a:spcPct val="90000"/>
              </a:lnSpc>
              <a:spcBef>
                <a:spcPct val="20000"/>
              </a:spcBef>
              <a:buClr>
                <a:schemeClr val="hlink"/>
              </a:buClr>
              <a:buFontTx/>
              <a:buNone/>
            </a:pPr>
            <a:r>
              <a:rPr lang="en-US" altLang="en-US" sz="1800">
                <a:solidFill>
                  <a:schemeClr val="bg2"/>
                </a:solidFill>
                <a:latin typeface="Comic Sans MS" panose="030F0702030302020204" pitchFamily="66" charset="0"/>
              </a:rPr>
              <a:t>  </a:t>
            </a:r>
          </a:p>
          <a:p>
            <a:pPr eaLnBrk="1" hangingPunct="1">
              <a:spcBef>
                <a:spcPct val="20000"/>
              </a:spcBef>
              <a:buClr>
                <a:schemeClr val="hlink"/>
              </a:buClr>
              <a:buFontTx/>
              <a:buNone/>
            </a:pPr>
            <a:r>
              <a:rPr lang="en-US" altLang="en-US" sz="2400">
                <a:solidFill>
                  <a:schemeClr val="bg2"/>
                </a:solidFill>
                <a:latin typeface="Comic Sans MS" panose="030F0702030302020204" pitchFamily="66" charset="0"/>
              </a:rPr>
              <a:t>Asthenosphere:</a:t>
            </a:r>
            <a:endParaRPr lang="en-US" altLang="en-US" sz="2800">
              <a:solidFill>
                <a:schemeClr val="bg2"/>
              </a:solidFill>
              <a:latin typeface="Comic Sans MS" panose="030F0702030302020204" pitchFamily="66" charset="0"/>
            </a:endParaRPr>
          </a:p>
          <a:p>
            <a:pPr eaLnBrk="1" hangingPunct="1">
              <a:lnSpc>
                <a:spcPct val="110000"/>
              </a:lnSpc>
              <a:spcBef>
                <a:spcPct val="20000"/>
              </a:spcBef>
              <a:buClr>
                <a:schemeClr val="hlink"/>
              </a:buClr>
            </a:pPr>
            <a:r>
              <a:rPr lang="en-US" altLang="en-US" sz="2000">
                <a:solidFill>
                  <a:schemeClr val="bg2"/>
                </a:solidFill>
                <a:latin typeface="Comic Sans MS" panose="030F0702030302020204" pitchFamily="66" charset="0"/>
              </a:rPr>
              <a:t>Is the hotter upper mantle below the lithospheric plate;</a:t>
            </a:r>
          </a:p>
          <a:p>
            <a:pPr eaLnBrk="1" hangingPunct="1">
              <a:spcBef>
                <a:spcPct val="20000"/>
              </a:spcBef>
              <a:buClr>
                <a:schemeClr val="hlink"/>
              </a:buClr>
            </a:pPr>
            <a:r>
              <a:rPr lang="en-US" altLang="en-US" sz="2000">
                <a:solidFill>
                  <a:schemeClr val="bg2"/>
                </a:solidFill>
                <a:latin typeface="Comic Sans MS" panose="030F0702030302020204" pitchFamily="66" charset="0"/>
              </a:rPr>
              <a:t>Can flow like silly putty; and</a:t>
            </a:r>
          </a:p>
          <a:p>
            <a:pPr eaLnBrk="1" hangingPunct="1">
              <a:spcBef>
                <a:spcPct val="20000"/>
              </a:spcBef>
              <a:buClr>
                <a:schemeClr val="hlink"/>
              </a:buClr>
            </a:pPr>
            <a:r>
              <a:rPr lang="en-US" altLang="en-US" sz="2000">
                <a:solidFill>
                  <a:schemeClr val="bg2"/>
                </a:solidFill>
                <a:latin typeface="Comic Sans MS" panose="030F0702030302020204" pitchFamily="66" charset="0"/>
              </a:rPr>
              <a:t>Is a viscoelastic solid, </a:t>
            </a:r>
            <a:r>
              <a:rPr lang="en-US" altLang="en-US" sz="2000" i="1" u="sng">
                <a:solidFill>
                  <a:schemeClr val="bg2"/>
                </a:solidFill>
                <a:latin typeface="Comic Sans MS" panose="030F0702030302020204" pitchFamily="66" charset="0"/>
              </a:rPr>
              <a:t>NOT</a:t>
            </a:r>
            <a:r>
              <a:rPr lang="en-US" altLang="en-US" sz="2000">
                <a:solidFill>
                  <a:schemeClr val="bg2"/>
                </a:solidFill>
                <a:latin typeface="Comic Sans MS" panose="030F0702030302020204" pitchFamily="66" charset="0"/>
              </a:rPr>
              <a:t>  liquid!!</a:t>
            </a:r>
            <a:endParaRPr lang="en-US" altLang="en-US" sz="2000">
              <a:latin typeface="Comic Sans MS" panose="030F0702030302020204" pitchFamily="66" charset="0"/>
            </a:endParaRPr>
          </a:p>
        </p:txBody>
      </p:sp>
      <p:pic>
        <p:nvPicPr>
          <p:cNvPr id="40963" name="Picture 1029" descr="PlateTect">
            <a:extLst>
              <a:ext uri="{FF2B5EF4-FFF2-40B4-BE49-F238E27FC236}">
                <a16:creationId xmlns:a16="http://schemas.microsoft.com/office/drawing/2014/main" id="{5B415AF6-45B0-4443-B03A-E4ADF4905E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3" y="838200"/>
            <a:ext cx="8110537"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Line 1033">
            <a:extLst>
              <a:ext uri="{FF2B5EF4-FFF2-40B4-BE49-F238E27FC236}">
                <a16:creationId xmlns:a16="http://schemas.microsoft.com/office/drawing/2014/main" id="{D4CD0558-DB95-466B-8DAA-B8EFC97EEC4E}"/>
              </a:ext>
            </a:extLst>
          </p:cNvPr>
          <p:cNvSpPr>
            <a:spLocks noChangeShapeType="1"/>
          </p:cNvSpPr>
          <p:nvPr/>
        </p:nvSpPr>
        <p:spPr bwMode="auto">
          <a:xfrm flipH="1" flipV="1">
            <a:off x="4495800" y="2743200"/>
            <a:ext cx="1981200" cy="1600200"/>
          </a:xfrm>
          <a:prstGeom prst="line">
            <a:avLst/>
          </a:prstGeom>
          <a:noFill/>
          <a:ln w="22225">
            <a:solidFill>
              <a:srgbClr val="F70008"/>
            </a:solidFill>
            <a:miter lim="800000"/>
            <a:headEnd/>
            <a:tailEnd type="arrow"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65" name="Text Box 1035">
            <a:extLst>
              <a:ext uri="{FF2B5EF4-FFF2-40B4-BE49-F238E27FC236}">
                <a16:creationId xmlns:a16="http://schemas.microsoft.com/office/drawing/2014/main" id="{1E77CF75-0E79-415F-9950-E8FC54F7FDB9}"/>
              </a:ext>
            </a:extLst>
          </p:cNvPr>
          <p:cNvSpPr txBox="1">
            <a:spLocks noChangeArrowheads="1"/>
          </p:cNvSpPr>
          <p:nvPr/>
        </p:nvSpPr>
        <p:spPr bwMode="auto">
          <a:xfrm rot="-5400000">
            <a:off x="137319" y="3520281"/>
            <a:ext cx="8382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700"/>
              <a:t>USGS Graphics</a:t>
            </a:r>
            <a:endParaRPr lang="en-US" altLang="en-US" sz="700">
              <a:solidFill>
                <a:schemeClr val="accent2"/>
              </a:solidFill>
            </a:endParaRPr>
          </a:p>
        </p:txBody>
      </p:sp>
      <p:sp>
        <p:nvSpPr>
          <p:cNvPr id="40966" name="Text Box 1037">
            <a:extLst>
              <a:ext uri="{FF2B5EF4-FFF2-40B4-BE49-F238E27FC236}">
                <a16:creationId xmlns:a16="http://schemas.microsoft.com/office/drawing/2014/main" id="{4D230400-6810-42C3-BF43-25B4AACE0AEB}"/>
              </a:ext>
            </a:extLst>
          </p:cNvPr>
          <p:cNvSpPr txBox="1">
            <a:spLocks noChangeArrowheads="1"/>
          </p:cNvSpPr>
          <p:nvPr/>
        </p:nvSpPr>
        <p:spPr bwMode="auto">
          <a:xfrm>
            <a:off x="5257800" y="6084888"/>
            <a:ext cx="3810000" cy="696912"/>
          </a:xfrm>
          <a:prstGeom prst="rect">
            <a:avLst/>
          </a:prstGeom>
          <a:solidFill>
            <a:schemeClr val="tx1"/>
          </a:solidFill>
          <a:ln w="12700">
            <a:solidFill>
              <a:srgbClr val="F70008"/>
            </a:solidFill>
            <a:miter lim="800000"/>
            <a:headEnd/>
            <a:tailEnd/>
          </a:ln>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lnSpc>
                <a:spcPct val="60000"/>
              </a:lnSpc>
              <a:spcBef>
                <a:spcPct val="50000"/>
              </a:spcBef>
            </a:pPr>
            <a:endParaRPr lang="en-US" altLang="en-US" sz="500">
              <a:solidFill>
                <a:srgbClr val="F70008"/>
              </a:solidFill>
              <a:latin typeface="Myriad Pro Bold" pitchFamily="16" charset="0"/>
            </a:endParaRPr>
          </a:p>
          <a:p>
            <a:pPr algn="ctr" eaLnBrk="1" hangingPunct="1">
              <a:lnSpc>
                <a:spcPct val="60000"/>
              </a:lnSpc>
              <a:spcBef>
                <a:spcPct val="50000"/>
              </a:spcBef>
            </a:pPr>
            <a:r>
              <a:rPr lang="en-US" altLang="en-US" sz="1600">
                <a:solidFill>
                  <a:srgbClr val="F70008"/>
                </a:solidFill>
                <a:latin typeface="Myriad Pro Bold" pitchFamily="16" charset="0"/>
              </a:rPr>
              <a:t>Watch video lecture</a:t>
            </a:r>
          </a:p>
          <a:p>
            <a:pPr algn="ctr" eaLnBrk="1" hangingPunct="1">
              <a:lnSpc>
                <a:spcPct val="60000"/>
              </a:lnSpc>
              <a:spcBef>
                <a:spcPct val="50000"/>
              </a:spcBef>
            </a:pPr>
            <a:r>
              <a:rPr lang="ja-JP" altLang="en-US" sz="1600">
                <a:solidFill>
                  <a:srgbClr val="F70008"/>
                </a:solidFill>
                <a:latin typeface="Myriad Pro Bold" pitchFamily="16" charset="0"/>
              </a:rPr>
              <a:t>“</a:t>
            </a:r>
            <a:r>
              <a:rPr lang="en-US" altLang="ja-JP" sz="1600">
                <a:solidFill>
                  <a:srgbClr val="F70008"/>
                </a:solidFill>
                <a:latin typeface="Myriad Pro Bold" pitchFamily="16" charset="0"/>
              </a:rPr>
              <a:t>Properties of the asthenosphere</a:t>
            </a:r>
            <a:r>
              <a:rPr lang="ja-JP" altLang="en-US" sz="1600">
                <a:solidFill>
                  <a:srgbClr val="F70008"/>
                </a:solidFill>
                <a:latin typeface="Myriad Pro Bold" pitchFamily="16" charset="0"/>
              </a:rPr>
              <a:t>”</a:t>
            </a:r>
            <a:endParaRPr lang="en-US" altLang="en-US" sz="1600">
              <a:solidFill>
                <a:srgbClr val="F70008"/>
              </a:solidFill>
              <a:latin typeface="Myriad Pro Bold" pitchFamily="16"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9" name="Rectangle 1027">
            <a:extLst>
              <a:ext uri="{FF2B5EF4-FFF2-40B4-BE49-F238E27FC236}">
                <a16:creationId xmlns:a16="http://schemas.microsoft.com/office/drawing/2014/main" id="{15041210-102B-4D49-AF72-AF446B8E2CAE}"/>
              </a:ext>
            </a:extLst>
          </p:cNvPr>
          <p:cNvSpPr>
            <a:spLocks noGrp="1" noChangeArrowheads="1"/>
          </p:cNvSpPr>
          <p:nvPr>
            <p:ph type="title"/>
          </p:nvPr>
        </p:nvSpPr>
        <p:spPr>
          <a:xfrm>
            <a:off x="762000" y="304800"/>
            <a:ext cx="7924800" cy="457200"/>
          </a:xfrm>
        </p:spPr>
        <p:txBody>
          <a:bodyPr/>
          <a:lstStyle/>
          <a:p>
            <a:pPr eaLnBrk="1" hangingPunct="1"/>
            <a:r>
              <a:rPr lang="en-US" altLang="en-US" sz="3200" b="1">
                <a:solidFill>
                  <a:schemeClr val="bg2"/>
                </a:solidFill>
                <a:latin typeface="Comic Sans MS" panose="030F0702030302020204" pitchFamily="66" charset="0"/>
              </a:rPr>
              <a:t>Three Basic Types of Plate Boundaries</a:t>
            </a:r>
            <a:endParaRPr lang="en-US" altLang="en-US" sz="3200">
              <a:latin typeface="Comic Sans MS" panose="030F0702030302020204" pitchFamily="66" charset="0"/>
            </a:endParaRPr>
          </a:p>
        </p:txBody>
      </p:sp>
      <p:sp>
        <p:nvSpPr>
          <p:cNvPr id="43010" name="Text Box 1031">
            <a:extLst>
              <a:ext uri="{FF2B5EF4-FFF2-40B4-BE49-F238E27FC236}">
                <a16:creationId xmlns:a16="http://schemas.microsoft.com/office/drawing/2014/main" id="{1AD0AE40-B26D-4068-BF06-F9D1B514074B}"/>
              </a:ext>
            </a:extLst>
          </p:cNvPr>
          <p:cNvSpPr txBox="1">
            <a:spLocks noChangeArrowheads="1"/>
          </p:cNvSpPr>
          <p:nvPr/>
        </p:nvSpPr>
        <p:spPr bwMode="auto">
          <a:xfrm>
            <a:off x="762000" y="1143000"/>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sz="2000">
                <a:solidFill>
                  <a:schemeClr val="bg2"/>
                </a:solidFill>
                <a:latin typeface="Comic Sans MS" panose="030F0702030302020204" pitchFamily="66" charset="0"/>
              </a:rPr>
              <a:t>Divergent</a:t>
            </a:r>
          </a:p>
        </p:txBody>
      </p:sp>
      <p:sp>
        <p:nvSpPr>
          <p:cNvPr id="43011" name="Text Box 1032">
            <a:extLst>
              <a:ext uri="{FF2B5EF4-FFF2-40B4-BE49-F238E27FC236}">
                <a16:creationId xmlns:a16="http://schemas.microsoft.com/office/drawing/2014/main" id="{D6B768B3-ED4C-48D8-AE06-427DF1D8F0BB}"/>
              </a:ext>
            </a:extLst>
          </p:cNvPr>
          <p:cNvSpPr txBox="1">
            <a:spLocks noChangeArrowheads="1"/>
          </p:cNvSpPr>
          <p:nvPr/>
        </p:nvSpPr>
        <p:spPr bwMode="auto">
          <a:xfrm>
            <a:off x="838200" y="4267200"/>
            <a:ext cx="1974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sz="2000">
                <a:solidFill>
                  <a:schemeClr val="bg2"/>
                </a:solidFill>
                <a:latin typeface="Comic Sans MS" panose="030F0702030302020204" pitchFamily="66" charset="0"/>
              </a:rPr>
              <a:t>Convergent</a:t>
            </a:r>
          </a:p>
        </p:txBody>
      </p:sp>
      <p:pic>
        <p:nvPicPr>
          <p:cNvPr id="1152009" name="Picture 1033" descr="Divergent-USGSnew">
            <a:extLst>
              <a:ext uri="{FF2B5EF4-FFF2-40B4-BE49-F238E27FC236}">
                <a16:creationId xmlns:a16="http://schemas.microsoft.com/office/drawing/2014/main" id="{6BD6927B-BA01-4BD3-8B66-52ADEC982D06}"/>
              </a:ext>
            </a:extLst>
          </p:cNvPr>
          <p:cNvPicPr>
            <a:picLocks noChangeAspect="1" noChangeArrowheads="1"/>
          </p:cNvPicPr>
          <p:nvPr/>
        </p:nvPicPr>
        <p:blipFill>
          <a:blip r:embed="rId3"/>
          <a:srcRect/>
          <a:stretch>
            <a:fillRect/>
          </a:stretch>
        </p:blipFill>
        <p:spPr bwMode="auto">
          <a:xfrm>
            <a:off x="609600" y="1666875"/>
            <a:ext cx="2209800" cy="2065338"/>
          </a:xfrm>
          <a:prstGeom prst="rect">
            <a:avLst/>
          </a:prstGeom>
          <a:noFill/>
          <a:ln w="9525">
            <a:solidFill>
              <a:schemeClr val="accent2"/>
            </a:solidFill>
            <a:miter lim="800000"/>
            <a:headEnd/>
            <a:tailEnd/>
          </a:ln>
          <a:effectLst>
            <a:outerShdw blurRad="63500" dist="38094" dir="8699998" algn="ctr" rotWithShape="0">
              <a:srgbClr val="000000">
                <a:alpha val="64000"/>
              </a:srgbClr>
            </a:outerShdw>
          </a:effectLst>
        </p:spPr>
      </p:pic>
      <p:pic>
        <p:nvPicPr>
          <p:cNvPr id="1152010" name="Picture 1034" descr="TransformUSGSnew">
            <a:extLst>
              <a:ext uri="{FF2B5EF4-FFF2-40B4-BE49-F238E27FC236}">
                <a16:creationId xmlns:a16="http://schemas.microsoft.com/office/drawing/2014/main" id="{583F1686-89EA-449F-88F6-DCD9C977A19F}"/>
              </a:ext>
            </a:extLst>
          </p:cNvPr>
          <p:cNvPicPr>
            <a:picLocks noChangeAspect="1" noChangeArrowheads="1"/>
          </p:cNvPicPr>
          <p:nvPr/>
        </p:nvPicPr>
        <p:blipFill>
          <a:blip r:embed="rId4"/>
          <a:srcRect/>
          <a:stretch>
            <a:fillRect/>
          </a:stretch>
        </p:blipFill>
        <p:spPr bwMode="auto">
          <a:xfrm>
            <a:off x="6858000" y="4318000"/>
            <a:ext cx="2108200" cy="2193925"/>
          </a:xfrm>
          <a:prstGeom prst="rect">
            <a:avLst/>
          </a:prstGeom>
          <a:noFill/>
          <a:ln w="9525">
            <a:solidFill>
              <a:schemeClr val="accent2"/>
            </a:solidFill>
            <a:miter lim="800000"/>
            <a:headEnd/>
            <a:tailEnd/>
          </a:ln>
          <a:effectLst>
            <a:outerShdw blurRad="63500" dist="38094" dir="8699998" algn="ctr" rotWithShape="0">
              <a:srgbClr val="000000">
                <a:alpha val="64000"/>
              </a:srgbClr>
            </a:outerShdw>
          </a:effectLst>
        </p:spPr>
      </p:pic>
      <p:pic>
        <p:nvPicPr>
          <p:cNvPr id="1152011" name="Picture 1035" descr="SubductionUSGSnew">
            <a:extLst>
              <a:ext uri="{FF2B5EF4-FFF2-40B4-BE49-F238E27FC236}">
                <a16:creationId xmlns:a16="http://schemas.microsoft.com/office/drawing/2014/main" id="{3BD46210-1259-4231-9A80-9495BD9D0B96}"/>
              </a:ext>
            </a:extLst>
          </p:cNvPr>
          <p:cNvPicPr>
            <a:picLocks noChangeAspect="1" noChangeArrowheads="1"/>
          </p:cNvPicPr>
          <p:nvPr/>
        </p:nvPicPr>
        <p:blipFill>
          <a:blip r:embed="rId5"/>
          <a:srcRect/>
          <a:stretch>
            <a:fillRect/>
          </a:stretch>
        </p:blipFill>
        <p:spPr bwMode="auto">
          <a:xfrm>
            <a:off x="609600" y="4689475"/>
            <a:ext cx="2719388" cy="1808163"/>
          </a:xfrm>
          <a:prstGeom prst="rect">
            <a:avLst/>
          </a:prstGeom>
          <a:noFill/>
          <a:ln w="9525">
            <a:solidFill>
              <a:schemeClr val="accent2"/>
            </a:solidFill>
            <a:miter lim="800000"/>
            <a:headEnd/>
            <a:tailEnd/>
          </a:ln>
          <a:effectLst>
            <a:outerShdw blurRad="63500" dist="38094" dir="8699998" algn="ctr" rotWithShape="0">
              <a:srgbClr val="000000">
                <a:alpha val="64000"/>
              </a:srgbClr>
            </a:outerShdw>
          </a:effectLst>
        </p:spPr>
      </p:pic>
      <p:sp>
        <p:nvSpPr>
          <p:cNvPr id="43015" name="Text Box 1036">
            <a:extLst>
              <a:ext uri="{FF2B5EF4-FFF2-40B4-BE49-F238E27FC236}">
                <a16:creationId xmlns:a16="http://schemas.microsoft.com/office/drawing/2014/main" id="{5678A7F4-493D-452C-B72E-354A58867AEF}"/>
              </a:ext>
            </a:extLst>
          </p:cNvPr>
          <p:cNvSpPr txBox="1">
            <a:spLocks noChangeArrowheads="1"/>
          </p:cNvSpPr>
          <p:nvPr/>
        </p:nvSpPr>
        <p:spPr bwMode="auto">
          <a:xfrm>
            <a:off x="7315200" y="3886200"/>
            <a:ext cx="14589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sz="2000">
                <a:solidFill>
                  <a:schemeClr val="bg2"/>
                </a:solidFill>
                <a:latin typeface="Comic Sans MS" panose="030F0702030302020204" pitchFamily="66" charset="0"/>
              </a:rPr>
              <a:t>Transform</a:t>
            </a:r>
          </a:p>
        </p:txBody>
      </p:sp>
      <p:sp>
        <p:nvSpPr>
          <p:cNvPr id="43016" name="Text Box 1037">
            <a:extLst>
              <a:ext uri="{FF2B5EF4-FFF2-40B4-BE49-F238E27FC236}">
                <a16:creationId xmlns:a16="http://schemas.microsoft.com/office/drawing/2014/main" id="{0284126E-3176-4110-B08B-2AD5EA791E3C}"/>
              </a:ext>
            </a:extLst>
          </p:cNvPr>
          <p:cNvSpPr txBox="1">
            <a:spLocks noChangeArrowheads="1"/>
          </p:cNvSpPr>
          <p:nvPr/>
        </p:nvSpPr>
        <p:spPr bwMode="auto">
          <a:xfrm>
            <a:off x="457200" y="6659563"/>
            <a:ext cx="83978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700"/>
              <a:t>USGS Graphics</a:t>
            </a:r>
            <a:endParaRPr lang="en-US" altLang="en-US" sz="700">
              <a:solidFill>
                <a:schemeClr val="accent2"/>
              </a:solidFill>
            </a:endParaRPr>
          </a:p>
        </p:txBody>
      </p:sp>
      <p:pic>
        <p:nvPicPr>
          <p:cNvPr id="43017" name="Picture 1040">
            <a:extLst>
              <a:ext uri="{FF2B5EF4-FFF2-40B4-BE49-F238E27FC236}">
                <a16:creationId xmlns:a16="http://schemas.microsoft.com/office/drawing/2014/main" id="{D681F03E-C9A1-491C-9831-FCD4872F87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8563" y="4883150"/>
            <a:ext cx="2249487"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1042">
            <a:extLst>
              <a:ext uri="{FF2B5EF4-FFF2-40B4-BE49-F238E27FC236}">
                <a16:creationId xmlns:a16="http://schemas.microsoft.com/office/drawing/2014/main" id="{AE3166B5-7B7F-4255-8A36-E9CEFB355C6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1800" y="2362200"/>
            <a:ext cx="236220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Picture 1043">
            <a:extLst>
              <a:ext uri="{FF2B5EF4-FFF2-40B4-BE49-F238E27FC236}">
                <a16:creationId xmlns:a16="http://schemas.microsoft.com/office/drawing/2014/main" id="{47383D28-DC6C-4F53-9DD6-C619F2FCED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5200" y="1828800"/>
            <a:ext cx="2362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0" name="Text Box 1044">
            <a:extLst>
              <a:ext uri="{FF2B5EF4-FFF2-40B4-BE49-F238E27FC236}">
                <a16:creationId xmlns:a16="http://schemas.microsoft.com/office/drawing/2014/main" id="{35FD47DA-EF9C-4B1E-A81F-66D284BC8766}"/>
              </a:ext>
            </a:extLst>
          </p:cNvPr>
          <p:cNvSpPr txBox="1">
            <a:spLocks noChangeArrowheads="1"/>
          </p:cNvSpPr>
          <p:nvPr/>
        </p:nvSpPr>
        <p:spPr bwMode="auto">
          <a:xfrm>
            <a:off x="3124200" y="990600"/>
            <a:ext cx="586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sz="2400">
                <a:solidFill>
                  <a:schemeClr val="bg2"/>
                </a:solidFill>
                <a:latin typeface="Comic Sans MS" panose="030F0702030302020204" pitchFamily="66" charset="0"/>
              </a:rPr>
              <a:t>Using hands to show relative motion</a:t>
            </a:r>
          </a:p>
        </p:txBody>
      </p:sp>
      <p:sp>
        <p:nvSpPr>
          <p:cNvPr id="43021" name="Line 1028">
            <a:extLst>
              <a:ext uri="{FF2B5EF4-FFF2-40B4-BE49-F238E27FC236}">
                <a16:creationId xmlns:a16="http://schemas.microsoft.com/office/drawing/2014/main" id="{888398AD-3709-4F21-8B73-FA07A6BA493D}"/>
              </a:ext>
            </a:extLst>
          </p:cNvPr>
          <p:cNvSpPr>
            <a:spLocks noChangeShapeType="1"/>
          </p:cNvSpPr>
          <p:nvPr/>
        </p:nvSpPr>
        <p:spPr bwMode="auto">
          <a:xfrm flipH="1">
            <a:off x="2362200" y="2590800"/>
            <a:ext cx="1219200" cy="76200"/>
          </a:xfrm>
          <a:prstGeom prst="line">
            <a:avLst/>
          </a:prstGeom>
          <a:noFill/>
          <a:ln w="38100">
            <a:solidFill>
              <a:schemeClr val="hlink"/>
            </a:solidFill>
            <a:miter lim="800000"/>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22" name="Line 1029">
            <a:extLst>
              <a:ext uri="{FF2B5EF4-FFF2-40B4-BE49-F238E27FC236}">
                <a16:creationId xmlns:a16="http://schemas.microsoft.com/office/drawing/2014/main" id="{2D5EA0E3-B896-4870-A4A4-F8087A56E153}"/>
              </a:ext>
            </a:extLst>
          </p:cNvPr>
          <p:cNvSpPr>
            <a:spLocks noChangeShapeType="1"/>
          </p:cNvSpPr>
          <p:nvPr/>
        </p:nvSpPr>
        <p:spPr bwMode="auto">
          <a:xfrm flipH="1">
            <a:off x="2590800" y="5562600"/>
            <a:ext cx="1371600" cy="0"/>
          </a:xfrm>
          <a:prstGeom prst="line">
            <a:avLst/>
          </a:prstGeom>
          <a:noFill/>
          <a:ln w="38100">
            <a:solidFill>
              <a:schemeClr val="hlink"/>
            </a:solidFill>
            <a:miter lim="800000"/>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23" name="Line 1030">
            <a:extLst>
              <a:ext uri="{FF2B5EF4-FFF2-40B4-BE49-F238E27FC236}">
                <a16:creationId xmlns:a16="http://schemas.microsoft.com/office/drawing/2014/main" id="{C2612980-6D0F-44E7-862B-AF5D6300C5D6}"/>
              </a:ext>
            </a:extLst>
          </p:cNvPr>
          <p:cNvSpPr>
            <a:spLocks noChangeShapeType="1"/>
          </p:cNvSpPr>
          <p:nvPr/>
        </p:nvSpPr>
        <p:spPr bwMode="auto">
          <a:xfrm flipH="1">
            <a:off x="7239000" y="3429000"/>
            <a:ext cx="76200" cy="990600"/>
          </a:xfrm>
          <a:prstGeom prst="line">
            <a:avLst/>
          </a:prstGeom>
          <a:noFill/>
          <a:ln w="38100">
            <a:solidFill>
              <a:schemeClr val="hlink"/>
            </a:solidFill>
            <a:miter lim="800000"/>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057" name="Picture 2" descr="DynMain-Samerica">
            <a:extLst>
              <a:ext uri="{FF2B5EF4-FFF2-40B4-BE49-F238E27FC236}">
                <a16:creationId xmlns:a16="http://schemas.microsoft.com/office/drawing/2014/main" id="{F476F943-BA13-4D9D-AB10-9356D50B81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676400"/>
            <a:ext cx="3584575" cy="281622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45058" name="Rectangle 3">
            <a:extLst>
              <a:ext uri="{FF2B5EF4-FFF2-40B4-BE49-F238E27FC236}">
                <a16:creationId xmlns:a16="http://schemas.microsoft.com/office/drawing/2014/main" id="{E7E93240-88FE-4586-AEC6-259CAE9647BC}"/>
              </a:ext>
            </a:extLst>
          </p:cNvPr>
          <p:cNvSpPr>
            <a:spLocks noGrp="1" noChangeArrowheads="1"/>
          </p:cNvSpPr>
          <p:nvPr>
            <p:ph type="title"/>
          </p:nvPr>
        </p:nvSpPr>
        <p:spPr>
          <a:xfrm>
            <a:off x="762000" y="304800"/>
            <a:ext cx="7924800" cy="457200"/>
          </a:xfrm>
        </p:spPr>
        <p:txBody>
          <a:bodyPr/>
          <a:lstStyle/>
          <a:p>
            <a:pPr eaLnBrk="1" hangingPunct="1"/>
            <a:r>
              <a:rPr lang="en-US" altLang="en-US" sz="3200" b="1">
                <a:solidFill>
                  <a:schemeClr val="bg2"/>
                </a:solidFill>
                <a:latin typeface="Comic Sans MS" panose="030F0702030302020204" pitchFamily="66" charset="0"/>
              </a:rPr>
              <a:t>Three Basic Types of Plate Boundaries</a:t>
            </a:r>
            <a:endParaRPr lang="en-US" altLang="en-US" sz="3200">
              <a:latin typeface="Comic Sans MS" panose="030F0702030302020204" pitchFamily="66" charset="0"/>
            </a:endParaRPr>
          </a:p>
        </p:txBody>
      </p:sp>
      <p:sp>
        <p:nvSpPr>
          <p:cNvPr id="45059" name="Text Box 7">
            <a:extLst>
              <a:ext uri="{FF2B5EF4-FFF2-40B4-BE49-F238E27FC236}">
                <a16:creationId xmlns:a16="http://schemas.microsoft.com/office/drawing/2014/main" id="{458ED3A1-D17E-47A4-A15E-5772CBA4C28C}"/>
              </a:ext>
            </a:extLst>
          </p:cNvPr>
          <p:cNvSpPr txBox="1">
            <a:spLocks noChangeArrowheads="1"/>
          </p:cNvSpPr>
          <p:nvPr/>
        </p:nvSpPr>
        <p:spPr bwMode="auto">
          <a:xfrm>
            <a:off x="762000" y="1143000"/>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sz="2000">
                <a:solidFill>
                  <a:schemeClr val="bg2"/>
                </a:solidFill>
                <a:latin typeface="Comic Sans MS" panose="030F0702030302020204" pitchFamily="66" charset="0"/>
              </a:rPr>
              <a:t>Divergent</a:t>
            </a:r>
          </a:p>
        </p:txBody>
      </p:sp>
      <p:sp>
        <p:nvSpPr>
          <p:cNvPr id="45060" name="Text Box 8">
            <a:extLst>
              <a:ext uri="{FF2B5EF4-FFF2-40B4-BE49-F238E27FC236}">
                <a16:creationId xmlns:a16="http://schemas.microsoft.com/office/drawing/2014/main" id="{9699C9E4-C777-44D9-AFD7-DF56203C36AF}"/>
              </a:ext>
            </a:extLst>
          </p:cNvPr>
          <p:cNvSpPr txBox="1">
            <a:spLocks noChangeArrowheads="1"/>
          </p:cNvSpPr>
          <p:nvPr/>
        </p:nvSpPr>
        <p:spPr bwMode="auto">
          <a:xfrm>
            <a:off x="838200" y="4267200"/>
            <a:ext cx="1974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sz="2000">
                <a:solidFill>
                  <a:schemeClr val="bg2"/>
                </a:solidFill>
                <a:latin typeface="Comic Sans MS" panose="030F0702030302020204" pitchFamily="66" charset="0"/>
              </a:rPr>
              <a:t>Convergent</a:t>
            </a:r>
          </a:p>
        </p:txBody>
      </p:sp>
      <p:pic>
        <p:nvPicPr>
          <p:cNvPr id="1154057" name="Picture 9" descr="Divergent-USGSnew">
            <a:extLst>
              <a:ext uri="{FF2B5EF4-FFF2-40B4-BE49-F238E27FC236}">
                <a16:creationId xmlns:a16="http://schemas.microsoft.com/office/drawing/2014/main" id="{CC00913A-658C-43C2-98E9-134CAE281F89}"/>
              </a:ext>
            </a:extLst>
          </p:cNvPr>
          <p:cNvPicPr>
            <a:picLocks noChangeAspect="1" noChangeArrowheads="1"/>
          </p:cNvPicPr>
          <p:nvPr/>
        </p:nvPicPr>
        <p:blipFill>
          <a:blip r:embed="rId4"/>
          <a:srcRect/>
          <a:stretch>
            <a:fillRect/>
          </a:stretch>
        </p:blipFill>
        <p:spPr bwMode="auto">
          <a:xfrm>
            <a:off x="609600" y="1666875"/>
            <a:ext cx="2209800" cy="2065338"/>
          </a:xfrm>
          <a:prstGeom prst="rect">
            <a:avLst/>
          </a:prstGeom>
          <a:noFill/>
          <a:ln w="9525">
            <a:solidFill>
              <a:schemeClr val="accent2"/>
            </a:solidFill>
            <a:miter lim="800000"/>
            <a:headEnd/>
            <a:tailEnd/>
          </a:ln>
          <a:effectLst>
            <a:outerShdw blurRad="63500" dist="38094" dir="8699998" algn="ctr" rotWithShape="0">
              <a:srgbClr val="000000">
                <a:alpha val="64000"/>
              </a:srgbClr>
            </a:outerShdw>
          </a:effectLst>
        </p:spPr>
      </p:pic>
      <p:pic>
        <p:nvPicPr>
          <p:cNvPr id="1154058" name="Picture 10" descr="TransformUSGSnew">
            <a:extLst>
              <a:ext uri="{FF2B5EF4-FFF2-40B4-BE49-F238E27FC236}">
                <a16:creationId xmlns:a16="http://schemas.microsoft.com/office/drawing/2014/main" id="{02AFDAF3-9CE7-4B35-8F66-ADE7B96C43F8}"/>
              </a:ext>
            </a:extLst>
          </p:cNvPr>
          <p:cNvPicPr>
            <a:picLocks noChangeAspect="1" noChangeArrowheads="1"/>
          </p:cNvPicPr>
          <p:nvPr/>
        </p:nvPicPr>
        <p:blipFill>
          <a:blip r:embed="rId5"/>
          <a:srcRect/>
          <a:stretch>
            <a:fillRect/>
          </a:stretch>
        </p:blipFill>
        <p:spPr bwMode="auto">
          <a:xfrm>
            <a:off x="6858000" y="4318000"/>
            <a:ext cx="2108200" cy="2193925"/>
          </a:xfrm>
          <a:prstGeom prst="rect">
            <a:avLst/>
          </a:prstGeom>
          <a:noFill/>
          <a:ln w="9525">
            <a:solidFill>
              <a:schemeClr val="accent2"/>
            </a:solidFill>
            <a:miter lim="800000"/>
            <a:headEnd/>
            <a:tailEnd/>
          </a:ln>
          <a:effectLst>
            <a:outerShdw blurRad="63500" dist="38094" dir="8699998" algn="ctr" rotWithShape="0">
              <a:srgbClr val="000000">
                <a:alpha val="64000"/>
              </a:srgbClr>
            </a:outerShdw>
          </a:effectLst>
        </p:spPr>
      </p:pic>
      <p:pic>
        <p:nvPicPr>
          <p:cNvPr id="1154059" name="Picture 11" descr="SubductionUSGSnew">
            <a:extLst>
              <a:ext uri="{FF2B5EF4-FFF2-40B4-BE49-F238E27FC236}">
                <a16:creationId xmlns:a16="http://schemas.microsoft.com/office/drawing/2014/main" id="{E08EA340-13A9-43F4-AB84-274C7E72546F}"/>
              </a:ext>
            </a:extLst>
          </p:cNvPr>
          <p:cNvPicPr>
            <a:picLocks noChangeAspect="1" noChangeArrowheads="1"/>
          </p:cNvPicPr>
          <p:nvPr/>
        </p:nvPicPr>
        <p:blipFill>
          <a:blip r:embed="rId6"/>
          <a:srcRect/>
          <a:stretch>
            <a:fillRect/>
          </a:stretch>
        </p:blipFill>
        <p:spPr bwMode="auto">
          <a:xfrm>
            <a:off x="609600" y="4689475"/>
            <a:ext cx="2719388" cy="1808163"/>
          </a:xfrm>
          <a:prstGeom prst="rect">
            <a:avLst/>
          </a:prstGeom>
          <a:noFill/>
          <a:ln w="9525">
            <a:solidFill>
              <a:schemeClr val="accent2"/>
            </a:solidFill>
            <a:miter lim="800000"/>
            <a:headEnd/>
            <a:tailEnd/>
          </a:ln>
          <a:effectLst>
            <a:outerShdw blurRad="63500" dist="38094" dir="8699998" algn="ctr" rotWithShape="0">
              <a:srgbClr val="000000">
                <a:alpha val="64000"/>
              </a:srgbClr>
            </a:outerShdw>
          </a:effectLst>
        </p:spPr>
      </p:pic>
      <p:sp>
        <p:nvSpPr>
          <p:cNvPr id="45064" name="Text Box 12">
            <a:extLst>
              <a:ext uri="{FF2B5EF4-FFF2-40B4-BE49-F238E27FC236}">
                <a16:creationId xmlns:a16="http://schemas.microsoft.com/office/drawing/2014/main" id="{6DD7B6C7-A602-4C17-B784-37EB4F221E34}"/>
              </a:ext>
            </a:extLst>
          </p:cNvPr>
          <p:cNvSpPr txBox="1">
            <a:spLocks noChangeArrowheads="1"/>
          </p:cNvSpPr>
          <p:nvPr/>
        </p:nvSpPr>
        <p:spPr bwMode="auto">
          <a:xfrm>
            <a:off x="7162800" y="3886200"/>
            <a:ext cx="14589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sz="2000">
                <a:solidFill>
                  <a:schemeClr val="bg2"/>
                </a:solidFill>
                <a:latin typeface="Comic Sans MS" panose="030F0702030302020204" pitchFamily="66" charset="0"/>
              </a:rPr>
              <a:t>Transform</a:t>
            </a:r>
          </a:p>
        </p:txBody>
      </p:sp>
      <p:sp>
        <p:nvSpPr>
          <p:cNvPr id="45065" name="Text Box 13">
            <a:extLst>
              <a:ext uri="{FF2B5EF4-FFF2-40B4-BE49-F238E27FC236}">
                <a16:creationId xmlns:a16="http://schemas.microsoft.com/office/drawing/2014/main" id="{533A8B86-BC56-42EE-A2E2-97390324D287}"/>
              </a:ext>
            </a:extLst>
          </p:cNvPr>
          <p:cNvSpPr txBox="1">
            <a:spLocks noChangeArrowheads="1"/>
          </p:cNvSpPr>
          <p:nvPr/>
        </p:nvSpPr>
        <p:spPr bwMode="auto">
          <a:xfrm>
            <a:off x="457200" y="6659563"/>
            <a:ext cx="83978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700"/>
              <a:t>USGS Graphics</a:t>
            </a:r>
            <a:endParaRPr lang="en-US" altLang="en-US" sz="700">
              <a:solidFill>
                <a:schemeClr val="accent2"/>
              </a:solidFill>
            </a:endParaRPr>
          </a:p>
        </p:txBody>
      </p:sp>
      <p:sp>
        <p:nvSpPr>
          <p:cNvPr id="45066" name="Text Box 18">
            <a:extLst>
              <a:ext uri="{FF2B5EF4-FFF2-40B4-BE49-F238E27FC236}">
                <a16:creationId xmlns:a16="http://schemas.microsoft.com/office/drawing/2014/main" id="{C3545449-FA41-4705-9A49-8792CC35C19A}"/>
              </a:ext>
            </a:extLst>
          </p:cNvPr>
          <p:cNvSpPr txBox="1">
            <a:spLocks noChangeArrowheads="1"/>
          </p:cNvSpPr>
          <p:nvPr/>
        </p:nvSpPr>
        <p:spPr bwMode="auto">
          <a:xfrm>
            <a:off x="3733800" y="5638800"/>
            <a:ext cx="2819400" cy="696913"/>
          </a:xfrm>
          <a:prstGeom prst="rect">
            <a:avLst/>
          </a:prstGeom>
          <a:solidFill>
            <a:schemeClr val="tx1"/>
          </a:solidFill>
          <a:ln w="12700">
            <a:solidFill>
              <a:srgbClr val="F70008"/>
            </a:solidFill>
            <a:miter lim="800000"/>
            <a:headEnd/>
            <a:tailEnd/>
          </a:ln>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lnSpc>
                <a:spcPct val="60000"/>
              </a:lnSpc>
              <a:spcBef>
                <a:spcPct val="50000"/>
              </a:spcBef>
            </a:pPr>
            <a:endParaRPr lang="en-US" altLang="en-US" sz="500">
              <a:solidFill>
                <a:srgbClr val="F70008"/>
              </a:solidFill>
              <a:latin typeface="Myriad Pro Bold" pitchFamily="16" charset="0"/>
            </a:endParaRPr>
          </a:p>
          <a:p>
            <a:pPr algn="ctr" eaLnBrk="1" hangingPunct="1">
              <a:lnSpc>
                <a:spcPct val="60000"/>
              </a:lnSpc>
              <a:spcBef>
                <a:spcPct val="50000"/>
              </a:spcBef>
            </a:pPr>
            <a:r>
              <a:rPr lang="en-US" altLang="en-US" sz="1600">
                <a:solidFill>
                  <a:srgbClr val="F70008"/>
                </a:solidFill>
                <a:latin typeface="Myriad Pro Bold" pitchFamily="16" charset="0"/>
              </a:rPr>
              <a:t>Watch video lecture</a:t>
            </a:r>
          </a:p>
          <a:p>
            <a:pPr algn="ctr" eaLnBrk="1" hangingPunct="1">
              <a:lnSpc>
                <a:spcPct val="60000"/>
              </a:lnSpc>
              <a:spcBef>
                <a:spcPct val="50000"/>
              </a:spcBef>
            </a:pPr>
            <a:r>
              <a:rPr lang="ja-JP" altLang="en-US" sz="1600">
                <a:solidFill>
                  <a:srgbClr val="F70008"/>
                </a:solidFill>
                <a:latin typeface="Myriad Pro Bold" pitchFamily="16" charset="0"/>
              </a:rPr>
              <a:t>“</a:t>
            </a:r>
            <a:r>
              <a:rPr lang="en-US" altLang="ja-JP" sz="1600">
                <a:solidFill>
                  <a:srgbClr val="F70008"/>
                </a:solidFill>
                <a:latin typeface="Myriad Pro Bold" pitchFamily="16" charset="0"/>
              </a:rPr>
              <a:t>Plate boundaries</a:t>
            </a:r>
            <a:r>
              <a:rPr lang="ja-JP" altLang="en-US" sz="1600">
                <a:solidFill>
                  <a:srgbClr val="F70008"/>
                </a:solidFill>
                <a:latin typeface="Myriad Pro Bold" pitchFamily="16" charset="0"/>
              </a:rPr>
              <a:t>”</a:t>
            </a:r>
            <a:endParaRPr lang="en-US" altLang="en-US" sz="1600">
              <a:solidFill>
                <a:srgbClr val="F70008"/>
              </a:solidFill>
              <a:latin typeface="Myriad Pro Bold" pitchFamily="16" charset="0"/>
            </a:endParaRPr>
          </a:p>
        </p:txBody>
      </p:sp>
      <p:sp>
        <p:nvSpPr>
          <p:cNvPr id="45067" name="Line 4">
            <a:extLst>
              <a:ext uri="{FF2B5EF4-FFF2-40B4-BE49-F238E27FC236}">
                <a16:creationId xmlns:a16="http://schemas.microsoft.com/office/drawing/2014/main" id="{9B151F59-25C3-4A65-A0E9-EE2D25A994EC}"/>
              </a:ext>
            </a:extLst>
          </p:cNvPr>
          <p:cNvSpPr>
            <a:spLocks noChangeShapeType="1"/>
          </p:cNvSpPr>
          <p:nvPr/>
        </p:nvSpPr>
        <p:spPr bwMode="auto">
          <a:xfrm flipH="1" flipV="1">
            <a:off x="2362200" y="2667000"/>
            <a:ext cx="990600" cy="76200"/>
          </a:xfrm>
          <a:prstGeom prst="line">
            <a:avLst/>
          </a:prstGeom>
          <a:noFill/>
          <a:ln w="38100">
            <a:solidFill>
              <a:schemeClr val="hlink"/>
            </a:solidFill>
            <a:miter lim="800000"/>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68" name="Line 5">
            <a:extLst>
              <a:ext uri="{FF2B5EF4-FFF2-40B4-BE49-F238E27FC236}">
                <a16:creationId xmlns:a16="http://schemas.microsoft.com/office/drawing/2014/main" id="{3741EF8A-ADEB-4D8E-9CE5-1F172B98542A}"/>
              </a:ext>
            </a:extLst>
          </p:cNvPr>
          <p:cNvSpPr>
            <a:spLocks noChangeShapeType="1"/>
          </p:cNvSpPr>
          <p:nvPr/>
        </p:nvSpPr>
        <p:spPr bwMode="auto">
          <a:xfrm flipH="1">
            <a:off x="2286000" y="2895600"/>
            <a:ext cx="2209800" cy="1828800"/>
          </a:xfrm>
          <a:prstGeom prst="line">
            <a:avLst/>
          </a:prstGeom>
          <a:noFill/>
          <a:ln w="38100">
            <a:solidFill>
              <a:schemeClr val="hlink"/>
            </a:solidFill>
            <a:miter lim="800000"/>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69" name="Line 6">
            <a:extLst>
              <a:ext uri="{FF2B5EF4-FFF2-40B4-BE49-F238E27FC236}">
                <a16:creationId xmlns:a16="http://schemas.microsoft.com/office/drawing/2014/main" id="{8BCE483D-59BD-4ACC-BA50-78D2308B158E}"/>
              </a:ext>
            </a:extLst>
          </p:cNvPr>
          <p:cNvSpPr>
            <a:spLocks noChangeShapeType="1"/>
          </p:cNvSpPr>
          <p:nvPr/>
        </p:nvSpPr>
        <p:spPr bwMode="auto">
          <a:xfrm>
            <a:off x="5867400" y="2362200"/>
            <a:ext cx="1524000" cy="2057400"/>
          </a:xfrm>
          <a:prstGeom prst="line">
            <a:avLst/>
          </a:prstGeom>
          <a:noFill/>
          <a:ln w="38100">
            <a:solidFill>
              <a:schemeClr val="hlink"/>
            </a:solidFill>
            <a:miter lim="800000"/>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105" name="Picture 35">
            <a:extLst>
              <a:ext uri="{FF2B5EF4-FFF2-40B4-BE49-F238E27FC236}">
                <a16:creationId xmlns:a16="http://schemas.microsoft.com/office/drawing/2014/main" id="{44C1AB88-D5E0-4DA4-A635-377F57B41A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488" y="1905000"/>
            <a:ext cx="3962400"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6" name="Picture 29">
            <a:extLst>
              <a:ext uri="{FF2B5EF4-FFF2-40B4-BE49-F238E27FC236}">
                <a16:creationId xmlns:a16="http://schemas.microsoft.com/office/drawing/2014/main" id="{270FE92C-526F-4AD8-9C53-7C17F4881E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5138" y="1905000"/>
            <a:ext cx="3135312"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Rectangle 2">
            <a:extLst>
              <a:ext uri="{FF2B5EF4-FFF2-40B4-BE49-F238E27FC236}">
                <a16:creationId xmlns:a16="http://schemas.microsoft.com/office/drawing/2014/main" id="{BEA90883-043A-4EF3-9EF3-E2FC92FD1326}"/>
              </a:ext>
            </a:extLst>
          </p:cNvPr>
          <p:cNvSpPr>
            <a:spLocks noGrp="1" noChangeArrowheads="1"/>
          </p:cNvSpPr>
          <p:nvPr>
            <p:ph type="title"/>
          </p:nvPr>
        </p:nvSpPr>
        <p:spPr>
          <a:xfrm>
            <a:off x="762000" y="609600"/>
            <a:ext cx="7086600" cy="1143000"/>
          </a:xfrm>
        </p:spPr>
        <p:txBody>
          <a:bodyPr/>
          <a:lstStyle/>
          <a:p>
            <a:pPr eaLnBrk="1" hangingPunct="1">
              <a:lnSpc>
                <a:spcPct val="105000"/>
              </a:lnSpc>
            </a:pPr>
            <a:r>
              <a:rPr lang="en-US" altLang="en-US" sz="2000">
                <a:latin typeface="Comic Sans MS" panose="030F0702030302020204" pitchFamily="66" charset="0"/>
              </a:rPr>
              <a:t>New crust is generated as the plates pull apart.</a:t>
            </a:r>
            <a:br>
              <a:rPr lang="en-US" altLang="en-US" sz="2000">
                <a:latin typeface="Comic Sans MS" panose="030F0702030302020204" pitchFamily="66" charset="0"/>
              </a:rPr>
            </a:br>
            <a:r>
              <a:rPr lang="en-US" altLang="en-US" sz="2000">
                <a:latin typeface="Comic Sans MS" panose="030F0702030302020204" pitchFamily="66" charset="0"/>
              </a:rPr>
              <a:t>Occur at spreading ocean ridges and in continental rifts.</a:t>
            </a:r>
            <a:br>
              <a:rPr lang="en-US" altLang="en-US" sz="2000">
                <a:latin typeface="Comic Sans MS" panose="030F0702030302020204" pitchFamily="66" charset="0"/>
              </a:rPr>
            </a:br>
            <a:r>
              <a:rPr lang="en-US" altLang="en-US" sz="2000">
                <a:latin typeface="Comic Sans MS" panose="030F0702030302020204" pitchFamily="66" charset="0"/>
              </a:rPr>
              <a:t>Earthquakes are shallow and small.</a:t>
            </a:r>
          </a:p>
        </p:txBody>
      </p:sp>
      <p:sp>
        <p:nvSpPr>
          <p:cNvPr id="47108" name="Rectangle 4">
            <a:extLst>
              <a:ext uri="{FF2B5EF4-FFF2-40B4-BE49-F238E27FC236}">
                <a16:creationId xmlns:a16="http://schemas.microsoft.com/office/drawing/2014/main" id="{017520C5-B880-4135-AA24-F289662B6189}"/>
              </a:ext>
            </a:extLst>
          </p:cNvPr>
          <p:cNvSpPr>
            <a:spLocks noChangeArrowheads="1"/>
          </p:cNvSpPr>
          <p:nvPr/>
        </p:nvSpPr>
        <p:spPr bwMode="auto">
          <a:xfrm>
            <a:off x="685800" y="5105400"/>
            <a:ext cx="3733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pPr>
            <a:r>
              <a:rPr lang="en-US" altLang="en-US" sz="1800">
                <a:solidFill>
                  <a:schemeClr val="tx2"/>
                </a:solidFill>
                <a:latin typeface="Comic Sans MS" panose="030F0702030302020204" pitchFamily="66" charset="0"/>
              </a:rPr>
              <a:t>Example: </a:t>
            </a:r>
            <a:br>
              <a:rPr lang="en-US" altLang="en-US" sz="1800">
                <a:solidFill>
                  <a:schemeClr val="tx2"/>
                </a:solidFill>
                <a:latin typeface="Comic Sans MS" panose="030F0702030302020204" pitchFamily="66" charset="0"/>
              </a:rPr>
            </a:br>
            <a:r>
              <a:rPr lang="en-US" altLang="en-US" sz="1800">
                <a:solidFill>
                  <a:schemeClr val="tx2"/>
                </a:solidFill>
                <a:latin typeface="Comic Sans MS" panose="030F0702030302020204" pitchFamily="66" charset="0"/>
              </a:rPr>
              <a:t> </a:t>
            </a:r>
            <a:r>
              <a:rPr lang="en-US" altLang="en-US" sz="1200">
                <a:solidFill>
                  <a:schemeClr val="tx2"/>
                </a:solidFill>
                <a:latin typeface="Comic Sans MS" panose="030F0702030302020204" pitchFamily="66" charset="0"/>
                <a:sym typeface="Wingdings" panose="05000000000000000000" pitchFamily="2" charset="2"/>
              </a:rPr>
              <a:t> </a:t>
            </a:r>
            <a:r>
              <a:rPr lang="en-US" altLang="en-US" sz="1800">
                <a:solidFill>
                  <a:schemeClr val="tx2"/>
                </a:solidFill>
                <a:latin typeface="Comic Sans MS" panose="030F0702030302020204" pitchFamily="66" charset="0"/>
              </a:rPr>
              <a:t>East Pacific Rise (moving</a:t>
            </a:r>
            <a:br>
              <a:rPr lang="en-US" altLang="en-US" sz="1800">
                <a:solidFill>
                  <a:schemeClr val="tx2"/>
                </a:solidFill>
                <a:latin typeface="Comic Sans MS" panose="030F0702030302020204" pitchFamily="66" charset="0"/>
              </a:rPr>
            </a:br>
            <a:r>
              <a:rPr lang="en-US" altLang="en-US" sz="1800">
                <a:solidFill>
                  <a:schemeClr val="tx2"/>
                </a:solidFill>
                <a:latin typeface="Comic Sans MS" panose="030F0702030302020204" pitchFamily="66" charset="0"/>
              </a:rPr>
              <a:t>   apart at about 15 cm/year)</a:t>
            </a:r>
          </a:p>
        </p:txBody>
      </p:sp>
      <p:sp>
        <p:nvSpPr>
          <p:cNvPr id="47109" name="Rectangle 14">
            <a:extLst>
              <a:ext uri="{FF2B5EF4-FFF2-40B4-BE49-F238E27FC236}">
                <a16:creationId xmlns:a16="http://schemas.microsoft.com/office/drawing/2014/main" id="{D0A434A4-206E-4C21-BF7E-4E4138FE5F11}"/>
              </a:ext>
            </a:extLst>
          </p:cNvPr>
          <p:cNvSpPr>
            <a:spLocks noChangeArrowheads="1"/>
          </p:cNvSpPr>
          <p:nvPr/>
        </p:nvSpPr>
        <p:spPr bwMode="auto">
          <a:xfrm>
            <a:off x="5486400" y="5486400"/>
            <a:ext cx="3505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lnSpc>
                <a:spcPct val="95000"/>
              </a:lnSpc>
            </a:pPr>
            <a:r>
              <a:rPr lang="en-US" altLang="en-US" sz="1800">
                <a:solidFill>
                  <a:schemeClr val="tx2"/>
                </a:solidFill>
                <a:latin typeface="Comic Sans MS" panose="030F0702030302020204" pitchFamily="66" charset="0"/>
              </a:rPr>
              <a:t>Examples: </a:t>
            </a:r>
            <a:br>
              <a:rPr lang="en-US" altLang="en-US" sz="1800">
                <a:solidFill>
                  <a:schemeClr val="tx2"/>
                </a:solidFill>
                <a:latin typeface="Comic Sans MS" panose="030F0702030302020204" pitchFamily="66" charset="0"/>
              </a:rPr>
            </a:br>
            <a:r>
              <a:rPr lang="en-US" altLang="en-US" sz="1800">
                <a:solidFill>
                  <a:schemeClr val="tx2"/>
                </a:solidFill>
                <a:latin typeface="Comic Sans MS" panose="030F0702030302020204" pitchFamily="66" charset="0"/>
              </a:rPr>
              <a:t> </a:t>
            </a:r>
            <a:r>
              <a:rPr lang="en-US" altLang="en-US" sz="1200">
                <a:solidFill>
                  <a:schemeClr val="tx2"/>
                </a:solidFill>
                <a:latin typeface="Comic Sans MS" panose="030F0702030302020204" pitchFamily="66" charset="0"/>
                <a:sym typeface="Wingdings" panose="05000000000000000000" pitchFamily="2" charset="2"/>
              </a:rPr>
              <a:t> </a:t>
            </a:r>
            <a:r>
              <a:rPr lang="en-US" altLang="en-US" sz="1800">
                <a:solidFill>
                  <a:schemeClr val="tx2"/>
                </a:solidFill>
                <a:latin typeface="Comic Sans MS" panose="030F0702030302020204" pitchFamily="66" charset="0"/>
              </a:rPr>
              <a:t>Atlantic mid-ocean ridge</a:t>
            </a:r>
            <a:br>
              <a:rPr lang="en-US" altLang="en-US" sz="1800">
                <a:solidFill>
                  <a:schemeClr val="tx2"/>
                </a:solidFill>
                <a:latin typeface="Comic Sans MS" panose="030F0702030302020204" pitchFamily="66" charset="0"/>
              </a:rPr>
            </a:br>
            <a:r>
              <a:rPr lang="en-US" altLang="en-US" sz="1800">
                <a:solidFill>
                  <a:schemeClr val="tx2"/>
                </a:solidFill>
                <a:latin typeface="Comic Sans MS" panose="030F0702030302020204" pitchFamily="66" charset="0"/>
              </a:rPr>
              <a:t> </a:t>
            </a:r>
            <a:r>
              <a:rPr lang="en-US" altLang="en-US" sz="1200">
                <a:solidFill>
                  <a:schemeClr val="tx2"/>
                </a:solidFill>
                <a:latin typeface="Comic Sans MS" panose="030F0702030302020204" pitchFamily="66" charset="0"/>
                <a:sym typeface="Wingdings" panose="05000000000000000000" pitchFamily="2" charset="2"/>
              </a:rPr>
              <a:t> </a:t>
            </a:r>
            <a:r>
              <a:rPr lang="en-US" altLang="en-US" sz="1800">
                <a:solidFill>
                  <a:schemeClr val="tx2"/>
                </a:solidFill>
                <a:latin typeface="Comic Sans MS" panose="030F0702030302020204" pitchFamily="66" charset="0"/>
              </a:rPr>
              <a:t>Basin and Range, USA </a:t>
            </a:r>
            <a:br>
              <a:rPr lang="en-US" altLang="en-US" sz="1800">
                <a:solidFill>
                  <a:schemeClr val="tx2"/>
                </a:solidFill>
                <a:latin typeface="Comic Sans MS" panose="030F0702030302020204" pitchFamily="66" charset="0"/>
              </a:rPr>
            </a:br>
            <a:r>
              <a:rPr lang="en-US" altLang="en-US" sz="1800">
                <a:solidFill>
                  <a:schemeClr val="tx2"/>
                </a:solidFill>
                <a:latin typeface="Comic Sans MS" panose="030F0702030302020204" pitchFamily="66" charset="0"/>
              </a:rPr>
              <a:t> </a:t>
            </a:r>
            <a:r>
              <a:rPr lang="en-US" altLang="en-US" sz="1200">
                <a:solidFill>
                  <a:schemeClr val="tx2"/>
                </a:solidFill>
                <a:latin typeface="Comic Sans MS" panose="030F0702030302020204" pitchFamily="66" charset="0"/>
                <a:sym typeface="Wingdings" panose="05000000000000000000" pitchFamily="2" charset="2"/>
              </a:rPr>
              <a:t> </a:t>
            </a:r>
            <a:r>
              <a:rPr lang="en-US" altLang="en-US" sz="1800">
                <a:solidFill>
                  <a:schemeClr val="tx2"/>
                </a:solidFill>
                <a:latin typeface="Comic Sans MS" panose="030F0702030302020204" pitchFamily="66" charset="0"/>
              </a:rPr>
              <a:t>African Rift Valley</a:t>
            </a:r>
            <a:br>
              <a:rPr lang="en-US" altLang="en-US" sz="1800">
                <a:solidFill>
                  <a:schemeClr val="tx2"/>
                </a:solidFill>
                <a:latin typeface="Comic Sans MS" panose="030F0702030302020204" pitchFamily="66" charset="0"/>
              </a:rPr>
            </a:br>
            <a:r>
              <a:rPr lang="en-US" altLang="en-US" sz="1800">
                <a:solidFill>
                  <a:schemeClr val="tx2"/>
                </a:solidFill>
                <a:latin typeface="Comic Sans MS" panose="030F0702030302020204" pitchFamily="66" charset="0"/>
              </a:rPr>
              <a:t> </a:t>
            </a:r>
            <a:r>
              <a:rPr lang="en-US" altLang="en-US" sz="1200">
                <a:solidFill>
                  <a:schemeClr val="tx2"/>
                </a:solidFill>
                <a:latin typeface="Comic Sans MS" panose="030F0702030302020204" pitchFamily="66" charset="0"/>
                <a:sym typeface="Wingdings" panose="05000000000000000000" pitchFamily="2" charset="2"/>
              </a:rPr>
              <a:t> </a:t>
            </a:r>
            <a:r>
              <a:rPr lang="en-US" altLang="en-US" sz="1800">
                <a:solidFill>
                  <a:schemeClr val="tx2"/>
                </a:solidFill>
                <a:latin typeface="Comic Sans MS" panose="030F0702030302020204" pitchFamily="66" charset="0"/>
              </a:rPr>
              <a:t>Northern Red Sea</a:t>
            </a:r>
          </a:p>
        </p:txBody>
      </p:sp>
      <p:sp>
        <p:nvSpPr>
          <p:cNvPr id="47110" name="Text Box 15">
            <a:extLst>
              <a:ext uri="{FF2B5EF4-FFF2-40B4-BE49-F238E27FC236}">
                <a16:creationId xmlns:a16="http://schemas.microsoft.com/office/drawing/2014/main" id="{297DA6B2-ED55-4218-996F-52CE52259043}"/>
              </a:ext>
            </a:extLst>
          </p:cNvPr>
          <p:cNvSpPr txBox="1">
            <a:spLocks noChangeArrowheads="1"/>
          </p:cNvSpPr>
          <p:nvPr/>
        </p:nvSpPr>
        <p:spPr bwMode="auto">
          <a:xfrm rot="-5400000">
            <a:off x="8081169" y="4242594"/>
            <a:ext cx="13716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r>
              <a:rPr lang="en-US" altLang="en-US" sz="700"/>
              <a:t>USGS sea-floor maps</a:t>
            </a:r>
            <a:endParaRPr lang="en-US" altLang="en-US" sz="700">
              <a:solidFill>
                <a:schemeClr val="accent2"/>
              </a:solidFill>
            </a:endParaRPr>
          </a:p>
        </p:txBody>
      </p:sp>
      <p:pic>
        <p:nvPicPr>
          <p:cNvPr id="766995" name="Picture 19">
            <a:extLst>
              <a:ext uri="{FF2B5EF4-FFF2-40B4-BE49-F238E27FC236}">
                <a16:creationId xmlns:a16="http://schemas.microsoft.com/office/drawing/2014/main" id="{C73862DD-AE2B-45F7-A144-E095E4124E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362200"/>
            <a:ext cx="2362200" cy="2003425"/>
          </a:xfrm>
          <a:prstGeom prst="rect">
            <a:avLst/>
          </a:prstGeom>
          <a:noFill/>
          <a:ln>
            <a:noFill/>
          </a:ln>
          <a:effectLst>
            <a:outerShdw blurRad="482600" dist="114299" dir="2880005" algn="ctr" rotWithShape="0">
              <a:schemeClr val="accent2">
                <a:alpha val="48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7002" name="Picture 26">
            <a:extLst>
              <a:ext uri="{FF2B5EF4-FFF2-40B4-BE49-F238E27FC236}">
                <a16:creationId xmlns:a16="http://schemas.microsoft.com/office/drawing/2014/main" id="{F9513774-5EA0-4F64-8376-2C7ADCA05D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2316163"/>
            <a:ext cx="2514600" cy="1987550"/>
          </a:xfrm>
          <a:prstGeom prst="rect">
            <a:avLst/>
          </a:prstGeom>
          <a:noFill/>
          <a:ln>
            <a:noFill/>
          </a:ln>
          <a:effectLst>
            <a:outerShdw blurRad="482600" dist="114299" dir="2880005" algn="ctr" rotWithShape="0">
              <a:schemeClr val="accent2">
                <a:alpha val="48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3" name="Rectangle 10">
            <a:extLst>
              <a:ext uri="{FF2B5EF4-FFF2-40B4-BE49-F238E27FC236}">
                <a16:creationId xmlns:a16="http://schemas.microsoft.com/office/drawing/2014/main" id="{7BAD022C-A31E-4E38-81FF-3AEAD4FA5F5A}"/>
              </a:ext>
            </a:extLst>
          </p:cNvPr>
          <p:cNvSpPr>
            <a:spLocks noChangeArrowheads="1"/>
          </p:cNvSpPr>
          <p:nvPr/>
        </p:nvSpPr>
        <p:spPr bwMode="auto">
          <a:xfrm>
            <a:off x="990600" y="0"/>
            <a:ext cx="7086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lang="en-US" altLang="en-US">
                <a:solidFill>
                  <a:schemeClr val="tx2"/>
                </a:solidFill>
                <a:latin typeface="Comic Sans MS" panose="030F0702030302020204" pitchFamily="66" charset="0"/>
              </a:rPr>
              <a:t>Divergent boundaries</a:t>
            </a:r>
            <a:endParaRPr lang="en-US" altLang="en-US">
              <a:solidFill>
                <a:schemeClr val="tx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34A975F5-2925-4662-89D3-511B06BE1FEB}"/>
              </a:ext>
            </a:extLst>
          </p:cNvPr>
          <p:cNvSpPr>
            <a:spLocks noGrp="1" noChangeArrowheads="1"/>
          </p:cNvSpPr>
          <p:nvPr>
            <p:ph type="title"/>
          </p:nvPr>
        </p:nvSpPr>
        <p:spPr>
          <a:xfrm>
            <a:off x="808038" y="188913"/>
            <a:ext cx="7772400" cy="609600"/>
          </a:xfrm>
        </p:spPr>
        <p:txBody>
          <a:bodyPr/>
          <a:lstStyle/>
          <a:p>
            <a:pPr eaLnBrk="1" hangingPunct="1"/>
            <a:r>
              <a:rPr lang="en-US" altLang="en-US">
                <a:latin typeface="Comic Sans MS" panose="030F0702030302020204" pitchFamily="66" charset="0"/>
              </a:rPr>
              <a:t>Convergent Plate Boundaries</a:t>
            </a:r>
          </a:p>
        </p:txBody>
      </p:sp>
      <p:sp>
        <p:nvSpPr>
          <p:cNvPr id="49154" name="Rectangle 9">
            <a:extLst>
              <a:ext uri="{FF2B5EF4-FFF2-40B4-BE49-F238E27FC236}">
                <a16:creationId xmlns:a16="http://schemas.microsoft.com/office/drawing/2014/main" id="{BCEC1C96-FC71-4080-8EC2-B78F473FF727}"/>
              </a:ext>
            </a:extLst>
          </p:cNvPr>
          <p:cNvSpPr>
            <a:spLocks noChangeArrowheads="1"/>
          </p:cNvSpPr>
          <p:nvPr/>
        </p:nvSpPr>
        <p:spPr bwMode="auto">
          <a:xfrm>
            <a:off x="533400" y="2895600"/>
            <a:ext cx="41163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lang="en-US" altLang="en-US" sz="1600">
                <a:latin typeface="Comic Sans MS" panose="030F0702030302020204" pitchFamily="66" charset="0"/>
              </a:rPr>
              <a:t>Ocean /Ocean convergence 	(Marianas)</a:t>
            </a:r>
            <a:endParaRPr lang="en-US" altLang="en-US" sz="1800">
              <a:latin typeface="Comic Sans MS" panose="030F0702030302020204" pitchFamily="66" charset="0"/>
            </a:endParaRPr>
          </a:p>
        </p:txBody>
      </p:sp>
      <p:sp>
        <p:nvSpPr>
          <p:cNvPr id="49155" name="Rectangle 13">
            <a:extLst>
              <a:ext uri="{FF2B5EF4-FFF2-40B4-BE49-F238E27FC236}">
                <a16:creationId xmlns:a16="http://schemas.microsoft.com/office/drawing/2014/main" id="{79E82473-A7E1-4AD3-B4E1-DEA993ADE49E}"/>
              </a:ext>
            </a:extLst>
          </p:cNvPr>
          <p:cNvSpPr>
            <a:spLocks noChangeArrowheads="1"/>
          </p:cNvSpPr>
          <p:nvPr/>
        </p:nvSpPr>
        <p:spPr bwMode="auto">
          <a:xfrm>
            <a:off x="457200" y="5715000"/>
            <a:ext cx="4267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lang="en-US" altLang="en-US" sz="1600">
                <a:latin typeface="Comic Sans MS" panose="030F0702030302020204" pitchFamily="66" charset="0"/>
              </a:rPr>
              <a:t>Ocean /Continent convergence (Cascades)</a:t>
            </a:r>
            <a:endParaRPr lang="en-US" altLang="en-US" sz="1800">
              <a:latin typeface="Comic Sans MS" panose="030F0702030302020204" pitchFamily="66" charset="0"/>
            </a:endParaRPr>
          </a:p>
        </p:txBody>
      </p:sp>
      <p:sp>
        <p:nvSpPr>
          <p:cNvPr id="49156" name="Rectangle 14">
            <a:extLst>
              <a:ext uri="{FF2B5EF4-FFF2-40B4-BE49-F238E27FC236}">
                <a16:creationId xmlns:a16="http://schemas.microsoft.com/office/drawing/2014/main" id="{E1B936E5-7000-4CE2-9FC8-6376DC2C8514}"/>
              </a:ext>
            </a:extLst>
          </p:cNvPr>
          <p:cNvSpPr>
            <a:spLocks noChangeArrowheads="1"/>
          </p:cNvSpPr>
          <p:nvPr/>
        </p:nvSpPr>
        <p:spPr bwMode="auto">
          <a:xfrm>
            <a:off x="5029200" y="5683250"/>
            <a:ext cx="4114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lang="en-US" altLang="en-US" sz="1600">
                <a:latin typeface="Comic Sans MS" panose="030F0702030302020204" pitchFamily="66" charset="0"/>
              </a:rPr>
              <a:t>Continent/Continent Collision (Himalayas)</a:t>
            </a:r>
            <a:endParaRPr lang="en-US" altLang="en-US" sz="2000">
              <a:latin typeface="Comic Sans MS" panose="030F0702030302020204" pitchFamily="66" charset="0"/>
            </a:endParaRPr>
          </a:p>
        </p:txBody>
      </p:sp>
      <p:sp>
        <p:nvSpPr>
          <p:cNvPr id="49157" name="Rectangle 35">
            <a:extLst>
              <a:ext uri="{FF2B5EF4-FFF2-40B4-BE49-F238E27FC236}">
                <a16:creationId xmlns:a16="http://schemas.microsoft.com/office/drawing/2014/main" id="{F43F10F2-4AAE-4B53-A390-9C94EA5E057A}"/>
              </a:ext>
            </a:extLst>
          </p:cNvPr>
          <p:cNvSpPr>
            <a:spLocks noChangeArrowheads="1"/>
          </p:cNvSpPr>
          <p:nvPr/>
        </p:nvSpPr>
        <p:spPr bwMode="auto">
          <a:xfrm>
            <a:off x="4876800" y="1524000"/>
            <a:ext cx="4114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lnSpc>
                <a:spcPct val="105000"/>
              </a:lnSpc>
            </a:pPr>
            <a:r>
              <a:rPr lang="en-US" altLang="en-US" sz="2200">
                <a:solidFill>
                  <a:schemeClr val="bg2"/>
                </a:solidFill>
                <a:latin typeface="Comic Sans MS" panose="030F0702030302020204" pitchFamily="66" charset="0"/>
              </a:rPr>
              <a:t>Plates push together. </a:t>
            </a:r>
            <a:br>
              <a:rPr lang="en-US" altLang="en-US" sz="2200">
                <a:solidFill>
                  <a:schemeClr val="bg2"/>
                </a:solidFill>
                <a:latin typeface="Comic Sans MS" panose="030F0702030302020204" pitchFamily="66" charset="0"/>
              </a:rPr>
            </a:br>
            <a:r>
              <a:rPr lang="en-US" altLang="en-US" sz="2200">
                <a:solidFill>
                  <a:schemeClr val="bg2"/>
                </a:solidFill>
                <a:latin typeface="Comic Sans MS" panose="030F0702030302020204" pitchFamily="66" charset="0"/>
              </a:rPr>
              <a:t>  A) The denser plate </a:t>
            </a:r>
            <a:br>
              <a:rPr lang="en-US" altLang="en-US" sz="2200">
                <a:solidFill>
                  <a:schemeClr val="bg2"/>
                </a:solidFill>
                <a:latin typeface="Comic Sans MS" panose="030F0702030302020204" pitchFamily="66" charset="0"/>
              </a:rPr>
            </a:br>
            <a:r>
              <a:rPr lang="en-US" altLang="en-US" sz="2200">
                <a:solidFill>
                  <a:schemeClr val="bg2"/>
                </a:solidFill>
                <a:latin typeface="Comic Sans MS" panose="030F0702030302020204" pitchFamily="66" charset="0"/>
              </a:rPr>
              <a:t>        subducts, or </a:t>
            </a:r>
            <a:br>
              <a:rPr lang="en-US" altLang="en-US" sz="2200">
                <a:solidFill>
                  <a:schemeClr val="bg2"/>
                </a:solidFill>
                <a:latin typeface="Comic Sans MS" panose="030F0702030302020204" pitchFamily="66" charset="0"/>
              </a:rPr>
            </a:br>
            <a:r>
              <a:rPr lang="en-US" altLang="en-US" sz="2200">
                <a:solidFill>
                  <a:schemeClr val="bg2"/>
                </a:solidFill>
                <a:latin typeface="Comic Sans MS" panose="030F0702030302020204" pitchFamily="66" charset="0"/>
              </a:rPr>
              <a:t>  B) two continental plates</a:t>
            </a:r>
            <a:br>
              <a:rPr lang="en-US" altLang="en-US" sz="2200">
                <a:solidFill>
                  <a:schemeClr val="bg2"/>
                </a:solidFill>
                <a:latin typeface="Comic Sans MS" panose="030F0702030302020204" pitchFamily="66" charset="0"/>
              </a:rPr>
            </a:br>
            <a:r>
              <a:rPr lang="en-US" altLang="en-US" sz="2200">
                <a:solidFill>
                  <a:schemeClr val="bg2"/>
                </a:solidFill>
                <a:latin typeface="Comic Sans MS" panose="030F0702030302020204" pitchFamily="66" charset="0"/>
              </a:rPr>
              <a:t>       crunch together to</a:t>
            </a:r>
            <a:br>
              <a:rPr lang="en-US" altLang="en-US" sz="2200">
                <a:solidFill>
                  <a:schemeClr val="bg2"/>
                </a:solidFill>
                <a:latin typeface="Comic Sans MS" panose="030F0702030302020204" pitchFamily="66" charset="0"/>
              </a:rPr>
            </a:br>
            <a:r>
              <a:rPr lang="en-US" altLang="en-US" sz="2200">
                <a:solidFill>
                  <a:schemeClr val="bg2"/>
                </a:solidFill>
                <a:latin typeface="Comic Sans MS" panose="030F0702030302020204" pitchFamily="66" charset="0"/>
              </a:rPr>
              <a:t>       form high mountains.</a:t>
            </a:r>
            <a:endParaRPr lang="en-US" altLang="en-US" sz="3600">
              <a:solidFill>
                <a:schemeClr val="bg2"/>
              </a:solidFill>
              <a:latin typeface="Comic Sans MS" panose="030F0702030302020204" pitchFamily="66" charset="0"/>
            </a:endParaRPr>
          </a:p>
        </p:txBody>
      </p:sp>
      <p:pic>
        <p:nvPicPr>
          <p:cNvPr id="49158" name="Picture 58">
            <a:extLst>
              <a:ext uri="{FF2B5EF4-FFF2-40B4-BE49-F238E27FC236}">
                <a16:creationId xmlns:a16="http://schemas.microsoft.com/office/drawing/2014/main" id="{1584F525-3BC4-4716-BCA6-B6EB6C8280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3811588"/>
            <a:ext cx="281940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9" name="Rectangle 61">
            <a:extLst>
              <a:ext uri="{FF2B5EF4-FFF2-40B4-BE49-F238E27FC236}">
                <a16:creationId xmlns:a16="http://schemas.microsoft.com/office/drawing/2014/main" id="{F800F55A-4C9C-4D88-A1E6-1875A6214CF1}"/>
              </a:ext>
            </a:extLst>
          </p:cNvPr>
          <p:cNvSpPr>
            <a:spLocks noChangeArrowheads="1"/>
          </p:cNvSpPr>
          <p:nvPr/>
        </p:nvSpPr>
        <p:spPr bwMode="auto">
          <a:xfrm>
            <a:off x="469900" y="6278563"/>
            <a:ext cx="8723313"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lang="en-US" altLang="en-US" sz="1700">
                <a:solidFill>
                  <a:schemeClr val="bg2"/>
                </a:solidFill>
                <a:latin typeface="Comic Sans MS" panose="030F0702030302020204" pitchFamily="66" charset="0"/>
              </a:rPr>
              <a:t>Next slide: Why and where would earthquakes occur in convergent boundaries?</a:t>
            </a:r>
            <a:endParaRPr lang="en-US" altLang="en-US" sz="1800">
              <a:solidFill>
                <a:schemeClr val="bg2"/>
              </a:solidFill>
              <a:latin typeface="Comic Sans MS" panose="030F0702030302020204" pitchFamily="66" charset="0"/>
            </a:endParaRPr>
          </a:p>
        </p:txBody>
      </p:sp>
      <p:pic>
        <p:nvPicPr>
          <p:cNvPr id="49160" name="Picture 68">
            <a:extLst>
              <a:ext uri="{FF2B5EF4-FFF2-40B4-BE49-F238E27FC236}">
                <a16:creationId xmlns:a16="http://schemas.microsoft.com/office/drawing/2014/main" id="{707167C3-3C71-45F5-AAC1-46FD1DF9CD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990600"/>
            <a:ext cx="2743200"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10">
            <a:extLst>
              <a:ext uri="{FF2B5EF4-FFF2-40B4-BE49-F238E27FC236}">
                <a16:creationId xmlns:a16="http://schemas.microsoft.com/office/drawing/2014/main" id="{32A752DA-D930-4CF5-B406-BD8174DC050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581400"/>
            <a:ext cx="2698750" cy="20304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49F5C51F-05E8-4734-9363-FC9CEFAAA3D5}"/>
              </a:ext>
            </a:extLst>
          </p:cNvPr>
          <p:cNvSpPr>
            <a:spLocks noGrp="1" noChangeArrowheads="1"/>
          </p:cNvSpPr>
          <p:nvPr>
            <p:ph type="ctrTitle"/>
          </p:nvPr>
        </p:nvSpPr>
        <p:spPr>
          <a:xfrm>
            <a:off x="914400" y="228600"/>
            <a:ext cx="7772400" cy="1143000"/>
          </a:xfrm>
        </p:spPr>
        <p:txBody>
          <a:bodyPr/>
          <a:lstStyle/>
          <a:p>
            <a:pPr algn="ctr" eaLnBrk="1" hangingPunct="1">
              <a:lnSpc>
                <a:spcPct val="95000"/>
              </a:lnSpc>
            </a:pPr>
            <a:r>
              <a:rPr lang="en-US" altLang="en-US" sz="2800">
                <a:latin typeface="Comic Sans MS" panose="030F0702030302020204" pitchFamily="66" charset="0"/>
              </a:rPr>
              <a:t>Earthquakes along Convergent Zones with </a:t>
            </a:r>
            <a:br>
              <a:rPr lang="en-US" altLang="en-US" sz="2800">
                <a:latin typeface="Comic Sans MS" panose="030F0702030302020204" pitchFamily="66" charset="0"/>
              </a:rPr>
            </a:br>
            <a:r>
              <a:rPr lang="en-US" altLang="en-US" sz="2800">
                <a:latin typeface="Comic Sans MS" panose="030F0702030302020204" pitchFamily="66" charset="0"/>
              </a:rPr>
              <a:t>Subducting Oceanic Lithosphere</a:t>
            </a:r>
            <a:br>
              <a:rPr lang="en-US" altLang="en-US" sz="2800">
                <a:latin typeface="Comic Sans MS" panose="030F0702030302020204" pitchFamily="66" charset="0"/>
              </a:rPr>
            </a:br>
            <a:endParaRPr lang="en-US" altLang="en-US" sz="3600">
              <a:latin typeface="Comic Sans MS" panose="030F0702030302020204" pitchFamily="66" charset="0"/>
            </a:endParaRPr>
          </a:p>
        </p:txBody>
      </p:sp>
      <p:sp>
        <p:nvSpPr>
          <p:cNvPr id="51202" name="Rectangle 3">
            <a:extLst>
              <a:ext uri="{FF2B5EF4-FFF2-40B4-BE49-F238E27FC236}">
                <a16:creationId xmlns:a16="http://schemas.microsoft.com/office/drawing/2014/main" id="{436AB60B-8149-495B-8FA7-8F531D159494}"/>
              </a:ext>
            </a:extLst>
          </p:cNvPr>
          <p:cNvSpPr>
            <a:spLocks noGrp="1" noChangeArrowheads="1"/>
          </p:cNvSpPr>
          <p:nvPr>
            <p:ph type="subTitle" idx="1"/>
          </p:nvPr>
        </p:nvSpPr>
        <p:spPr>
          <a:xfrm>
            <a:off x="228600" y="1447800"/>
            <a:ext cx="8763000" cy="4419600"/>
          </a:xfrm>
        </p:spPr>
        <p:txBody>
          <a:bodyPr/>
          <a:lstStyle/>
          <a:p>
            <a:pPr marL="452438" indent="-452438" eaLnBrk="1" hangingPunct="1"/>
            <a:r>
              <a:rPr lang="en-US" altLang="en-US" sz="2000" b="1">
                <a:solidFill>
                  <a:schemeClr val="tx2"/>
                </a:solidFill>
                <a:latin typeface="Comic Sans MS" panose="030F0702030302020204" pitchFamily="66" charset="0"/>
              </a:rPr>
              <a:t>Shallow earthquakes: </a:t>
            </a:r>
            <a:endParaRPr lang="en-US" altLang="en-US" sz="2000">
              <a:solidFill>
                <a:schemeClr val="tx2"/>
              </a:solidFill>
              <a:latin typeface="Comic Sans MS" panose="030F0702030302020204" pitchFamily="66" charset="0"/>
            </a:endParaRPr>
          </a:p>
          <a:p>
            <a:pPr marL="452438" indent="-452438" eaLnBrk="1" hangingPunct="1">
              <a:spcBef>
                <a:spcPts val="238"/>
              </a:spcBef>
            </a:pPr>
            <a:r>
              <a:rPr lang="en-US" altLang="en-US" sz="2000">
                <a:solidFill>
                  <a:schemeClr val="tx2"/>
                </a:solidFill>
                <a:latin typeface="Comic Sans MS" panose="030F0702030302020204" pitchFamily="66" charset="0"/>
              </a:rPr>
              <a:t>The most destructive of these </a:t>
            </a:r>
            <a:br>
              <a:rPr lang="en-US" altLang="en-US" sz="2000">
                <a:solidFill>
                  <a:schemeClr val="tx2"/>
                </a:solidFill>
                <a:latin typeface="Comic Sans MS" panose="030F0702030302020204" pitchFamily="66" charset="0"/>
              </a:rPr>
            </a:br>
            <a:r>
              <a:rPr lang="en-US" altLang="en-US" sz="2000">
                <a:solidFill>
                  <a:schemeClr val="tx2"/>
                </a:solidFill>
                <a:latin typeface="Comic Sans MS" panose="030F0702030302020204" pitchFamily="66" charset="0"/>
              </a:rPr>
              <a:t>occur </a:t>
            </a:r>
            <a:r>
              <a:rPr lang="en-US" altLang="en-US" sz="2000" i="1" u="sng">
                <a:solidFill>
                  <a:schemeClr val="tx2"/>
                </a:solidFill>
                <a:latin typeface="Comic Sans MS" panose="030F0702030302020204" pitchFamily="66" charset="0"/>
              </a:rPr>
              <a:t>between </a:t>
            </a:r>
            <a:r>
              <a:rPr lang="en-US" altLang="en-US" sz="2000">
                <a:solidFill>
                  <a:schemeClr val="tx2"/>
                </a:solidFill>
                <a:latin typeface="Comic Sans MS" panose="030F0702030302020204" pitchFamily="66" charset="0"/>
              </a:rPr>
              <a:t>the plates </a:t>
            </a:r>
            <a:br>
              <a:rPr lang="en-US" altLang="en-US" sz="2000">
                <a:solidFill>
                  <a:schemeClr val="tx2"/>
                </a:solidFill>
                <a:latin typeface="Comic Sans MS" panose="030F0702030302020204" pitchFamily="66" charset="0"/>
              </a:rPr>
            </a:br>
            <a:r>
              <a:rPr lang="en-US" altLang="en-US" sz="2000" i="1" u="sng">
                <a:solidFill>
                  <a:schemeClr val="tx2"/>
                </a:solidFill>
                <a:latin typeface="Comic Sans MS" panose="030F0702030302020204" pitchFamily="66" charset="0"/>
              </a:rPr>
              <a:t>on</a:t>
            </a:r>
            <a:r>
              <a:rPr lang="en-US" altLang="en-US" sz="2000">
                <a:solidFill>
                  <a:schemeClr val="tx2"/>
                </a:solidFill>
                <a:latin typeface="Comic Sans MS" panose="030F0702030302020204" pitchFamily="66" charset="0"/>
              </a:rPr>
              <a:t> the plate boundary. </a:t>
            </a:r>
          </a:p>
          <a:p>
            <a:pPr marL="452438" indent="-452438" eaLnBrk="1" hangingPunct="1">
              <a:spcBef>
                <a:spcPts val="238"/>
              </a:spcBef>
            </a:pPr>
            <a:r>
              <a:rPr lang="en-US" altLang="en-US" sz="2000">
                <a:solidFill>
                  <a:schemeClr val="tx2"/>
                </a:solidFill>
                <a:latin typeface="Comic Sans MS" panose="030F0702030302020204" pitchFamily="66" charset="0"/>
              </a:rPr>
              <a:t>Shallow earthquakes also occur </a:t>
            </a:r>
            <a:br>
              <a:rPr lang="en-US" altLang="en-US" sz="2000">
                <a:solidFill>
                  <a:schemeClr val="tx2"/>
                </a:solidFill>
                <a:latin typeface="Comic Sans MS" panose="030F0702030302020204" pitchFamily="66" charset="0"/>
              </a:rPr>
            </a:br>
            <a:r>
              <a:rPr lang="en-US" altLang="en-US" sz="2000" i="1" u="sng">
                <a:solidFill>
                  <a:schemeClr val="tx2"/>
                </a:solidFill>
                <a:latin typeface="Comic Sans MS" panose="030F0702030302020204" pitchFamily="66" charset="0"/>
              </a:rPr>
              <a:t>within </a:t>
            </a:r>
            <a:r>
              <a:rPr lang="en-US" altLang="en-US" sz="2000">
                <a:solidFill>
                  <a:schemeClr val="tx2"/>
                </a:solidFill>
                <a:latin typeface="Comic Sans MS" panose="030F0702030302020204" pitchFamily="66" charset="0"/>
              </a:rPr>
              <a:t>the subducting plate </a:t>
            </a:r>
            <a:br>
              <a:rPr lang="en-US" altLang="en-US" sz="2000">
                <a:solidFill>
                  <a:schemeClr val="tx2"/>
                </a:solidFill>
                <a:latin typeface="Comic Sans MS" panose="030F0702030302020204" pitchFamily="66" charset="0"/>
              </a:rPr>
            </a:br>
            <a:r>
              <a:rPr lang="en-US" altLang="en-US" sz="2000">
                <a:solidFill>
                  <a:schemeClr val="tx2"/>
                </a:solidFill>
                <a:latin typeface="Comic Sans MS" panose="030F0702030302020204" pitchFamily="66" charset="0"/>
              </a:rPr>
              <a:t>and </a:t>
            </a:r>
            <a:r>
              <a:rPr lang="en-US" altLang="en-US" sz="2000" i="1" u="sng">
                <a:solidFill>
                  <a:schemeClr val="tx2"/>
                </a:solidFill>
                <a:latin typeface="Comic Sans MS" panose="030F0702030302020204" pitchFamily="66" charset="0"/>
              </a:rPr>
              <a:t>within </a:t>
            </a:r>
            <a:r>
              <a:rPr lang="en-US" altLang="en-US" sz="2000">
                <a:solidFill>
                  <a:schemeClr val="tx2"/>
                </a:solidFill>
                <a:latin typeface="Comic Sans MS" panose="030F0702030302020204" pitchFamily="66" charset="0"/>
              </a:rPr>
              <a:t>the overriding </a:t>
            </a:r>
            <a:br>
              <a:rPr lang="en-US" altLang="en-US" sz="2000">
                <a:solidFill>
                  <a:schemeClr val="tx2"/>
                </a:solidFill>
                <a:latin typeface="Comic Sans MS" panose="030F0702030302020204" pitchFamily="66" charset="0"/>
              </a:rPr>
            </a:br>
            <a:r>
              <a:rPr lang="en-US" altLang="en-US" sz="2000">
                <a:solidFill>
                  <a:schemeClr val="tx2"/>
                </a:solidFill>
                <a:latin typeface="Comic Sans MS" panose="030F0702030302020204" pitchFamily="66" charset="0"/>
              </a:rPr>
              <a:t>plate near the plate boundary.</a:t>
            </a:r>
            <a:br>
              <a:rPr lang="en-US" altLang="en-US" sz="2000">
                <a:solidFill>
                  <a:schemeClr val="tx2"/>
                </a:solidFill>
                <a:latin typeface="Comic Sans MS" panose="030F0702030302020204" pitchFamily="66" charset="0"/>
              </a:rPr>
            </a:br>
            <a:endParaRPr lang="en-US" altLang="en-US" sz="2000">
              <a:solidFill>
                <a:schemeClr val="tx2"/>
              </a:solidFill>
              <a:latin typeface="Comic Sans MS" panose="030F0702030302020204" pitchFamily="66" charset="0"/>
            </a:endParaRPr>
          </a:p>
          <a:p>
            <a:pPr marL="452438" indent="-452438" eaLnBrk="1" hangingPunct="1">
              <a:spcBef>
                <a:spcPts val="238"/>
              </a:spcBef>
            </a:pPr>
            <a:r>
              <a:rPr lang="en-US" altLang="en-US" sz="2000" b="1">
                <a:solidFill>
                  <a:schemeClr val="tx2"/>
                </a:solidFill>
                <a:latin typeface="Comic Sans MS" panose="030F0702030302020204" pitchFamily="66" charset="0"/>
              </a:rPr>
              <a:t>Intermediate and Deep earthquakes: </a:t>
            </a:r>
            <a:endParaRPr lang="en-US" altLang="en-US" sz="2000">
              <a:solidFill>
                <a:schemeClr val="tx2"/>
              </a:solidFill>
              <a:latin typeface="Comic Sans MS" panose="030F0702030302020204" pitchFamily="66" charset="0"/>
            </a:endParaRPr>
          </a:p>
          <a:p>
            <a:pPr marL="452438" indent="-452438" eaLnBrk="1" hangingPunct="1">
              <a:spcBef>
                <a:spcPts val="238"/>
              </a:spcBef>
            </a:pPr>
            <a:r>
              <a:rPr lang="en-US" altLang="en-US" sz="2000">
                <a:solidFill>
                  <a:schemeClr val="tx2"/>
                </a:solidFill>
                <a:latin typeface="Comic Sans MS" panose="030F0702030302020204" pitchFamily="66" charset="0"/>
              </a:rPr>
              <a:t>The depth range defined as </a:t>
            </a:r>
            <a:r>
              <a:rPr lang="ja-JP" altLang="en-US" sz="2000">
                <a:solidFill>
                  <a:schemeClr val="tx2"/>
                </a:solidFill>
                <a:latin typeface="Comic Sans MS" panose="030F0702030302020204" pitchFamily="66" charset="0"/>
              </a:rPr>
              <a:t>“</a:t>
            </a:r>
            <a:r>
              <a:rPr lang="en-US" altLang="ja-JP" sz="2000">
                <a:solidFill>
                  <a:schemeClr val="tx2"/>
                </a:solidFill>
                <a:latin typeface="Comic Sans MS" panose="030F0702030302020204" pitchFamily="66" charset="0"/>
              </a:rPr>
              <a:t>intermediate</a:t>
            </a:r>
            <a:r>
              <a:rPr lang="ja-JP" altLang="en-US" sz="2000">
                <a:solidFill>
                  <a:schemeClr val="tx2"/>
                </a:solidFill>
                <a:latin typeface="Comic Sans MS" panose="030F0702030302020204" pitchFamily="66" charset="0"/>
              </a:rPr>
              <a:t>”</a:t>
            </a:r>
            <a:r>
              <a:rPr lang="en-US" altLang="ja-JP" sz="2000">
                <a:solidFill>
                  <a:schemeClr val="tx2"/>
                </a:solidFill>
                <a:latin typeface="Comic Sans MS" panose="030F0702030302020204" pitchFamily="66" charset="0"/>
              </a:rPr>
              <a:t> is 100 – 300 km deep </a:t>
            </a:r>
            <a:br>
              <a:rPr lang="en-US" altLang="ja-JP" sz="2000">
                <a:solidFill>
                  <a:schemeClr val="tx2"/>
                </a:solidFill>
                <a:latin typeface="Comic Sans MS" panose="030F0702030302020204" pitchFamily="66" charset="0"/>
              </a:rPr>
            </a:br>
            <a:r>
              <a:rPr lang="en-US" altLang="ja-JP" sz="2000">
                <a:solidFill>
                  <a:schemeClr val="tx2"/>
                </a:solidFill>
                <a:latin typeface="Comic Sans MS" panose="030F0702030302020204" pitchFamily="66" charset="0"/>
              </a:rPr>
              <a:t>while </a:t>
            </a:r>
            <a:r>
              <a:rPr lang="ja-JP" altLang="en-US" sz="2000">
                <a:solidFill>
                  <a:schemeClr val="tx2"/>
                </a:solidFill>
                <a:latin typeface="Comic Sans MS" panose="030F0702030302020204" pitchFamily="66" charset="0"/>
              </a:rPr>
              <a:t>“</a:t>
            </a:r>
            <a:r>
              <a:rPr lang="en-US" altLang="ja-JP" sz="2000">
                <a:solidFill>
                  <a:schemeClr val="tx2"/>
                </a:solidFill>
                <a:latin typeface="Comic Sans MS" panose="030F0702030302020204" pitchFamily="66" charset="0"/>
              </a:rPr>
              <a:t>deep</a:t>
            </a:r>
            <a:r>
              <a:rPr lang="ja-JP" altLang="en-US" sz="2000">
                <a:solidFill>
                  <a:schemeClr val="tx2"/>
                </a:solidFill>
                <a:latin typeface="Comic Sans MS" panose="030F0702030302020204" pitchFamily="66" charset="0"/>
              </a:rPr>
              <a:t>”</a:t>
            </a:r>
            <a:r>
              <a:rPr lang="en-US" altLang="ja-JP" sz="2000">
                <a:solidFill>
                  <a:schemeClr val="tx2"/>
                </a:solidFill>
                <a:latin typeface="Comic Sans MS" panose="030F0702030302020204" pitchFamily="66" charset="0"/>
              </a:rPr>
              <a:t> earthquakes are in the 300 – 700 km depth range. Intermediate and deep earthquakes occur only </a:t>
            </a:r>
            <a:r>
              <a:rPr lang="en-US" altLang="ja-JP" sz="2000" i="1" u="sng">
                <a:solidFill>
                  <a:schemeClr val="tx2"/>
                </a:solidFill>
                <a:latin typeface="Comic Sans MS" panose="030F0702030302020204" pitchFamily="66" charset="0"/>
              </a:rPr>
              <a:t>within</a:t>
            </a:r>
            <a:r>
              <a:rPr lang="en-US" altLang="ja-JP" sz="2000">
                <a:solidFill>
                  <a:schemeClr val="tx2"/>
                </a:solidFill>
                <a:latin typeface="Comic Sans MS" panose="030F0702030302020204" pitchFamily="66" charset="0"/>
              </a:rPr>
              <a:t> the subducting oceanic lithosphere. </a:t>
            </a:r>
            <a:endParaRPr lang="en-US" altLang="en-US" sz="2000">
              <a:solidFill>
                <a:schemeClr val="tx2"/>
              </a:solidFill>
              <a:latin typeface="Comic Sans MS" panose="030F0702030302020204" pitchFamily="66" charset="0"/>
            </a:endParaRPr>
          </a:p>
        </p:txBody>
      </p:sp>
      <p:pic>
        <p:nvPicPr>
          <p:cNvPr id="51203" name="Picture 4">
            <a:extLst>
              <a:ext uri="{FF2B5EF4-FFF2-40B4-BE49-F238E27FC236}">
                <a16:creationId xmlns:a16="http://schemas.microsoft.com/office/drawing/2014/main" id="{00509669-81B4-437C-9E88-81A28B59FC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11700" y="1066800"/>
            <a:ext cx="4356100" cy="32766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DF5F26C2-3D18-4240-98B6-2AE2583A5E93}"/>
              </a:ext>
            </a:extLst>
          </p:cNvPr>
          <p:cNvSpPr>
            <a:spLocks noGrp="1" noChangeArrowheads="1"/>
          </p:cNvSpPr>
          <p:nvPr>
            <p:ph type="title"/>
          </p:nvPr>
        </p:nvSpPr>
        <p:spPr>
          <a:xfrm>
            <a:off x="609600" y="381000"/>
            <a:ext cx="7772400" cy="1371600"/>
          </a:xfrm>
        </p:spPr>
        <p:txBody>
          <a:bodyPr/>
          <a:lstStyle/>
          <a:p>
            <a:pPr eaLnBrk="1" hangingPunct="1">
              <a:lnSpc>
                <a:spcPts val="5038"/>
              </a:lnSpc>
            </a:pPr>
            <a:r>
              <a:rPr lang="en-US" altLang="en-US" sz="3200" b="1">
                <a:latin typeface="Comic Sans MS" panose="030F0702030302020204" pitchFamily="66" charset="0"/>
              </a:rPr>
              <a:t>Transform Boundaries</a:t>
            </a:r>
            <a:br>
              <a:rPr lang="en-US" altLang="en-US" sz="3200" b="1">
                <a:latin typeface="Comic Sans MS" panose="030F0702030302020204" pitchFamily="66" charset="0"/>
              </a:rPr>
            </a:br>
            <a:r>
              <a:rPr lang="en-US" altLang="en-US" sz="3600" b="1">
                <a:latin typeface="Comic Sans MS" panose="030F0702030302020204" pitchFamily="66" charset="0"/>
              </a:rPr>
              <a:t>  </a:t>
            </a:r>
            <a:r>
              <a:rPr lang="en-US" altLang="en-US" sz="2400" b="1">
                <a:latin typeface="Comic Sans MS" panose="030F0702030302020204" pitchFamily="66" charset="0"/>
              </a:rPr>
              <a:t>Lithosphere </a:t>
            </a:r>
            <a:r>
              <a:rPr lang="en-US" altLang="en-US" sz="2400">
                <a:latin typeface="Comic Sans MS" panose="030F0702030302020204" pitchFamily="66" charset="0"/>
              </a:rPr>
              <a:t>is neither produced nor destroyed as the plates slide horizontally past each other.</a:t>
            </a:r>
            <a:endParaRPr lang="en-US" altLang="en-US"/>
          </a:p>
        </p:txBody>
      </p:sp>
      <p:sp>
        <p:nvSpPr>
          <p:cNvPr id="53250" name="Rectangle 3">
            <a:extLst>
              <a:ext uri="{FF2B5EF4-FFF2-40B4-BE49-F238E27FC236}">
                <a16:creationId xmlns:a16="http://schemas.microsoft.com/office/drawing/2014/main" id="{AAFA9CA2-2434-4C8C-900F-28C4C90F4BC9}"/>
              </a:ext>
            </a:extLst>
          </p:cNvPr>
          <p:cNvSpPr>
            <a:spLocks noChangeArrowheads="1"/>
          </p:cNvSpPr>
          <p:nvPr/>
        </p:nvSpPr>
        <p:spPr bwMode="auto">
          <a:xfrm>
            <a:off x="685800" y="5257800"/>
            <a:ext cx="3733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lnSpc>
                <a:spcPts val="2400"/>
              </a:lnSpc>
            </a:pPr>
            <a:r>
              <a:rPr lang="en-US" altLang="en-US" sz="2000">
                <a:solidFill>
                  <a:schemeClr val="bg2"/>
                </a:solidFill>
                <a:latin typeface="Comic Sans MS" panose="030F0702030302020204" pitchFamily="66" charset="0"/>
              </a:rPr>
              <a:t>Example: </a:t>
            </a:r>
            <a:br>
              <a:rPr lang="en-US" altLang="en-US" sz="2000">
                <a:solidFill>
                  <a:schemeClr val="bg2"/>
                </a:solidFill>
                <a:latin typeface="Comic Sans MS" panose="030F0702030302020204" pitchFamily="66" charset="0"/>
              </a:rPr>
            </a:br>
            <a:r>
              <a:rPr lang="en-US" altLang="en-US" sz="2000">
                <a:solidFill>
                  <a:schemeClr val="bg2"/>
                </a:solidFill>
                <a:latin typeface="Comic Sans MS" panose="030F0702030302020204" pitchFamily="66" charset="0"/>
              </a:rPr>
              <a:t>San Andreas Fault, California</a:t>
            </a:r>
          </a:p>
        </p:txBody>
      </p:sp>
      <p:sp>
        <p:nvSpPr>
          <p:cNvPr id="53251" name="Rectangle 20">
            <a:extLst>
              <a:ext uri="{FF2B5EF4-FFF2-40B4-BE49-F238E27FC236}">
                <a16:creationId xmlns:a16="http://schemas.microsoft.com/office/drawing/2014/main" id="{2C3577E4-A434-4EE5-A25A-F4E03EDFF67C}"/>
              </a:ext>
            </a:extLst>
          </p:cNvPr>
          <p:cNvSpPr>
            <a:spLocks noChangeArrowheads="1"/>
          </p:cNvSpPr>
          <p:nvPr/>
        </p:nvSpPr>
        <p:spPr bwMode="auto">
          <a:xfrm>
            <a:off x="1143000" y="47244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lnSpc>
                <a:spcPct val="85000"/>
              </a:lnSpc>
            </a:pPr>
            <a:r>
              <a:rPr lang="en-US" altLang="en-US" sz="2000">
                <a:solidFill>
                  <a:schemeClr val="bg2"/>
                </a:solidFill>
                <a:latin typeface="Comic Sans MS" panose="030F0702030302020204" pitchFamily="66" charset="0"/>
              </a:rPr>
              <a:t>Strike-slip fault</a:t>
            </a:r>
          </a:p>
        </p:txBody>
      </p:sp>
      <p:sp>
        <p:nvSpPr>
          <p:cNvPr id="53252" name="Rectangle 21">
            <a:extLst>
              <a:ext uri="{FF2B5EF4-FFF2-40B4-BE49-F238E27FC236}">
                <a16:creationId xmlns:a16="http://schemas.microsoft.com/office/drawing/2014/main" id="{04B68BD1-8E14-43B3-BD7F-47F1A90F9EF4}"/>
              </a:ext>
            </a:extLst>
          </p:cNvPr>
          <p:cNvSpPr>
            <a:spLocks noChangeArrowheads="1"/>
          </p:cNvSpPr>
          <p:nvPr/>
        </p:nvSpPr>
        <p:spPr bwMode="auto">
          <a:xfrm>
            <a:off x="5638800" y="4724400"/>
            <a:ext cx="3200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lnSpc>
                <a:spcPct val="95000"/>
              </a:lnSpc>
            </a:pPr>
            <a:r>
              <a:rPr lang="en-US" altLang="en-US" sz="2000">
                <a:solidFill>
                  <a:schemeClr val="bg2"/>
                </a:solidFill>
                <a:latin typeface="Comic Sans MS" panose="030F0702030302020204" pitchFamily="66" charset="0"/>
              </a:rPr>
              <a:t>Strike-slip fault between two spreading ridges </a:t>
            </a:r>
            <a:br>
              <a:rPr lang="en-US" altLang="en-US" sz="2000">
                <a:solidFill>
                  <a:schemeClr val="bg2"/>
                </a:solidFill>
                <a:latin typeface="Comic Sans MS" panose="030F0702030302020204" pitchFamily="66" charset="0"/>
              </a:rPr>
            </a:br>
            <a:r>
              <a:rPr lang="en-US" altLang="en-US" sz="2000">
                <a:solidFill>
                  <a:schemeClr val="bg2"/>
                </a:solidFill>
                <a:latin typeface="Comic Sans MS" panose="030F0702030302020204" pitchFamily="66" charset="0"/>
              </a:rPr>
              <a:t>allows the two plates to move apart.</a:t>
            </a:r>
            <a:endParaRPr lang="en-US" altLang="en-US" sz="3600">
              <a:solidFill>
                <a:schemeClr val="bg2"/>
              </a:solidFill>
              <a:latin typeface="Comic Sans MS" panose="030F0702030302020204" pitchFamily="66" charset="0"/>
            </a:endParaRPr>
          </a:p>
        </p:txBody>
      </p:sp>
      <p:pic>
        <p:nvPicPr>
          <p:cNvPr id="53253" name="Picture 23">
            <a:extLst>
              <a:ext uri="{FF2B5EF4-FFF2-40B4-BE49-F238E27FC236}">
                <a16:creationId xmlns:a16="http://schemas.microsoft.com/office/drawing/2014/main" id="{A67502C4-EBD7-4ADF-8A9E-C5FE80B872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362200"/>
            <a:ext cx="3276600" cy="231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24">
            <a:extLst>
              <a:ext uri="{FF2B5EF4-FFF2-40B4-BE49-F238E27FC236}">
                <a16:creationId xmlns:a16="http://schemas.microsoft.com/office/drawing/2014/main" id="{D373589C-7466-435C-A952-EF48E74410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2362200"/>
            <a:ext cx="3048000" cy="236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EBC69AED-DD14-409A-8D7A-45F7DAEBE519}"/>
              </a:ext>
            </a:extLst>
          </p:cNvPr>
          <p:cNvSpPr>
            <a:spLocks noGrp="1" noChangeArrowheads="1"/>
          </p:cNvSpPr>
          <p:nvPr>
            <p:ph type="ctrTitle"/>
          </p:nvPr>
        </p:nvSpPr>
        <p:spPr>
          <a:xfrm>
            <a:off x="1905000" y="76200"/>
            <a:ext cx="5486400" cy="533400"/>
          </a:xfrm>
        </p:spPr>
        <p:txBody>
          <a:bodyPr/>
          <a:lstStyle/>
          <a:p>
            <a:pPr eaLnBrk="1" hangingPunct="1"/>
            <a:r>
              <a:rPr lang="en-US" altLang="en-US" sz="3200">
                <a:latin typeface="Comic Sans MS" panose="030F0702030302020204" pitchFamily="66" charset="0"/>
              </a:rPr>
              <a:t>Deforming Earth</a:t>
            </a:r>
            <a:r>
              <a:rPr lang="ja-JP" altLang="en-US" sz="3200">
                <a:latin typeface="Comic Sans MS" panose="030F0702030302020204" pitchFamily="66" charset="0"/>
              </a:rPr>
              <a:t>’</a:t>
            </a:r>
            <a:r>
              <a:rPr lang="en-US" altLang="ja-JP" sz="3200">
                <a:latin typeface="Comic Sans MS" panose="030F0702030302020204" pitchFamily="66" charset="0"/>
              </a:rPr>
              <a:t>s Crust</a:t>
            </a:r>
            <a:endParaRPr lang="en-US" altLang="en-US" sz="3200">
              <a:latin typeface="Comic Sans MS" panose="030F0702030302020204" pitchFamily="66" charset="0"/>
            </a:endParaRPr>
          </a:p>
        </p:txBody>
      </p:sp>
      <p:sp>
        <p:nvSpPr>
          <p:cNvPr id="55298" name="Rectangle 3">
            <a:extLst>
              <a:ext uri="{FF2B5EF4-FFF2-40B4-BE49-F238E27FC236}">
                <a16:creationId xmlns:a16="http://schemas.microsoft.com/office/drawing/2014/main" id="{2E99A079-7DB5-4326-BA11-426738B39B44}"/>
              </a:ext>
            </a:extLst>
          </p:cNvPr>
          <p:cNvSpPr>
            <a:spLocks noGrp="1" noChangeArrowheads="1"/>
          </p:cNvSpPr>
          <p:nvPr>
            <p:ph type="subTitle" idx="1"/>
          </p:nvPr>
        </p:nvSpPr>
        <p:spPr>
          <a:xfrm>
            <a:off x="609600" y="685800"/>
            <a:ext cx="8458200" cy="493713"/>
          </a:xfrm>
        </p:spPr>
        <p:txBody>
          <a:bodyPr anchor="ctr">
            <a:spAutoFit/>
          </a:bodyPr>
          <a:lstStyle/>
          <a:p>
            <a:pPr eaLnBrk="1" hangingPunct="1">
              <a:lnSpc>
                <a:spcPct val="110000"/>
              </a:lnSpc>
            </a:pPr>
            <a:r>
              <a:rPr lang="en-US" altLang="en-US" sz="2400" b="1">
                <a:solidFill>
                  <a:schemeClr val="bg2"/>
                </a:solidFill>
                <a:latin typeface="Comic Sans MS" panose="030F0702030302020204" pitchFamily="66" charset="0"/>
              </a:rPr>
              <a:t>Types of stress:  Extension, Compression, Shear</a:t>
            </a:r>
            <a:endParaRPr lang="en-US" altLang="en-US" sz="2400" b="1">
              <a:latin typeface="Comic Sans MS" panose="030F0702030302020204" pitchFamily="66" charset="0"/>
            </a:endParaRPr>
          </a:p>
        </p:txBody>
      </p:sp>
      <p:sp>
        <p:nvSpPr>
          <p:cNvPr id="55299" name="Text Box 6">
            <a:extLst>
              <a:ext uri="{FF2B5EF4-FFF2-40B4-BE49-F238E27FC236}">
                <a16:creationId xmlns:a16="http://schemas.microsoft.com/office/drawing/2014/main" id="{D40281FC-942D-4D4C-9226-51EEB4E130FD}"/>
              </a:ext>
            </a:extLst>
          </p:cNvPr>
          <p:cNvSpPr txBox="1">
            <a:spLocks noChangeArrowheads="1"/>
          </p:cNvSpPr>
          <p:nvPr/>
        </p:nvSpPr>
        <p:spPr bwMode="auto">
          <a:xfrm>
            <a:off x="4648200" y="2547938"/>
            <a:ext cx="4495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kumimoji="1" lang="en-US" altLang="en-US" sz="1800">
                <a:solidFill>
                  <a:schemeClr val="tx2"/>
                </a:solidFill>
                <a:latin typeface="Comic Sans MS" panose="030F0702030302020204" pitchFamily="66" charset="0"/>
              </a:rPr>
              <a:t>Extension makes faults and regional</a:t>
            </a:r>
            <a:br>
              <a:rPr kumimoji="1" lang="en-US" altLang="en-US" sz="1800">
                <a:solidFill>
                  <a:schemeClr val="tx2"/>
                </a:solidFill>
                <a:latin typeface="Comic Sans MS" panose="030F0702030302020204" pitchFamily="66" charset="0"/>
              </a:rPr>
            </a:br>
            <a:r>
              <a:rPr kumimoji="1" lang="en-US" altLang="en-US" sz="1800">
                <a:solidFill>
                  <a:schemeClr val="tx2"/>
                </a:solidFill>
                <a:latin typeface="Comic Sans MS" panose="030F0702030302020204" pitchFamily="66" charset="0"/>
              </a:rPr>
              <a:t>     thinning. (Ex., Basin &amp; Range.)</a:t>
            </a:r>
          </a:p>
        </p:txBody>
      </p:sp>
      <p:sp>
        <p:nvSpPr>
          <p:cNvPr id="55300" name="Text Box 7">
            <a:extLst>
              <a:ext uri="{FF2B5EF4-FFF2-40B4-BE49-F238E27FC236}">
                <a16:creationId xmlns:a16="http://schemas.microsoft.com/office/drawing/2014/main" id="{42EE4964-00BD-4F85-84FA-EC0A295478D3}"/>
              </a:ext>
            </a:extLst>
          </p:cNvPr>
          <p:cNvSpPr txBox="1">
            <a:spLocks noChangeArrowheads="1"/>
          </p:cNvSpPr>
          <p:nvPr/>
        </p:nvSpPr>
        <p:spPr bwMode="auto">
          <a:xfrm>
            <a:off x="4632325" y="3995738"/>
            <a:ext cx="4267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kumimoji="1" lang="en-US" altLang="en-US" sz="1800">
                <a:solidFill>
                  <a:schemeClr val="tx2"/>
                </a:solidFill>
                <a:latin typeface="Comic Sans MS" panose="030F0702030302020204" pitchFamily="66" charset="0"/>
              </a:rPr>
              <a:t>Compression makes faults and folds.</a:t>
            </a:r>
            <a:br>
              <a:rPr kumimoji="1" lang="en-US" altLang="en-US" sz="1800">
                <a:solidFill>
                  <a:schemeClr val="tx2"/>
                </a:solidFill>
                <a:latin typeface="Comic Sans MS" panose="030F0702030302020204" pitchFamily="66" charset="0"/>
              </a:rPr>
            </a:br>
            <a:r>
              <a:rPr kumimoji="1" lang="en-US" altLang="en-US" sz="1800">
                <a:solidFill>
                  <a:schemeClr val="tx2"/>
                </a:solidFill>
                <a:latin typeface="Comic Sans MS" panose="030F0702030302020204" pitchFamily="66" charset="0"/>
              </a:rPr>
              <a:t>     (Ex., Rocky Mountains.)</a:t>
            </a:r>
          </a:p>
        </p:txBody>
      </p:sp>
      <p:pic>
        <p:nvPicPr>
          <p:cNvPr id="55301" name="Picture 10">
            <a:extLst>
              <a:ext uri="{FF2B5EF4-FFF2-40B4-BE49-F238E27FC236}">
                <a16:creationId xmlns:a16="http://schemas.microsoft.com/office/drawing/2014/main" id="{AEAE5556-A94B-4E2F-AB09-2814C7D759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95400"/>
            <a:ext cx="3683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13">
            <a:extLst>
              <a:ext uri="{FF2B5EF4-FFF2-40B4-BE49-F238E27FC236}">
                <a16:creationId xmlns:a16="http://schemas.microsoft.com/office/drawing/2014/main" id="{5FCBE67C-A82C-47CA-A2F1-3E36385762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5214938"/>
            <a:ext cx="363855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3" name="Text Box 17">
            <a:extLst>
              <a:ext uri="{FF2B5EF4-FFF2-40B4-BE49-F238E27FC236}">
                <a16:creationId xmlns:a16="http://schemas.microsoft.com/office/drawing/2014/main" id="{4483DBE7-EF30-4BD4-8F15-28FC2B91A4BA}"/>
              </a:ext>
            </a:extLst>
          </p:cNvPr>
          <p:cNvSpPr txBox="1">
            <a:spLocks noChangeArrowheads="1"/>
          </p:cNvSpPr>
          <p:nvPr/>
        </p:nvSpPr>
        <p:spPr bwMode="auto">
          <a:xfrm>
            <a:off x="4648200" y="5138738"/>
            <a:ext cx="42672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kumimoji="1" lang="en-US" altLang="en-US" sz="1800">
                <a:solidFill>
                  <a:schemeClr val="tx2"/>
                </a:solidFill>
                <a:latin typeface="Comic Sans MS" panose="030F0702030302020204" pitchFamily="66" charset="0"/>
              </a:rPr>
              <a:t>Shearing displaces layers horizontally</a:t>
            </a:r>
            <a:br>
              <a:rPr kumimoji="1" lang="en-US" altLang="en-US" sz="1800">
                <a:solidFill>
                  <a:schemeClr val="tx2"/>
                </a:solidFill>
                <a:latin typeface="Comic Sans MS" panose="030F0702030302020204" pitchFamily="66" charset="0"/>
              </a:rPr>
            </a:br>
            <a:r>
              <a:rPr kumimoji="1" lang="en-US" altLang="en-US" sz="1800">
                <a:solidFill>
                  <a:schemeClr val="tx2"/>
                </a:solidFill>
                <a:latin typeface="Comic Sans MS" panose="030F0702030302020204" pitchFamily="66" charset="0"/>
              </a:rPr>
              <a:t>   and can result in strike-slip faulting.</a:t>
            </a:r>
            <a:br>
              <a:rPr kumimoji="1" lang="en-US" altLang="en-US" sz="1800">
                <a:solidFill>
                  <a:schemeClr val="tx2"/>
                </a:solidFill>
                <a:latin typeface="Comic Sans MS" panose="030F0702030302020204" pitchFamily="66" charset="0"/>
              </a:rPr>
            </a:br>
            <a:r>
              <a:rPr kumimoji="1" lang="en-US" altLang="en-US" sz="1800">
                <a:solidFill>
                  <a:schemeClr val="tx2"/>
                </a:solidFill>
                <a:latin typeface="Comic Sans MS" panose="030F0702030302020204" pitchFamily="66" charset="0"/>
              </a:rPr>
              <a:t>   (Ex., San Andreas Fault, California.)</a:t>
            </a:r>
          </a:p>
        </p:txBody>
      </p:sp>
      <p:sp>
        <p:nvSpPr>
          <p:cNvPr id="55304" name="Text Box 18">
            <a:extLst>
              <a:ext uri="{FF2B5EF4-FFF2-40B4-BE49-F238E27FC236}">
                <a16:creationId xmlns:a16="http://schemas.microsoft.com/office/drawing/2014/main" id="{398139EF-9125-422D-9EBC-7A0C71F2C324}"/>
              </a:ext>
            </a:extLst>
          </p:cNvPr>
          <p:cNvSpPr txBox="1">
            <a:spLocks noChangeArrowheads="1"/>
          </p:cNvSpPr>
          <p:nvPr/>
        </p:nvSpPr>
        <p:spPr bwMode="auto">
          <a:xfrm>
            <a:off x="4632325" y="1328738"/>
            <a:ext cx="457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kumimoji="1" lang="en-US" altLang="en-US" sz="1800">
                <a:solidFill>
                  <a:schemeClr val="tx2"/>
                </a:solidFill>
                <a:latin typeface="Comic Sans MS" panose="030F0702030302020204" pitchFamily="66" charset="0"/>
              </a:rPr>
              <a:t>Undeformed beds: no stress applied.</a:t>
            </a:r>
            <a:endParaRPr kumimoji="1" lang="en-US" altLang="en-US" sz="2000">
              <a:solidFill>
                <a:schemeClr val="tx2"/>
              </a:solidFill>
              <a:latin typeface="Comic Sans MS" panose="030F0702030302020204" pitchFamily="66" charset="0"/>
            </a:endParaRPr>
          </a:p>
        </p:txBody>
      </p:sp>
      <p:pic>
        <p:nvPicPr>
          <p:cNvPr id="55305" name="Picture 20">
            <a:extLst>
              <a:ext uri="{FF2B5EF4-FFF2-40B4-BE49-F238E27FC236}">
                <a16:creationId xmlns:a16="http://schemas.microsoft.com/office/drawing/2014/main" id="{3FDFEDD0-4D81-4CBB-BA9B-590C36590C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814763"/>
            <a:ext cx="333375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6" name="Picture 21">
            <a:extLst>
              <a:ext uri="{FF2B5EF4-FFF2-40B4-BE49-F238E27FC236}">
                <a16:creationId xmlns:a16="http://schemas.microsoft.com/office/drawing/2014/main" id="{50693DEC-8751-4BA3-A8E7-25A57A06FC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2547938"/>
            <a:ext cx="396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Rectangle 22">
            <a:extLst>
              <a:ext uri="{FF2B5EF4-FFF2-40B4-BE49-F238E27FC236}">
                <a16:creationId xmlns:a16="http://schemas.microsoft.com/office/drawing/2014/main" id="{B125D48B-522A-482D-9D99-31D3B795BB42}"/>
              </a:ext>
            </a:extLst>
          </p:cNvPr>
          <p:cNvSpPr>
            <a:spLocks noChangeArrowheads="1"/>
          </p:cNvSpPr>
          <p:nvPr/>
        </p:nvSpPr>
        <p:spPr bwMode="auto">
          <a:xfrm>
            <a:off x="0" y="1676400"/>
            <a:ext cx="9144000" cy="2514600"/>
          </a:xfrm>
          <a:prstGeom prst="rect">
            <a:avLst/>
          </a:prstGeom>
          <a:solidFill>
            <a:schemeClr val="accent2"/>
          </a:solidFill>
          <a:ln w="9525">
            <a:solidFill>
              <a:schemeClr val="accent2"/>
            </a:solidFill>
            <a:miter lim="800000"/>
            <a:headEnd/>
            <a:tailEnd/>
          </a:ln>
        </p:spPr>
        <p:txBody>
          <a:bodyPr wrap="none"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FontTx/>
              <a:buChar char="•"/>
            </a:pPr>
            <a:endParaRPr lang="en-US" altLang="en-US">
              <a:latin typeface="Comic Sans MS" panose="030F0702030302020204" pitchFamily="66" charset="0"/>
            </a:endParaRPr>
          </a:p>
        </p:txBody>
      </p:sp>
      <p:sp>
        <p:nvSpPr>
          <p:cNvPr id="57346" name="Rectangle 3">
            <a:extLst>
              <a:ext uri="{FF2B5EF4-FFF2-40B4-BE49-F238E27FC236}">
                <a16:creationId xmlns:a16="http://schemas.microsoft.com/office/drawing/2014/main" id="{FC4A80A6-0686-4D05-A0DC-CFCA0683B9E3}"/>
              </a:ext>
            </a:extLst>
          </p:cNvPr>
          <p:cNvSpPr>
            <a:spLocks noGrp="1" noChangeArrowheads="1"/>
          </p:cNvSpPr>
          <p:nvPr>
            <p:ph type="subTitle" idx="1"/>
          </p:nvPr>
        </p:nvSpPr>
        <p:spPr>
          <a:xfrm>
            <a:off x="609600" y="5257800"/>
            <a:ext cx="6629400" cy="762000"/>
          </a:xfrm>
        </p:spPr>
        <p:txBody>
          <a:bodyPr/>
          <a:lstStyle/>
          <a:p>
            <a:pPr eaLnBrk="1" hangingPunct="1"/>
            <a:r>
              <a:rPr lang="en-US" altLang="en-US">
                <a:solidFill>
                  <a:schemeClr val="tx2"/>
                </a:solidFill>
                <a:latin typeface="Comic Sans MS" panose="030F0702030302020204" pitchFamily="66" charset="0"/>
              </a:rPr>
              <a:t>Can you think of examples of each?</a:t>
            </a:r>
          </a:p>
        </p:txBody>
      </p:sp>
      <p:sp>
        <p:nvSpPr>
          <p:cNvPr id="57347" name="Rectangle 5">
            <a:extLst>
              <a:ext uri="{FF2B5EF4-FFF2-40B4-BE49-F238E27FC236}">
                <a16:creationId xmlns:a16="http://schemas.microsoft.com/office/drawing/2014/main" id="{6E38E67B-D0D4-49E6-9D22-33576BF42D28}"/>
              </a:ext>
            </a:extLst>
          </p:cNvPr>
          <p:cNvSpPr>
            <a:spLocks noChangeArrowheads="1"/>
          </p:cNvSpPr>
          <p:nvPr/>
        </p:nvSpPr>
        <p:spPr bwMode="auto">
          <a:xfrm>
            <a:off x="1143000" y="76200"/>
            <a:ext cx="461645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lang="en-US" altLang="en-US" sz="4800">
                <a:solidFill>
                  <a:schemeClr val="tx2"/>
                </a:solidFill>
                <a:latin typeface="Comic Sans MS" panose="030F0702030302020204" pitchFamily="66" charset="0"/>
              </a:rPr>
              <a:t>Types of Faults</a:t>
            </a:r>
          </a:p>
        </p:txBody>
      </p:sp>
      <p:sp>
        <p:nvSpPr>
          <p:cNvPr id="57348" name="Text Box 10">
            <a:extLst>
              <a:ext uri="{FF2B5EF4-FFF2-40B4-BE49-F238E27FC236}">
                <a16:creationId xmlns:a16="http://schemas.microsoft.com/office/drawing/2014/main" id="{D1AE9489-FE96-4179-B54B-9C1C13147402}"/>
              </a:ext>
            </a:extLst>
          </p:cNvPr>
          <p:cNvSpPr txBox="1">
            <a:spLocks noChangeArrowheads="1"/>
          </p:cNvSpPr>
          <p:nvPr/>
        </p:nvSpPr>
        <p:spPr bwMode="auto">
          <a:xfrm>
            <a:off x="609600" y="1066800"/>
            <a:ext cx="82692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kumimoji="1" lang="en-US" altLang="en-US" sz="3200">
                <a:solidFill>
                  <a:schemeClr val="tx2"/>
                </a:solidFill>
                <a:latin typeface="Comic Sans MS" panose="030F0702030302020204" pitchFamily="66" charset="0"/>
              </a:rPr>
              <a:t>Normal	   	    Reverse	    Strike-slip</a:t>
            </a:r>
          </a:p>
        </p:txBody>
      </p:sp>
      <p:sp>
        <p:nvSpPr>
          <p:cNvPr id="57349" name="Rectangle 14">
            <a:extLst>
              <a:ext uri="{FF2B5EF4-FFF2-40B4-BE49-F238E27FC236}">
                <a16:creationId xmlns:a16="http://schemas.microsoft.com/office/drawing/2014/main" id="{C74A4B7E-192F-4B48-BC38-8B4381ED838B}"/>
              </a:ext>
            </a:extLst>
          </p:cNvPr>
          <p:cNvSpPr>
            <a:spLocks noChangeArrowheads="1"/>
          </p:cNvSpPr>
          <p:nvPr/>
        </p:nvSpPr>
        <p:spPr bwMode="auto">
          <a:xfrm>
            <a:off x="152400" y="4267200"/>
            <a:ext cx="899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lnSpc>
                <a:spcPts val="2400"/>
              </a:lnSpc>
              <a:buClr>
                <a:schemeClr val="tx1"/>
              </a:buClr>
            </a:pPr>
            <a:r>
              <a:rPr lang="en-US" altLang="en-US" sz="2200">
                <a:solidFill>
                  <a:schemeClr val="tx2"/>
                </a:solidFill>
                <a:latin typeface="Comic Sans MS" panose="030F0702030302020204" pitchFamily="66" charset="0"/>
              </a:rPr>
              <a:t>Links to animations are provided in the Notes panel in normal view.</a:t>
            </a:r>
          </a:p>
        </p:txBody>
      </p:sp>
      <p:sp>
        <p:nvSpPr>
          <p:cNvPr id="57350" name="Text Box 18">
            <a:extLst>
              <a:ext uri="{FF2B5EF4-FFF2-40B4-BE49-F238E27FC236}">
                <a16:creationId xmlns:a16="http://schemas.microsoft.com/office/drawing/2014/main" id="{B867F211-8606-4328-BD5E-37D22FC77F93}"/>
              </a:ext>
            </a:extLst>
          </p:cNvPr>
          <p:cNvSpPr txBox="1">
            <a:spLocks noChangeArrowheads="1"/>
          </p:cNvSpPr>
          <p:nvPr/>
        </p:nvSpPr>
        <p:spPr bwMode="auto">
          <a:xfrm>
            <a:off x="6096000" y="5861050"/>
            <a:ext cx="2895600" cy="844550"/>
          </a:xfrm>
          <a:prstGeom prst="rect">
            <a:avLst/>
          </a:prstGeom>
          <a:solidFill>
            <a:schemeClr val="tx1"/>
          </a:solidFill>
          <a:ln w="12700">
            <a:solidFill>
              <a:srgbClr val="F70008"/>
            </a:solidFill>
            <a:miter lim="800000"/>
            <a:headEnd/>
            <a:tailEnd/>
          </a:ln>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lnSpc>
                <a:spcPct val="60000"/>
              </a:lnSpc>
              <a:spcBef>
                <a:spcPct val="50000"/>
              </a:spcBef>
            </a:pPr>
            <a:endParaRPr lang="en-US" altLang="en-US" sz="500">
              <a:solidFill>
                <a:srgbClr val="F70008"/>
              </a:solidFill>
              <a:latin typeface="Comic Sans MS" panose="030F0702030302020204" pitchFamily="66" charset="0"/>
            </a:endParaRPr>
          </a:p>
          <a:p>
            <a:pPr algn="ctr" eaLnBrk="1" hangingPunct="1">
              <a:lnSpc>
                <a:spcPct val="60000"/>
              </a:lnSpc>
              <a:spcBef>
                <a:spcPct val="50000"/>
              </a:spcBef>
            </a:pPr>
            <a:r>
              <a:rPr lang="en-US" altLang="en-US" sz="1600">
                <a:solidFill>
                  <a:srgbClr val="F70008"/>
                </a:solidFill>
                <a:latin typeface="Comic Sans MS" panose="030F0702030302020204" pitchFamily="66" charset="0"/>
              </a:rPr>
              <a:t>Watch video lecture</a:t>
            </a:r>
          </a:p>
          <a:p>
            <a:pPr algn="ctr" eaLnBrk="1" hangingPunct="1">
              <a:lnSpc>
                <a:spcPct val="60000"/>
              </a:lnSpc>
              <a:spcBef>
                <a:spcPct val="50000"/>
              </a:spcBef>
            </a:pPr>
            <a:r>
              <a:rPr lang="ja-JP" altLang="en-US" sz="1600">
                <a:solidFill>
                  <a:srgbClr val="F70008"/>
                </a:solidFill>
                <a:latin typeface="Comic Sans MS" panose="030F0702030302020204" pitchFamily="66" charset="0"/>
              </a:rPr>
              <a:t>“</a:t>
            </a:r>
            <a:r>
              <a:rPr lang="en-US" altLang="ja-JP" sz="1600">
                <a:solidFill>
                  <a:srgbClr val="F70008"/>
                </a:solidFill>
                <a:latin typeface="Comic Sans MS" panose="030F0702030302020204" pitchFamily="66" charset="0"/>
              </a:rPr>
              <a:t>Foam fault demonstrations</a:t>
            </a:r>
            <a:r>
              <a:rPr lang="ja-JP" altLang="en-US" sz="1600">
                <a:solidFill>
                  <a:srgbClr val="F70008"/>
                </a:solidFill>
                <a:latin typeface="Comic Sans MS" panose="030F0702030302020204" pitchFamily="66" charset="0"/>
              </a:rPr>
              <a:t>”</a:t>
            </a:r>
            <a:endParaRPr lang="en-US" altLang="ja-JP" sz="1600">
              <a:solidFill>
                <a:srgbClr val="F70008"/>
              </a:solidFill>
              <a:latin typeface="Comic Sans MS" panose="030F0702030302020204" pitchFamily="66" charset="0"/>
            </a:endParaRPr>
          </a:p>
        </p:txBody>
      </p:sp>
      <p:pic>
        <p:nvPicPr>
          <p:cNvPr id="57351" name="Picture 10">
            <a:extLst>
              <a:ext uri="{FF2B5EF4-FFF2-40B4-BE49-F238E27FC236}">
                <a16:creationId xmlns:a16="http://schemas.microsoft.com/office/drawing/2014/main" id="{C38073C8-4C4A-4F10-81D6-AF4B8B17DA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1752600"/>
            <a:ext cx="2978150"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2" name="Picture 11">
            <a:extLst>
              <a:ext uri="{FF2B5EF4-FFF2-40B4-BE49-F238E27FC236}">
                <a16:creationId xmlns:a16="http://schemas.microsoft.com/office/drawing/2014/main" id="{1E0D6517-8F42-4913-AFA8-11B1F25E192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1752600"/>
            <a:ext cx="2908300"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Picture 12">
            <a:extLst>
              <a:ext uri="{FF2B5EF4-FFF2-40B4-BE49-F238E27FC236}">
                <a16:creationId xmlns:a16="http://schemas.microsoft.com/office/drawing/2014/main" id="{63A9F992-0316-43D7-9006-F3B8B05DD95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1752600"/>
            <a:ext cx="2914650"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4" name="Rectangle 2">
            <a:extLst>
              <a:ext uri="{FF2B5EF4-FFF2-40B4-BE49-F238E27FC236}">
                <a16:creationId xmlns:a16="http://schemas.microsoft.com/office/drawing/2014/main" id="{0B6FE040-2485-49BA-B28B-A3BA0A6F4CA9}"/>
              </a:ext>
            </a:extLst>
          </p:cNvPr>
          <p:cNvSpPr txBox="1">
            <a:spLocks noChangeArrowheads="1"/>
          </p:cNvSpPr>
          <p:nvPr/>
        </p:nvSpPr>
        <p:spPr bwMode="auto">
          <a:xfrm>
            <a:off x="304800" y="6096000"/>
            <a:ext cx="47990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lnSpc>
                <a:spcPts val="2363"/>
              </a:lnSpc>
              <a:buClr>
                <a:schemeClr val="tx1"/>
              </a:buClr>
            </a:pPr>
            <a:r>
              <a:rPr lang="en-US" altLang="en-US" sz="2400">
                <a:solidFill>
                  <a:schemeClr val="tx2"/>
                </a:solidFill>
                <a:latin typeface="Comic Sans MS" panose="030F0702030302020204" pitchFamily="66" charset="0"/>
              </a:rPr>
              <a:t>Activity: Foam models of faults.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Rectangle 24">
            <a:extLst>
              <a:ext uri="{FF2B5EF4-FFF2-40B4-BE49-F238E27FC236}">
                <a16:creationId xmlns:a16="http://schemas.microsoft.com/office/drawing/2014/main" id="{E4858155-FA20-453A-ADD4-BF47A2E733FF}"/>
              </a:ext>
            </a:extLst>
          </p:cNvPr>
          <p:cNvSpPr>
            <a:spLocks noChangeArrowheads="1"/>
          </p:cNvSpPr>
          <p:nvPr/>
        </p:nvSpPr>
        <p:spPr bwMode="auto">
          <a:xfrm>
            <a:off x="473075" y="1778000"/>
            <a:ext cx="8534400" cy="4419600"/>
          </a:xfrm>
          <a:prstGeom prst="rect">
            <a:avLst/>
          </a:prstGeom>
          <a:solidFill>
            <a:schemeClr val="accent2"/>
          </a:solidFill>
          <a:ln w="9525">
            <a:solidFill>
              <a:schemeClr val="accent2"/>
            </a:solidFill>
            <a:miter lim="800000"/>
            <a:headEnd/>
            <a:tailEnd/>
          </a:ln>
        </p:spPr>
        <p:txBody>
          <a:bodyPr wrap="none" anchor="ct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FontTx/>
              <a:buChar char="•"/>
            </a:pPr>
            <a:endParaRPr lang="en-US" altLang="en-US">
              <a:latin typeface="Comic Sans MS" panose="030F0702030302020204" pitchFamily="66" charset="0"/>
            </a:endParaRPr>
          </a:p>
        </p:txBody>
      </p:sp>
      <p:sp>
        <p:nvSpPr>
          <p:cNvPr id="59394" name="Text Box 7">
            <a:extLst>
              <a:ext uri="{FF2B5EF4-FFF2-40B4-BE49-F238E27FC236}">
                <a16:creationId xmlns:a16="http://schemas.microsoft.com/office/drawing/2014/main" id="{2AE9A75D-51E7-4EF3-AFA3-5C74ACA048BC}"/>
              </a:ext>
            </a:extLst>
          </p:cNvPr>
          <p:cNvSpPr txBox="1">
            <a:spLocks noChangeArrowheads="1"/>
          </p:cNvSpPr>
          <p:nvPr/>
        </p:nvSpPr>
        <p:spPr bwMode="auto">
          <a:xfrm>
            <a:off x="609600" y="228600"/>
            <a:ext cx="8343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kumimoji="1" lang="en-US" altLang="en-US" sz="3200">
                <a:solidFill>
                  <a:schemeClr val="tx2"/>
                </a:solidFill>
                <a:latin typeface="Comic Sans MS" panose="030F0702030302020204" pitchFamily="66" charset="0"/>
              </a:rPr>
              <a:t>Normal	   	     Reverse	     Strike slip</a:t>
            </a:r>
          </a:p>
        </p:txBody>
      </p:sp>
      <p:sp>
        <p:nvSpPr>
          <p:cNvPr id="59395" name="Text Box 9">
            <a:extLst>
              <a:ext uri="{FF2B5EF4-FFF2-40B4-BE49-F238E27FC236}">
                <a16:creationId xmlns:a16="http://schemas.microsoft.com/office/drawing/2014/main" id="{53928DEC-E0E2-4E8D-9AC2-761DBF8DC0A8}"/>
              </a:ext>
            </a:extLst>
          </p:cNvPr>
          <p:cNvSpPr txBox="1">
            <a:spLocks noChangeArrowheads="1"/>
          </p:cNvSpPr>
          <p:nvPr/>
        </p:nvSpPr>
        <p:spPr bwMode="auto">
          <a:xfrm>
            <a:off x="457200" y="1092200"/>
            <a:ext cx="86868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lnSpc>
                <a:spcPct val="80000"/>
              </a:lnSpc>
              <a:spcBef>
                <a:spcPct val="20000"/>
              </a:spcBef>
            </a:pPr>
            <a:r>
              <a:rPr kumimoji="1" lang="en-US" altLang="en-US" sz="1800">
                <a:solidFill>
                  <a:schemeClr val="tx2"/>
                </a:solidFill>
                <a:latin typeface="Comic Sans MS" panose="030F0702030302020204" pitchFamily="66" charset="0"/>
              </a:rPr>
              <a:t>Basin &amp; Range	  	      Himalayas	         	        San Andreas, Calif.</a:t>
            </a:r>
          </a:p>
          <a:p>
            <a:pPr eaLnBrk="1" hangingPunct="1">
              <a:lnSpc>
                <a:spcPct val="80000"/>
              </a:lnSpc>
              <a:spcBef>
                <a:spcPct val="20000"/>
              </a:spcBef>
            </a:pPr>
            <a:r>
              <a:rPr kumimoji="1" lang="en-US" altLang="en-US" sz="1800">
                <a:solidFill>
                  <a:schemeClr val="tx2"/>
                </a:solidFill>
                <a:latin typeface="Comic Sans MS" panose="030F0702030302020204" pitchFamily="66" charset="0"/>
              </a:rPr>
              <a:t>African Rift		      Rocky Mountains	        N. Anatolian, Turkey </a:t>
            </a:r>
          </a:p>
        </p:txBody>
      </p:sp>
      <p:pic>
        <p:nvPicPr>
          <p:cNvPr id="59396" name="Picture 13" descr="Fault-normaljj">
            <a:extLst>
              <a:ext uri="{FF2B5EF4-FFF2-40B4-BE49-F238E27FC236}">
                <a16:creationId xmlns:a16="http://schemas.microsoft.com/office/drawing/2014/main" id="{114900B1-3262-4EE9-A5F1-B792315F53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138" y="1787525"/>
            <a:ext cx="2895600" cy="212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14" descr="Fault-reversejj">
            <a:extLst>
              <a:ext uri="{FF2B5EF4-FFF2-40B4-BE49-F238E27FC236}">
                <a16:creationId xmlns:a16="http://schemas.microsoft.com/office/drawing/2014/main" id="{35EED84F-F434-4B87-8BDC-FBF3FC9F47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4700" y="1787525"/>
            <a:ext cx="2895600" cy="212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15" descr="Fault-Strikeslipjj">
            <a:extLst>
              <a:ext uri="{FF2B5EF4-FFF2-40B4-BE49-F238E27FC236}">
                <a16:creationId xmlns:a16="http://schemas.microsoft.com/office/drawing/2014/main" id="{1455059F-77FE-4F78-B842-B4D6AB711B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3938" y="1787525"/>
            <a:ext cx="28956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16">
            <a:extLst>
              <a:ext uri="{FF2B5EF4-FFF2-40B4-BE49-F238E27FC236}">
                <a16:creationId xmlns:a16="http://schemas.microsoft.com/office/drawing/2014/main" id="{33910F2F-2DEB-44CE-AA17-3EF1773F88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4054475"/>
            <a:ext cx="2514600" cy="1876425"/>
          </a:xfrm>
          <a:prstGeom prst="rect">
            <a:avLst/>
          </a:prstGeom>
          <a:noFill/>
          <a:ln w="63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59400" name="Picture 17">
            <a:extLst>
              <a:ext uri="{FF2B5EF4-FFF2-40B4-BE49-F238E27FC236}">
                <a16:creationId xmlns:a16="http://schemas.microsoft.com/office/drawing/2014/main" id="{6D3B693D-C123-47BE-8248-583B651207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6885"/>
          <a:stretch>
            <a:fillRect/>
          </a:stretch>
        </p:blipFill>
        <p:spPr bwMode="auto">
          <a:xfrm>
            <a:off x="3581400" y="4054475"/>
            <a:ext cx="2514600" cy="1841500"/>
          </a:xfrm>
          <a:prstGeom prst="rect">
            <a:avLst/>
          </a:prstGeom>
          <a:noFill/>
          <a:ln w="6350">
            <a:solidFill>
              <a:srgbClr val="F70008"/>
            </a:solidFill>
            <a:miter lim="800000"/>
            <a:headEnd/>
            <a:tailEnd/>
          </a:ln>
          <a:extLst>
            <a:ext uri="{909E8E84-426E-40DD-AFC4-6F175D3DCCD1}">
              <a14:hiddenFill xmlns:a14="http://schemas.microsoft.com/office/drawing/2010/main">
                <a:solidFill>
                  <a:srgbClr val="FFFFFF"/>
                </a:solidFill>
              </a14:hiddenFill>
            </a:ext>
          </a:extLst>
        </p:spPr>
      </p:pic>
      <p:pic>
        <p:nvPicPr>
          <p:cNvPr id="59401" name="Picture 18">
            <a:extLst>
              <a:ext uri="{FF2B5EF4-FFF2-40B4-BE49-F238E27FC236}">
                <a16:creationId xmlns:a16="http://schemas.microsoft.com/office/drawing/2014/main" id="{FBE419AB-EED3-4B4D-823F-C7599349B2C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81800" y="4064000"/>
            <a:ext cx="1676400" cy="2286000"/>
          </a:xfrm>
          <a:prstGeom prst="rect">
            <a:avLst/>
          </a:prstGeom>
          <a:noFill/>
          <a:ln w="63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59402" name="Text Box 19">
            <a:extLst>
              <a:ext uri="{FF2B5EF4-FFF2-40B4-BE49-F238E27FC236}">
                <a16:creationId xmlns:a16="http://schemas.microsoft.com/office/drawing/2014/main" id="{B13636AA-08EA-4836-AF9C-A1281885791C}"/>
              </a:ext>
            </a:extLst>
          </p:cNvPr>
          <p:cNvSpPr txBox="1">
            <a:spLocks noChangeArrowheads="1"/>
          </p:cNvSpPr>
          <p:nvPr/>
        </p:nvSpPr>
        <p:spPr bwMode="auto">
          <a:xfrm>
            <a:off x="533400" y="6169025"/>
            <a:ext cx="2819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sz="1400">
                <a:latin typeface="Comic Sans MS" panose="030F0702030302020204" pitchFamily="66" charset="0"/>
              </a:rPr>
              <a:t>USGS photographs</a:t>
            </a:r>
          </a:p>
        </p:txBody>
      </p:sp>
      <p:grpSp>
        <p:nvGrpSpPr>
          <p:cNvPr id="59403" name="Group 20">
            <a:extLst>
              <a:ext uri="{FF2B5EF4-FFF2-40B4-BE49-F238E27FC236}">
                <a16:creationId xmlns:a16="http://schemas.microsoft.com/office/drawing/2014/main" id="{7CAAD905-A940-4847-922B-5B0D3A40183C}"/>
              </a:ext>
            </a:extLst>
          </p:cNvPr>
          <p:cNvGrpSpPr>
            <a:grpSpLocks/>
          </p:cNvGrpSpPr>
          <p:nvPr/>
        </p:nvGrpSpPr>
        <p:grpSpPr bwMode="auto">
          <a:xfrm>
            <a:off x="7315200" y="4064000"/>
            <a:ext cx="609600" cy="2286000"/>
            <a:chOff x="2448" y="576"/>
            <a:chExt cx="1008" cy="3504"/>
          </a:xfrm>
        </p:grpSpPr>
        <p:sp>
          <p:nvSpPr>
            <p:cNvPr id="59410" name="Freeform 21">
              <a:extLst>
                <a:ext uri="{FF2B5EF4-FFF2-40B4-BE49-F238E27FC236}">
                  <a16:creationId xmlns:a16="http://schemas.microsoft.com/office/drawing/2014/main" id="{801F3810-C233-4C3C-AAC6-54E1F4CA2821}"/>
                </a:ext>
              </a:extLst>
            </p:cNvPr>
            <p:cNvSpPr>
              <a:spLocks/>
            </p:cNvSpPr>
            <p:nvPr/>
          </p:nvSpPr>
          <p:spPr bwMode="auto">
            <a:xfrm>
              <a:off x="2448" y="576"/>
              <a:ext cx="1008" cy="3504"/>
            </a:xfrm>
            <a:custGeom>
              <a:avLst/>
              <a:gdLst>
                <a:gd name="T0" fmla="*/ 0 w 1008"/>
                <a:gd name="T1" fmla="*/ 3504 h 3504"/>
                <a:gd name="T2" fmla="*/ 288 w 1008"/>
                <a:gd name="T3" fmla="*/ 1872 h 3504"/>
                <a:gd name="T4" fmla="*/ 528 w 1008"/>
                <a:gd name="T5" fmla="*/ 1152 h 3504"/>
                <a:gd name="T6" fmla="*/ 743 w 1008"/>
                <a:gd name="T7" fmla="*/ 521 h 3504"/>
                <a:gd name="T8" fmla="*/ 864 w 1008"/>
                <a:gd name="T9" fmla="*/ 240 h 3504"/>
                <a:gd name="T10" fmla="*/ 1008 w 1008"/>
                <a:gd name="T11" fmla="*/ 0 h 3504"/>
                <a:gd name="T12" fmla="*/ 0 60000 65536"/>
                <a:gd name="T13" fmla="*/ 0 60000 65536"/>
                <a:gd name="T14" fmla="*/ 0 60000 65536"/>
                <a:gd name="T15" fmla="*/ 0 60000 65536"/>
                <a:gd name="T16" fmla="*/ 0 60000 65536"/>
                <a:gd name="T17" fmla="*/ 0 60000 65536"/>
                <a:gd name="T18" fmla="*/ 0 w 1008"/>
                <a:gd name="T19" fmla="*/ 0 h 3504"/>
                <a:gd name="T20" fmla="*/ 1008 w 1008"/>
                <a:gd name="T21" fmla="*/ 3504 h 3504"/>
              </a:gdLst>
              <a:ahLst/>
              <a:cxnLst>
                <a:cxn ang="T12">
                  <a:pos x="T0" y="T1"/>
                </a:cxn>
                <a:cxn ang="T13">
                  <a:pos x="T2" y="T3"/>
                </a:cxn>
                <a:cxn ang="T14">
                  <a:pos x="T4" y="T5"/>
                </a:cxn>
                <a:cxn ang="T15">
                  <a:pos x="T6" y="T7"/>
                </a:cxn>
                <a:cxn ang="T16">
                  <a:pos x="T8" y="T9"/>
                </a:cxn>
                <a:cxn ang="T17">
                  <a:pos x="T10" y="T11"/>
                </a:cxn>
              </a:cxnLst>
              <a:rect l="T18" t="T19" r="T20" b="T21"/>
              <a:pathLst>
                <a:path w="1008" h="3504">
                  <a:moveTo>
                    <a:pt x="0" y="3504"/>
                  </a:moveTo>
                  <a:cubicBezTo>
                    <a:pt x="100" y="2884"/>
                    <a:pt x="200" y="2264"/>
                    <a:pt x="288" y="1872"/>
                  </a:cubicBezTo>
                  <a:cubicBezTo>
                    <a:pt x="376" y="1480"/>
                    <a:pt x="452" y="1377"/>
                    <a:pt x="528" y="1152"/>
                  </a:cubicBezTo>
                  <a:cubicBezTo>
                    <a:pt x="604" y="927"/>
                    <a:pt x="687" y="673"/>
                    <a:pt x="743" y="521"/>
                  </a:cubicBezTo>
                  <a:cubicBezTo>
                    <a:pt x="799" y="369"/>
                    <a:pt x="820" y="327"/>
                    <a:pt x="864" y="240"/>
                  </a:cubicBezTo>
                  <a:cubicBezTo>
                    <a:pt x="908" y="153"/>
                    <a:pt x="984" y="40"/>
                    <a:pt x="1008" y="0"/>
                  </a:cubicBezTo>
                </a:path>
              </a:pathLst>
            </a:custGeom>
            <a:noFill/>
            <a:ln w="31750">
              <a:solidFill>
                <a:srgbClr val="F7000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9411" name="Line 22">
              <a:extLst>
                <a:ext uri="{FF2B5EF4-FFF2-40B4-BE49-F238E27FC236}">
                  <a16:creationId xmlns:a16="http://schemas.microsoft.com/office/drawing/2014/main" id="{0A255D6C-CA71-4FBB-8ED9-D796E700F247}"/>
                </a:ext>
              </a:extLst>
            </p:cNvPr>
            <p:cNvSpPr>
              <a:spLocks noChangeShapeType="1"/>
            </p:cNvSpPr>
            <p:nvPr/>
          </p:nvSpPr>
          <p:spPr bwMode="auto">
            <a:xfrm flipH="1">
              <a:off x="2880" y="2112"/>
              <a:ext cx="144" cy="480"/>
            </a:xfrm>
            <a:prstGeom prst="line">
              <a:avLst/>
            </a:prstGeom>
            <a:noFill/>
            <a:ln w="28575">
              <a:solidFill>
                <a:srgbClr val="F70008"/>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9412" name="Line 23">
              <a:extLst>
                <a:ext uri="{FF2B5EF4-FFF2-40B4-BE49-F238E27FC236}">
                  <a16:creationId xmlns:a16="http://schemas.microsoft.com/office/drawing/2014/main" id="{FB594037-8C6F-43EC-BEC8-CC784ADA6C6D}"/>
                </a:ext>
              </a:extLst>
            </p:cNvPr>
            <p:cNvSpPr>
              <a:spLocks noChangeShapeType="1"/>
            </p:cNvSpPr>
            <p:nvPr/>
          </p:nvSpPr>
          <p:spPr bwMode="auto">
            <a:xfrm flipV="1">
              <a:off x="2592" y="1872"/>
              <a:ext cx="144" cy="384"/>
            </a:xfrm>
            <a:prstGeom prst="line">
              <a:avLst/>
            </a:prstGeom>
            <a:noFill/>
            <a:ln w="28575">
              <a:solidFill>
                <a:srgbClr val="F70008"/>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59404" name="Line 34">
            <a:extLst>
              <a:ext uri="{FF2B5EF4-FFF2-40B4-BE49-F238E27FC236}">
                <a16:creationId xmlns:a16="http://schemas.microsoft.com/office/drawing/2014/main" id="{6172A3E9-1A5B-4F19-B1C6-C642EE436FF3}"/>
              </a:ext>
            </a:extLst>
          </p:cNvPr>
          <p:cNvSpPr>
            <a:spLocks noChangeShapeType="1"/>
          </p:cNvSpPr>
          <p:nvPr/>
        </p:nvSpPr>
        <p:spPr bwMode="auto">
          <a:xfrm flipV="1">
            <a:off x="4343400" y="5435600"/>
            <a:ext cx="423863" cy="762000"/>
          </a:xfrm>
          <a:prstGeom prst="line">
            <a:avLst/>
          </a:prstGeom>
          <a:noFill/>
          <a:ln w="31750">
            <a:solidFill>
              <a:srgbClr val="F70008"/>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5" name="Line 36">
            <a:extLst>
              <a:ext uri="{FF2B5EF4-FFF2-40B4-BE49-F238E27FC236}">
                <a16:creationId xmlns:a16="http://schemas.microsoft.com/office/drawing/2014/main" id="{A3C71C1A-1676-4D39-94F4-7506A556561D}"/>
              </a:ext>
            </a:extLst>
          </p:cNvPr>
          <p:cNvSpPr>
            <a:spLocks noChangeShapeType="1"/>
          </p:cNvSpPr>
          <p:nvPr/>
        </p:nvSpPr>
        <p:spPr bwMode="auto">
          <a:xfrm flipV="1">
            <a:off x="4343400" y="5283200"/>
            <a:ext cx="269875" cy="515938"/>
          </a:xfrm>
          <a:prstGeom prst="line">
            <a:avLst/>
          </a:prstGeom>
          <a:noFill/>
          <a:ln w="25400">
            <a:solidFill>
              <a:srgbClr val="F70008"/>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06" name="Line 37">
            <a:extLst>
              <a:ext uri="{FF2B5EF4-FFF2-40B4-BE49-F238E27FC236}">
                <a16:creationId xmlns:a16="http://schemas.microsoft.com/office/drawing/2014/main" id="{A051CF21-1F38-4F91-A878-ADFC60554AE3}"/>
              </a:ext>
            </a:extLst>
          </p:cNvPr>
          <p:cNvSpPr>
            <a:spLocks noChangeShapeType="1"/>
          </p:cNvSpPr>
          <p:nvPr/>
        </p:nvSpPr>
        <p:spPr bwMode="auto">
          <a:xfrm rot="10754165" flipV="1">
            <a:off x="4572000" y="5740400"/>
            <a:ext cx="228600" cy="427038"/>
          </a:xfrm>
          <a:prstGeom prst="line">
            <a:avLst/>
          </a:prstGeom>
          <a:noFill/>
          <a:ln w="25400">
            <a:solidFill>
              <a:srgbClr val="F70008"/>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07" name="Line 38">
            <a:extLst>
              <a:ext uri="{FF2B5EF4-FFF2-40B4-BE49-F238E27FC236}">
                <a16:creationId xmlns:a16="http://schemas.microsoft.com/office/drawing/2014/main" id="{3D3A0435-0476-4D4A-BAA6-8F0D1434447C}"/>
              </a:ext>
            </a:extLst>
          </p:cNvPr>
          <p:cNvSpPr>
            <a:spLocks noChangeShapeType="1"/>
          </p:cNvSpPr>
          <p:nvPr/>
        </p:nvSpPr>
        <p:spPr bwMode="auto">
          <a:xfrm rot="18968836" flipV="1">
            <a:off x="946150" y="4983163"/>
            <a:ext cx="381000" cy="838200"/>
          </a:xfrm>
          <a:prstGeom prst="line">
            <a:avLst/>
          </a:prstGeom>
          <a:noFill/>
          <a:ln w="31750">
            <a:solidFill>
              <a:srgbClr val="F70008"/>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8" name="Line 39">
            <a:extLst>
              <a:ext uri="{FF2B5EF4-FFF2-40B4-BE49-F238E27FC236}">
                <a16:creationId xmlns:a16="http://schemas.microsoft.com/office/drawing/2014/main" id="{DEFBAA27-4E92-40B1-ABDD-AE5D518E9105}"/>
              </a:ext>
            </a:extLst>
          </p:cNvPr>
          <p:cNvSpPr>
            <a:spLocks noChangeShapeType="1"/>
          </p:cNvSpPr>
          <p:nvPr/>
        </p:nvSpPr>
        <p:spPr bwMode="auto">
          <a:xfrm rot="18972152" flipV="1">
            <a:off x="762000" y="4978400"/>
            <a:ext cx="193675" cy="457200"/>
          </a:xfrm>
          <a:prstGeom prst="line">
            <a:avLst/>
          </a:prstGeom>
          <a:noFill/>
          <a:ln w="25400">
            <a:solidFill>
              <a:srgbClr val="F70008"/>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409" name="Line 40">
            <a:extLst>
              <a:ext uri="{FF2B5EF4-FFF2-40B4-BE49-F238E27FC236}">
                <a16:creationId xmlns:a16="http://schemas.microsoft.com/office/drawing/2014/main" id="{81E5A0A9-FADC-4CFE-9048-F1CCA260BF29}"/>
              </a:ext>
            </a:extLst>
          </p:cNvPr>
          <p:cNvSpPr>
            <a:spLocks noChangeShapeType="1"/>
          </p:cNvSpPr>
          <p:nvPr/>
        </p:nvSpPr>
        <p:spPr bwMode="auto">
          <a:xfrm rot="8150735" flipV="1">
            <a:off x="1143000" y="5207000"/>
            <a:ext cx="228600" cy="427038"/>
          </a:xfrm>
          <a:prstGeom prst="line">
            <a:avLst/>
          </a:prstGeom>
          <a:noFill/>
          <a:ln w="25400">
            <a:solidFill>
              <a:srgbClr val="F70008"/>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0C9BB2C2-65AA-4AB7-B484-99E7B9FCCA86}"/>
              </a:ext>
            </a:extLst>
          </p:cNvPr>
          <p:cNvSpPr>
            <a:spLocks noGrp="1" noChangeArrowheads="1"/>
          </p:cNvSpPr>
          <p:nvPr>
            <p:ph type="ctrTitle"/>
          </p:nvPr>
        </p:nvSpPr>
        <p:spPr>
          <a:xfrm>
            <a:off x="685800" y="152400"/>
            <a:ext cx="8458200" cy="1066800"/>
          </a:xfrm>
        </p:spPr>
        <p:txBody>
          <a:bodyPr/>
          <a:lstStyle/>
          <a:p>
            <a:pPr eaLnBrk="1" hangingPunct="1">
              <a:lnSpc>
                <a:spcPct val="105000"/>
              </a:lnSpc>
            </a:pPr>
            <a:r>
              <a:rPr lang="en-US" altLang="en-US" sz="3200">
                <a:latin typeface="Comic Sans MS" panose="030F0702030302020204" pitchFamily="66" charset="0"/>
              </a:rPr>
              <a:t>Elastic Rebound Theory—Stick-slip </a:t>
            </a:r>
            <a:br>
              <a:rPr lang="en-US" altLang="en-US" sz="3200">
                <a:latin typeface="Comic Sans MS" panose="030F0702030302020204" pitchFamily="66" charset="0"/>
              </a:rPr>
            </a:br>
            <a:r>
              <a:rPr lang="en-US" altLang="en-US" sz="2400">
                <a:latin typeface="Comic Sans MS" panose="030F0702030302020204" pitchFamily="66" charset="0"/>
              </a:rPr>
              <a:t>Jerky motions on faults produce earthquakes</a:t>
            </a:r>
          </a:p>
        </p:txBody>
      </p:sp>
      <p:sp>
        <p:nvSpPr>
          <p:cNvPr id="61442" name="Rectangle 3">
            <a:extLst>
              <a:ext uri="{FF2B5EF4-FFF2-40B4-BE49-F238E27FC236}">
                <a16:creationId xmlns:a16="http://schemas.microsoft.com/office/drawing/2014/main" id="{3B70E33E-7746-41C4-8A9D-217ABDB184B9}"/>
              </a:ext>
            </a:extLst>
          </p:cNvPr>
          <p:cNvSpPr>
            <a:spLocks noGrp="1" noChangeArrowheads="1"/>
          </p:cNvSpPr>
          <p:nvPr>
            <p:ph type="subTitle" idx="1"/>
          </p:nvPr>
        </p:nvSpPr>
        <p:spPr>
          <a:xfrm>
            <a:off x="533400" y="6169025"/>
            <a:ext cx="8610600" cy="609600"/>
          </a:xfrm>
        </p:spPr>
        <p:txBody>
          <a:bodyPr/>
          <a:lstStyle/>
          <a:p>
            <a:pPr eaLnBrk="1" hangingPunct="1"/>
            <a:r>
              <a:rPr lang="en-US" altLang="en-US" sz="2400" b="1">
                <a:solidFill>
                  <a:schemeClr val="tx2"/>
                </a:solidFill>
                <a:latin typeface="Comic Sans MS" panose="030F0702030302020204" pitchFamily="66" charset="0"/>
              </a:rPr>
              <a:t>Three Fs of earthquakes: Forces, Faults, and Friction.</a:t>
            </a:r>
          </a:p>
        </p:txBody>
      </p:sp>
      <p:pic>
        <p:nvPicPr>
          <p:cNvPr id="61443" name="Picture 4">
            <a:extLst>
              <a:ext uri="{FF2B5EF4-FFF2-40B4-BE49-F238E27FC236}">
                <a16:creationId xmlns:a16="http://schemas.microsoft.com/office/drawing/2014/main" id="{B2134B61-1B06-4998-896D-5E85B210B2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524000"/>
            <a:ext cx="5486400" cy="411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489" name="Picture 15" descr="epicenter">
            <a:extLst>
              <a:ext uri="{FF2B5EF4-FFF2-40B4-BE49-F238E27FC236}">
                <a16:creationId xmlns:a16="http://schemas.microsoft.com/office/drawing/2014/main" id="{5A1A819C-9A1C-46B6-96A7-8481F29DB2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295400"/>
            <a:ext cx="5562600" cy="442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0" name="Rectangle 2">
            <a:extLst>
              <a:ext uri="{FF2B5EF4-FFF2-40B4-BE49-F238E27FC236}">
                <a16:creationId xmlns:a16="http://schemas.microsoft.com/office/drawing/2014/main" id="{7FF70EA1-DDD8-48B6-8237-4014BCA10381}"/>
              </a:ext>
            </a:extLst>
          </p:cNvPr>
          <p:cNvSpPr>
            <a:spLocks noGrp="1" noChangeArrowheads="1"/>
          </p:cNvSpPr>
          <p:nvPr>
            <p:ph type="ctrTitle"/>
          </p:nvPr>
        </p:nvSpPr>
        <p:spPr>
          <a:xfrm>
            <a:off x="457200" y="5562600"/>
            <a:ext cx="8686800" cy="914400"/>
          </a:xfrm>
        </p:spPr>
        <p:txBody>
          <a:bodyPr anchor="t"/>
          <a:lstStyle/>
          <a:p>
            <a:pPr eaLnBrk="1" hangingPunct="1">
              <a:lnSpc>
                <a:spcPts val="3225"/>
              </a:lnSpc>
            </a:pPr>
            <a:r>
              <a:rPr lang="en-US" altLang="en-US" sz="2400" u="sng">
                <a:latin typeface="Comic Sans MS" panose="030F0702030302020204" pitchFamily="66" charset="0"/>
              </a:rPr>
              <a:t>Focus (or hypocenter): </a:t>
            </a:r>
            <a:br>
              <a:rPr lang="en-US" altLang="en-US" sz="2400">
                <a:latin typeface="Comic Sans MS" panose="030F0702030302020204" pitchFamily="66" charset="0"/>
              </a:rPr>
            </a:br>
            <a:r>
              <a:rPr lang="en-US" altLang="en-US" sz="2400">
                <a:latin typeface="Comic Sans MS" panose="030F0702030302020204" pitchFamily="66" charset="0"/>
              </a:rPr>
              <a:t>Location </a:t>
            </a:r>
            <a:r>
              <a:rPr lang="en-US" altLang="en-US" sz="2400" i="1" u="sng">
                <a:latin typeface="Comic Sans MS" panose="030F0702030302020204" pitchFamily="66" charset="0"/>
              </a:rPr>
              <a:t>within</a:t>
            </a:r>
            <a:r>
              <a:rPr lang="en-US" altLang="en-US" sz="2400">
                <a:latin typeface="Comic Sans MS" panose="030F0702030302020204" pitchFamily="66" charset="0"/>
              </a:rPr>
              <a:t> the Earth where the earthquake occurred.</a:t>
            </a:r>
            <a:endParaRPr lang="en-US" altLang="en-US" sz="3600">
              <a:latin typeface="Comic Sans MS" panose="030F0702030302020204" pitchFamily="66" charset="0"/>
            </a:endParaRPr>
          </a:p>
        </p:txBody>
      </p:sp>
      <p:sp>
        <p:nvSpPr>
          <p:cNvPr id="63491" name="Rectangle 7">
            <a:extLst>
              <a:ext uri="{FF2B5EF4-FFF2-40B4-BE49-F238E27FC236}">
                <a16:creationId xmlns:a16="http://schemas.microsoft.com/office/drawing/2014/main" id="{887D409F-6D06-466C-B3FC-663050F98252}"/>
              </a:ext>
            </a:extLst>
          </p:cNvPr>
          <p:cNvSpPr>
            <a:spLocks noGrp="1" noChangeArrowheads="1"/>
          </p:cNvSpPr>
          <p:nvPr>
            <p:ph type="subTitle" idx="1"/>
          </p:nvPr>
        </p:nvSpPr>
        <p:spPr>
          <a:xfrm>
            <a:off x="381000" y="685800"/>
            <a:ext cx="8763000" cy="914400"/>
          </a:xfrm>
        </p:spPr>
        <p:txBody>
          <a:bodyPr/>
          <a:lstStyle/>
          <a:p>
            <a:pPr eaLnBrk="1" hangingPunct="1">
              <a:lnSpc>
                <a:spcPts val="3525"/>
              </a:lnSpc>
            </a:pPr>
            <a:r>
              <a:rPr lang="en-US" altLang="en-US" sz="2400" u="sng">
                <a:solidFill>
                  <a:schemeClr val="tx2"/>
                </a:solidFill>
                <a:latin typeface="Comic Sans MS" panose="030F0702030302020204" pitchFamily="66" charset="0"/>
              </a:rPr>
              <a:t>Epicenter: </a:t>
            </a:r>
            <a:br>
              <a:rPr lang="en-US" altLang="en-US" sz="2400">
                <a:solidFill>
                  <a:schemeClr val="tx2"/>
                </a:solidFill>
                <a:latin typeface="Comic Sans MS" panose="030F0702030302020204" pitchFamily="66" charset="0"/>
              </a:rPr>
            </a:br>
            <a:r>
              <a:rPr lang="en-US" altLang="en-US" sz="2400">
                <a:solidFill>
                  <a:schemeClr val="tx2"/>
                </a:solidFill>
                <a:latin typeface="Comic Sans MS" panose="030F0702030302020204" pitchFamily="66" charset="0"/>
              </a:rPr>
              <a:t>Location </a:t>
            </a:r>
            <a:r>
              <a:rPr lang="en-US" altLang="en-US" sz="2400" i="1" u="sng">
                <a:solidFill>
                  <a:schemeClr val="tx2"/>
                </a:solidFill>
                <a:latin typeface="Comic Sans MS" panose="030F0702030302020204" pitchFamily="66" charset="0"/>
              </a:rPr>
              <a:t>on</a:t>
            </a:r>
            <a:r>
              <a:rPr lang="en-US" altLang="en-US" sz="2400">
                <a:solidFill>
                  <a:schemeClr val="tx2"/>
                </a:solidFill>
                <a:latin typeface="Comic Sans MS" panose="030F0702030302020204" pitchFamily="66" charset="0"/>
              </a:rPr>
              <a:t> Earth</a:t>
            </a:r>
            <a:r>
              <a:rPr lang="ja-JP" altLang="en-US" sz="2400">
                <a:solidFill>
                  <a:schemeClr val="tx2"/>
                </a:solidFill>
                <a:latin typeface="Comic Sans MS" panose="030F0702030302020204" pitchFamily="66" charset="0"/>
              </a:rPr>
              <a:t>’</a:t>
            </a:r>
            <a:r>
              <a:rPr lang="en-US" altLang="ja-JP" sz="2400">
                <a:solidFill>
                  <a:schemeClr val="tx2"/>
                </a:solidFill>
                <a:latin typeface="Comic Sans MS" panose="030F0702030302020204" pitchFamily="66" charset="0"/>
              </a:rPr>
              <a:t>s surface directly </a:t>
            </a:r>
            <a:r>
              <a:rPr lang="en-US" altLang="ja-JP" sz="2400" i="1" u="sng">
                <a:solidFill>
                  <a:schemeClr val="tx2"/>
                </a:solidFill>
                <a:latin typeface="Comic Sans MS" panose="030F0702030302020204" pitchFamily="66" charset="0"/>
              </a:rPr>
              <a:t>above </a:t>
            </a:r>
            <a:r>
              <a:rPr lang="en-US" altLang="ja-JP" sz="2400">
                <a:solidFill>
                  <a:schemeClr val="tx2"/>
                </a:solidFill>
                <a:latin typeface="Comic Sans MS" panose="030F0702030302020204" pitchFamily="66" charset="0"/>
              </a:rPr>
              <a:t>the earthquake.</a:t>
            </a:r>
            <a:endParaRPr lang="en-US" altLang="en-US" sz="3600">
              <a:solidFill>
                <a:schemeClr val="tx2"/>
              </a:solidFill>
              <a:latin typeface="Comic Sans MS" panose="030F0702030302020204" pitchFamily="66" charset="0"/>
            </a:endParaRPr>
          </a:p>
        </p:txBody>
      </p:sp>
      <p:sp>
        <p:nvSpPr>
          <p:cNvPr id="63492" name="Text Box 9">
            <a:extLst>
              <a:ext uri="{FF2B5EF4-FFF2-40B4-BE49-F238E27FC236}">
                <a16:creationId xmlns:a16="http://schemas.microsoft.com/office/drawing/2014/main" id="{6953655E-F45D-4049-BCD7-D38BBAC17F59}"/>
              </a:ext>
            </a:extLst>
          </p:cNvPr>
          <p:cNvSpPr txBox="1">
            <a:spLocks noChangeArrowheads="1"/>
          </p:cNvSpPr>
          <p:nvPr/>
        </p:nvSpPr>
        <p:spPr bwMode="auto">
          <a:xfrm>
            <a:off x="1066800" y="152400"/>
            <a:ext cx="66262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lang="en-US" altLang="en-US" sz="3200">
                <a:solidFill>
                  <a:schemeClr val="tx2"/>
                </a:solidFill>
                <a:latin typeface="Comic Sans MS" panose="030F0702030302020204" pitchFamily="66" charset="0"/>
              </a:rPr>
              <a:t>Epicenter &amp; Focus of Earthquakes</a:t>
            </a:r>
          </a:p>
        </p:txBody>
      </p:sp>
      <p:sp>
        <p:nvSpPr>
          <p:cNvPr id="63493" name="Text Box 16">
            <a:extLst>
              <a:ext uri="{FF2B5EF4-FFF2-40B4-BE49-F238E27FC236}">
                <a16:creationId xmlns:a16="http://schemas.microsoft.com/office/drawing/2014/main" id="{E66EEFDC-E553-4A09-B1EA-CCF00EE6DEF0}"/>
              </a:ext>
            </a:extLst>
          </p:cNvPr>
          <p:cNvSpPr txBox="1">
            <a:spLocks noChangeArrowheads="1"/>
          </p:cNvSpPr>
          <p:nvPr/>
        </p:nvSpPr>
        <p:spPr bwMode="auto">
          <a:xfrm>
            <a:off x="762000" y="6519863"/>
            <a:ext cx="7467600" cy="338137"/>
          </a:xfrm>
          <a:prstGeom prst="rect">
            <a:avLst/>
          </a:prstGeom>
          <a:solidFill>
            <a:schemeClr val="tx1"/>
          </a:solidFill>
          <a:ln w="12700">
            <a:solidFill>
              <a:srgbClr val="F70008"/>
            </a:solidFill>
            <a:miter lim="800000"/>
            <a:headEnd/>
            <a:tailEnd/>
          </a:ln>
        </p:spPr>
        <p:txBody>
          <a:bodyPr>
            <a:spAutoFit/>
          </a:bodyPr>
          <a:lstStyle>
            <a:lvl1pPr eaLnBrk="0" hangingPunct="0">
              <a:defRPr sz="4000">
                <a:solidFill>
                  <a:schemeClr val="tx1"/>
                </a:solidFill>
                <a:latin typeface="Arial" panose="020B0604020202020204" pitchFamily="34" charset="0"/>
                <a:ea typeface="MS PGothic" panose="020B0600070205080204" pitchFamily="34" charset="-128"/>
              </a:defRPr>
            </a:lvl1pPr>
            <a:lvl2pPr marL="742950" indent="-285750" eaLnBrk="0" hangingPunct="0">
              <a:defRPr sz="4000">
                <a:solidFill>
                  <a:schemeClr val="tx1"/>
                </a:solidFill>
                <a:latin typeface="Arial" panose="020B0604020202020204" pitchFamily="34" charset="0"/>
                <a:ea typeface="MS PGothic" panose="020B0600070205080204" pitchFamily="34" charset="-128"/>
              </a:defRPr>
            </a:lvl2pPr>
            <a:lvl3pPr marL="1143000" indent="-228600" eaLnBrk="0" hangingPunct="0">
              <a:defRPr sz="4000">
                <a:solidFill>
                  <a:schemeClr val="tx1"/>
                </a:solidFill>
                <a:latin typeface="Arial" panose="020B0604020202020204" pitchFamily="34" charset="0"/>
                <a:ea typeface="MS PGothic" panose="020B0600070205080204" pitchFamily="34" charset="-128"/>
              </a:defRPr>
            </a:lvl3pPr>
            <a:lvl4pPr marL="1600200" indent="-228600" eaLnBrk="0" hangingPunct="0">
              <a:defRPr sz="4000">
                <a:solidFill>
                  <a:schemeClr val="tx1"/>
                </a:solidFill>
                <a:latin typeface="Arial" panose="020B0604020202020204" pitchFamily="34" charset="0"/>
                <a:ea typeface="MS PGothic" panose="020B0600070205080204" pitchFamily="34" charset="-128"/>
              </a:defRPr>
            </a:lvl4pPr>
            <a:lvl5pPr marL="2057400" indent="-228600" eaLnBrk="0" hangingPunct="0">
              <a:defRPr sz="4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000">
                <a:solidFill>
                  <a:schemeClr val="tx1"/>
                </a:solidFill>
                <a:latin typeface="Arial" panose="020B0604020202020204" pitchFamily="34" charset="0"/>
                <a:ea typeface="MS PGothic" panose="020B0600070205080204" pitchFamily="34" charset="-128"/>
              </a:defRPr>
            </a:lvl9pPr>
          </a:lstStyle>
          <a:p>
            <a:pPr algn="ctr" eaLnBrk="1" hangingPunct="1">
              <a:lnSpc>
                <a:spcPct val="60000"/>
              </a:lnSpc>
              <a:spcBef>
                <a:spcPct val="50000"/>
              </a:spcBef>
            </a:pPr>
            <a:endParaRPr lang="en-US" altLang="en-US" sz="500">
              <a:solidFill>
                <a:srgbClr val="F70008"/>
              </a:solidFill>
              <a:latin typeface="Myriad Pro Bold" pitchFamily="16" charset="0"/>
            </a:endParaRPr>
          </a:p>
          <a:p>
            <a:pPr algn="ctr" eaLnBrk="1" hangingPunct="1">
              <a:lnSpc>
                <a:spcPct val="0"/>
              </a:lnSpc>
              <a:spcBef>
                <a:spcPct val="50000"/>
              </a:spcBef>
            </a:pPr>
            <a:r>
              <a:rPr lang="en-US" altLang="en-US" sz="1600">
                <a:solidFill>
                  <a:srgbClr val="F70008"/>
                </a:solidFill>
                <a:latin typeface="Myriad Pro Bold" pitchFamily="16" charset="0"/>
              </a:rPr>
              <a:t>Watch video lecture </a:t>
            </a:r>
            <a:r>
              <a:rPr lang="ja-JP" altLang="en-US" sz="1600">
                <a:solidFill>
                  <a:srgbClr val="F70008"/>
                </a:solidFill>
                <a:latin typeface="Myriad Pro Bold" pitchFamily="16" charset="0"/>
              </a:rPr>
              <a:t>“</a:t>
            </a:r>
            <a:r>
              <a:rPr lang="en-US" altLang="ja-JP" sz="1600">
                <a:solidFill>
                  <a:srgbClr val="F70008"/>
                </a:solidFill>
                <a:latin typeface="Myriad Pro Bold" pitchFamily="16" charset="0"/>
              </a:rPr>
              <a:t>Earthquake focus (hypocenter) and epicenter</a:t>
            </a:r>
            <a:r>
              <a:rPr lang="ja-JP" altLang="en-US" sz="1600">
                <a:solidFill>
                  <a:srgbClr val="F70008"/>
                </a:solidFill>
                <a:latin typeface="Myriad Pro Bold" pitchFamily="16" charset="0"/>
              </a:rPr>
              <a:t>”</a:t>
            </a:r>
            <a:endParaRPr lang="en-US" altLang="en-US" sz="1600">
              <a:solidFill>
                <a:srgbClr val="F70008"/>
              </a:solidFill>
              <a:latin typeface="Myriad Pro Bold" pitchFamily="16" charset="0"/>
            </a:endParaRPr>
          </a:p>
        </p:txBody>
      </p:sp>
    </p:spTree>
  </p:cSld>
  <p:clrMapOvr>
    <a:masterClrMapping/>
  </p:clrMapOvr>
</p:sld>
</file>

<file path=ppt/theme/theme1.xml><?xml version="1.0" encoding="utf-8"?>
<a:theme xmlns:a="http://schemas.openxmlformats.org/drawingml/2006/main" name="Presenting A Technical Report">
  <a:themeElements>
    <a:clrScheme name="Presenting A Technical Report 1">
      <a:dk1>
        <a:srgbClr val="F1B60F"/>
      </a:dk1>
      <a:lt1>
        <a:srgbClr val="FFFFFF"/>
      </a:lt1>
      <a:dk2>
        <a:srgbClr val="115606"/>
      </a:dk2>
      <a:lt2>
        <a:srgbClr val="F1B60F"/>
      </a:lt2>
      <a:accent1>
        <a:srgbClr val="CC9900"/>
      </a:accent1>
      <a:accent2>
        <a:srgbClr val="000000"/>
      </a:accent2>
      <a:accent3>
        <a:srgbClr val="AAB4AA"/>
      </a:accent3>
      <a:accent4>
        <a:srgbClr val="DADADA"/>
      </a:accent4>
      <a:accent5>
        <a:srgbClr val="E2CAAA"/>
      </a:accent5>
      <a:accent6>
        <a:srgbClr val="000000"/>
      </a:accent6>
      <a:hlink>
        <a:srgbClr val="FF6600"/>
      </a:hlink>
      <a:folHlink>
        <a:srgbClr val="DC5900"/>
      </a:folHlink>
    </a:clrScheme>
    <a:fontScheme name="Presenting A Technical Re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4000" b="0" i="0" u="none" strike="noStrike" cap="none" normalizeH="0" baseline="0">
            <a:ln>
              <a:noFill/>
            </a:ln>
            <a:solidFill>
              <a:schemeClr val="tx1"/>
            </a:solidFill>
            <a:effectLst/>
            <a:latin typeface="Arial" pitchFamily="-11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4000" b="0" i="0" u="none" strike="noStrike" cap="none" normalizeH="0" baseline="0">
            <a:ln>
              <a:noFill/>
            </a:ln>
            <a:solidFill>
              <a:schemeClr val="tx1"/>
            </a:solidFill>
            <a:effectLst/>
            <a:latin typeface="Arial" pitchFamily="-111" charset="0"/>
          </a:defRPr>
        </a:defPPr>
      </a:lstStyle>
    </a:lnDef>
  </a:objectDefaults>
  <a:extraClrSchemeLst>
    <a:extraClrScheme>
      <a:clrScheme name="Presenting A Technical Report 1">
        <a:dk1>
          <a:srgbClr val="F1B60F"/>
        </a:dk1>
        <a:lt1>
          <a:srgbClr val="FFFFFF"/>
        </a:lt1>
        <a:dk2>
          <a:srgbClr val="115606"/>
        </a:dk2>
        <a:lt2>
          <a:srgbClr val="F1B60F"/>
        </a:lt2>
        <a:accent1>
          <a:srgbClr val="CC9900"/>
        </a:accent1>
        <a:accent2>
          <a:srgbClr val="000000"/>
        </a:accent2>
        <a:accent3>
          <a:srgbClr val="AAB4AA"/>
        </a:accent3>
        <a:accent4>
          <a:srgbClr val="DADADA"/>
        </a:accent4>
        <a:accent5>
          <a:srgbClr val="E2CAAA"/>
        </a:accent5>
        <a:accent6>
          <a:srgbClr val="000000"/>
        </a:accent6>
        <a:hlink>
          <a:srgbClr val="FF6600"/>
        </a:hlink>
        <a:folHlink>
          <a:srgbClr val="DC5900"/>
        </a:folHlink>
      </a:clrScheme>
      <a:clrMap bg1="dk2" tx1="lt1" bg2="dk1" tx2="lt2" accent1="accent1" accent2="accent2" accent3="accent3" accent4="accent4" accent5="accent5" accent6="accent6" hlink="hlink" folHlink="folHlink"/>
    </a:extraClrScheme>
    <a:extraClrScheme>
      <a:clrScheme name="Presenting A Technical Report 2">
        <a:dk1>
          <a:srgbClr val="FF9900"/>
        </a:dk1>
        <a:lt1>
          <a:srgbClr val="FFFFFF"/>
        </a:lt1>
        <a:dk2>
          <a:srgbClr val="4DC024"/>
        </a:dk2>
        <a:lt2>
          <a:srgbClr val="FFFFFF"/>
        </a:lt2>
        <a:accent1>
          <a:srgbClr val="FF6600"/>
        </a:accent1>
        <a:accent2>
          <a:srgbClr val="24864C"/>
        </a:accent2>
        <a:accent3>
          <a:srgbClr val="B2DCAC"/>
        </a:accent3>
        <a:accent4>
          <a:srgbClr val="DADADA"/>
        </a:accent4>
        <a:accent5>
          <a:srgbClr val="FFB8AA"/>
        </a:accent5>
        <a:accent6>
          <a:srgbClr val="207944"/>
        </a:accent6>
        <a:hlink>
          <a:srgbClr val="4D4D4D"/>
        </a:hlink>
        <a:folHlink>
          <a:srgbClr val="5F5F5F"/>
        </a:folHlink>
      </a:clrScheme>
      <a:clrMap bg1="dk2" tx1="lt1" bg2="dk1" tx2="lt2" accent1="accent1" accent2="accent2" accent3="accent3" accent4="accent4" accent5="accent5" accent6="accent6" hlink="hlink" folHlink="folHlink"/>
    </a:extraClrScheme>
    <a:extraClrScheme>
      <a:clrScheme name="Presenting A Technical Report 3">
        <a:dk1>
          <a:srgbClr val="777777"/>
        </a:dk1>
        <a:lt1>
          <a:srgbClr val="FFFFFF"/>
        </a:lt1>
        <a:dk2>
          <a:srgbClr val="727272"/>
        </a:dk2>
        <a:lt2>
          <a:srgbClr val="FFFFFF"/>
        </a:lt2>
        <a:accent1>
          <a:srgbClr val="808080"/>
        </a:accent1>
        <a:accent2>
          <a:srgbClr val="555555"/>
        </a:accent2>
        <a:accent3>
          <a:srgbClr val="BCBCBC"/>
        </a:accent3>
        <a:accent4>
          <a:srgbClr val="DADADA"/>
        </a:accent4>
        <a:accent5>
          <a:srgbClr val="C0C0C0"/>
        </a:accent5>
        <a:accent6>
          <a:srgbClr val="4C4C4C"/>
        </a:accent6>
        <a:hlink>
          <a:srgbClr val="969696"/>
        </a:hlink>
        <a:folHlink>
          <a:srgbClr val="4D4D4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4137</TotalTime>
  <Words>5350</Words>
  <Application>Microsoft Office PowerPoint</Application>
  <PresentationFormat>Presentación en pantalla (4:3)</PresentationFormat>
  <Paragraphs>280</Paragraphs>
  <Slides>23</Slides>
  <Notes>22</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23</vt:i4>
      </vt:variant>
    </vt:vector>
  </HeadingPairs>
  <TitlesOfParts>
    <vt:vector size="36" baseType="lpstr">
      <vt:lpstr>Arial</vt:lpstr>
      <vt:lpstr>MS PGothic</vt:lpstr>
      <vt:lpstr>Times New Roman</vt:lpstr>
      <vt:lpstr>Tahoma</vt:lpstr>
      <vt:lpstr>Comic Sans MS</vt:lpstr>
      <vt:lpstr>Myriad Pro Bold</vt:lpstr>
      <vt:lpstr>Wingdings</vt:lpstr>
      <vt:lpstr>Lucida Grande</vt:lpstr>
      <vt:lpstr>Verdana</vt:lpstr>
      <vt:lpstr>ヒラギノ角ゴ Pro W3</vt:lpstr>
      <vt:lpstr>Monaco</vt:lpstr>
      <vt:lpstr>Helvetica</vt:lpstr>
      <vt:lpstr>Presenting A Technical Report</vt:lpstr>
      <vt:lpstr>    PLATE TECTONICS</vt:lpstr>
      <vt:lpstr>Earth   vs.  Egg</vt:lpstr>
      <vt:lpstr>Plate tectonics</vt:lpstr>
      <vt:lpstr>Plate tectonics</vt:lpstr>
      <vt:lpstr>There are a dozen large lithospheric plates (smaller plates not shown). Some plates have continents; some don’t.  All are in motion.     Question:  What evidence is there for these plate boundaries?  </vt:lpstr>
      <vt:lpstr>There are thousands of small earthquakes every day  “Strong” earthquakes (~M7) occur once a month. &gt;M8 occur about once/year.</vt:lpstr>
      <vt:lpstr>Notice that earthquakes coincide with plate boundaries,        and the deepest quakes (blue) are in subduction zones.       Question: Where would you expect to see volcanoes?</vt:lpstr>
      <vt:lpstr>Presentación de PowerPoint</vt:lpstr>
      <vt:lpstr>Presentación de PowerPoint</vt:lpstr>
      <vt:lpstr>How fast are the plates moving?    Plates move 1-10 centimeters per year  (≈ rate of fingernail growth).  </vt:lpstr>
      <vt:lpstr>What are the tectonic plates?</vt:lpstr>
      <vt:lpstr>What is the asthenosphere?</vt:lpstr>
      <vt:lpstr>Three Basic Types of Plate Boundaries</vt:lpstr>
      <vt:lpstr>Three Basic Types of Plate Boundaries</vt:lpstr>
      <vt:lpstr>New crust is generated as the plates pull apart. Occur at spreading ocean ridges and in continental rifts. Earthquakes are shallow and small.</vt:lpstr>
      <vt:lpstr>Convergent Plate Boundaries</vt:lpstr>
      <vt:lpstr>Earthquakes along Convergent Zones with  Subducting Oceanic Lithosphere </vt:lpstr>
      <vt:lpstr>Transform Boundaries   Lithosphere is neither produced nor destroyed as the plates slide horizontally past each other.</vt:lpstr>
      <vt:lpstr>Deforming Earth’s Crust</vt:lpstr>
      <vt:lpstr>Presentación de PowerPoint</vt:lpstr>
      <vt:lpstr>Presentación de PowerPoint</vt:lpstr>
      <vt:lpstr>Elastic Rebound Theory—Stick-slip  Jerky motions on faults produce earthquakes</vt:lpstr>
      <vt:lpstr>Focus (or hypocenter):  Location within the Earth where the earthquake occurred.</vt:lpstr>
    </vt:vector>
  </TitlesOfParts>
  <Company>Volcano Video Productions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Earth, Plate Tectonics, &amp; Earthquakes   Things to be aware of:</dc:title>
  <dc:creator>Maria Sanz</dc:creator>
  <cp:lastModifiedBy>Maria Sanz</cp:lastModifiedBy>
  <cp:revision>106</cp:revision>
  <dcterms:created xsi:type="dcterms:W3CDTF">2010-07-29T04:01:12Z</dcterms:created>
  <dcterms:modified xsi:type="dcterms:W3CDTF">2019-08-20T10:22:39Z</dcterms:modified>
</cp:coreProperties>
</file>