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80" r:id="rId8"/>
    <p:sldId id="264" r:id="rId9"/>
    <p:sldId id="265" r:id="rId10"/>
    <p:sldId id="267" r:id="rId11"/>
    <p:sldId id="268" r:id="rId12"/>
    <p:sldId id="266" r:id="rId13"/>
    <p:sldId id="279" r:id="rId14"/>
    <p:sldId id="277" r:id="rId15"/>
    <p:sldId id="278" r:id="rId16"/>
    <p:sldId id="271" r:id="rId17"/>
    <p:sldId id="269" r:id="rId18"/>
    <p:sldId id="270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66" autoAdjust="0"/>
    <p:restoredTop sz="94683" autoAdjust="0"/>
  </p:normalViewPr>
  <p:slideViewPr>
    <p:cSldViewPr>
      <p:cViewPr varScale="1">
        <p:scale>
          <a:sx n="68" d="100"/>
          <a:sy n="68" d="100"/>
        </p:scale>
        <p:origin x="1464" y="60"/>
      </p:cViewPr>
      <p:guideLst>
        <p:guide orient="horz" pos="20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2527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790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48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502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390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7080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44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0098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840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31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4937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72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2931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48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224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8097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4B43CB5-B127-473A-BBAE-D3CA43F64B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5158352-A074-4FCF-8905-36051807C2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0C4405D-5DAC-4B9E-B158-B28F18269C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CD8153-03D2-4B1A-914E-E26B2622381C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136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DE9A7C9-6002-4014-A86B-D4882BE67F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EAE4F63-A5BD-4BBD-BAED-B5FEF16A4F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883DBD0C-321F-47EE-BBC3-57FAF409DE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25584-C0CE-4CDB-8EFD-01396D7727F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263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C0AE12B-B14D-48ED-A8B3-D3AB0D2407DA}" type="slidenum">
              <a:rPr lang="en-US" altLang="en-US" smtClean="0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911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acclaimstockphotography.com/_gallery/_pages/0020-0310-2419-2803.html" TargetMode="Externa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9" descr="MPj04331320000[1]">
            <a:extLst>
              <a:ext uri="{FF2B5EF4-FFF2-40B4-BE49-F238E27FC236}">
                <a16:creationId xmlns:a16="http://schemas.microsoft.com/office/drawing/2014/main" id="{2A22D59D-A4EB-438E-80AD-55D3DC4E9C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6" t="9091" r="28059" b="3"/>
          <a:stretch/>
        </p:blipFill>
        <p:spPr bwMode="auto">
          <a:xfrm>
            <a:off x="20" y="-1"/>
            <a:ext cx="4046200" cy="6858001"/>
          </a:xfrm>
          <a:custGeom>
            <a:avLst/>
            <a:gdLst>
              <a:gd name="connsiteX0" fmla="*/ 842596 w 5394960"/>
              <a:gd name="connsiteY0" fmla="*/ 0 h 6858000"/>
              <a:gd name="connsiteX1" fmla="*/ 5394960 w 5394960"/>
              <a:gd name="connsiteY1" fmla="*/ 0 h 6858000"/>
              <a:gd name="connsiteX2" fmla="*/ 5394960 w 5394960"/>
              <a:gd name="connsiteY2" fmla="*/ 21851 h 6858000"/>
              <a:gd name="connsiteX3" fmla="*/ 4365943 w 5394960"/>
              <a:gd name="connsiteY3" fmla="*/ 6858000 h 6858000"/>
              <a:gd name="connsiteX4" fmla="*/ 0 w 5394960"/>
              <a:gd name="connsiteY4" fmla="*/ 6858000 h 6858000"/>
              <a:gd name="connsiteX5" fmla="*/ 0 w 5394960"/>
              <a:gd name="connsiteY5" fmla="*/ 5666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1D16E201-F633-43EB-ADB4-303325D6102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035422" y="1678665"/>
            <a:ext cx="2915879" cy="237216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200">
                <a:latin typeface="Comic Sans MS" pitchFamily="66" charset="0"/>
              </a:rPr>
              <a:t>Different Landforms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50079D2-28E9-44A1-80D9-0D0166CDD9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7200">
                <a:latin typeface="Comic Sans MS" pitchFamily="66" charset="0"/>
              </a:rPr>
              <a:t>mountain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5BF61DF-3486-48B3-8219-C1EE330CCC7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057400"/>
            <a:ext cx="4033838" cy="4495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>
                <a:latin typeface="Comic Sans MS" pitchFamily="66" charset="0"/>
              </a:rPr>
              <a:t>	</a:t>
            </a:r>
            <a:r>
              <a:rPr lang="en-US" sz="3600" dirty="0">
                <a:latin typeface="Comic Sans MS" pitchFamily="66" charset="0"/>
              </a:rPr>
              <a:t>A mountain is a place on Earth’s surface that is much higher than the land around it.</a:t>
            </a:r>
          </a:p>
        </p:txBody>
      </p:sp>
      <p:grpSp>
        <p:nvGrpSpPr>
          <p:cNvPr id="4100" name="Group 14">
            <a:extLst>
              <a:ext uri="{FF2B5EF4-FFF2-40B4-BE49-F238E27FC236}">
                <a16:creationId xmlns:a16="http://schemas.microsoft.com/office/drawing/2014/main" id="{1C6B0935-418D-4E64-99C5-7F1FB442C996}"/>
              </a:ext>
            </a:extLst>
          </p:cNvPr>
          <p:cNvGrpSpPr>
            <a:grpSpLocks/>
          </p:cNvGrpSpPr>
          <p:nvPr/>
        </p:nvGrpSpPr>
        <p:grpSpPr bwMode="auto">
          <a:xfrm>
            <a:off x="1154113" y="2278063"/>
            <a:ext cx="6835775" cy="2301875"/>
            <a:chOff x="0" y="0"/>
            <a:chExt cx="4306" cy="1450"/>
          </a:xfrm>
        </p:grpSpPr>
        <p:sp>
          <p:nvSpPr>
            <p:cNvPr id="4102" name="Rectangle 9">
              <a:extLst>
                <a:ext uri="{FF2B5EF4-FFF2-40B4-BE49-F238E27FC236}">
                  <a16:creationId xmlns:a16="http://schemas.microsoft.com/office/drawing/2014/main" id="{01E52F9E-4B13-4EC5-B07A-8EA894094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306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103" name="Group 13">
              <a:extLst>
                <a:ext uri="{FF2B5EF4-FFF2-40B4-BE49-F238E27FC236}">
                  <a16:creationId xmlns:a16="http://schemas.microsoft.com/office/drawing/2014/main" id="{F706EF74-D5B2-4EB5-849F-639D41926C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052" cy="1450"/>
              <a:chOff x="0" y="0"/>
              <a:chExt cx="2052" cy="1450"/>
            </a:xfrm>
          </p:grpSpPr>
          <p:sp>
            <p:nvSpPr>
              <p:cNvPr id="4104" name="Rectangle 10">
                <a:extLst>
                  <a:ext uri="{FF2B5EF4-FFF2-40B4-BE49-F238E27FC236}">
                    <a16:creationId xmlns:a16="http://schemas.microsoft.com/office/drawing/2014/main" id="{EAD484D9-1C1A-4078-9F32-6AB3B4642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052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105" name="Rectangle 11">
                <a:extLst>
                  <a:ext uri="{FF2B5EF4-FFF2-40B4-BE49-F238E27FC236}">
                    <a16:creationId xmlns:a16="http://schemas.microsoft.com/office/drawing/2014/main" id="{A8EEED8C-5165-46B2-AEBE-7B2D818F24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052" cy="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>
                    <a:latin typeface="Times New Roman" panose="02020603050405020304" pitchFamily="18" charset="0"/>
                  </a:rPr>
                  <a:t>  </a:t>
                </a:r>
                <a:r>
                  <a:rPr lang="en-US" altLang="en-US" sz="12100">
                    <a:latin typeface="Times New Roman" panose="02020603050405020304" pitchFamily="18" charset="0"/>
                  </a:rPr>
                  <a:t> </a:t>
                </a:r>
                <a:r>
                  <a:rPr lang="en-US" altLang="en-US" sz="2400">
                    <a:latin typeface="Times New Roman" panose="02020603050405020304" pitchFamily="18" charset="0"/>
                  </a:rPr>
                  <a:t>                                    </a:t>
                </a:r>
              </a:p>
            </p:txBody>
          </p:sp>
        </p:grpSp>
      </p:grpSp>
      <p:pic>
        <p:nvPicPr>
          <p:cNvPr id="4101" name="Picture 18" descr="MPj04340640000[1]">
            <a:extLst>
              <a:ext uri="{FF2B5EF4-FFF2-40B4-BE49-F238E27FC236}">
                <a16:creationId xmlns:a16="http://schemas.microsoft.com/office/drawing/2014/main" id="{5F8CE00A-895C-496C-8095-A8682D05D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9" y="2278062"/>
            <a:ext cx="449580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59A2AD3-5170-426F-8C89-642DB0792B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7200">
                <a:latin typeface="Comic Sans MS" pitchFamily="66" charset="0"/>
              </a:rPr>
              <a:t>valley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4D4FC5BA-FB60-4304-B203-79782516C6F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033838" cy="4495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4400">
                <a:latin typeface="Comic Sans MS" pitchFamily="66" charset="0"/>
              </a:rPr>
              <a:t>	A valley is a low area between higher lands such as mountains.</a:t>
            </a:r>
          </a:p>
        </p:txBody>
      </p:sp>
      <p:sp>
        <p:nvSpPr>
          <p:cNvPr id="5124" name="Rectangle 5">
            <a:extLst>
              <a:ext uri="{FF2B5EF4-FFF2-40B4-BE49-F238E27FC236}">
                <a16:creationId xmlns:a16="http://schemas.microsoft.com/office/drawing/2014/main" id="{53EC2BD6-118D-4283-8AB2-6953A3988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35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5125" name="Group 9">
            <a:extLst>
              <a:ext uri="{FF2B5EF4-FFF2-40B4-BE49-F238E27FC236}">
                <a16:creationId xmlns:a16="http://schemas.microsoft.com/office/drawing/2014/main" id="{53CC1CCF-5D5A-47A7-903B-D930C8496E63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2835275"/>
            <a:ext cx="6858000" cy="1189038"/>
            <a:chOff x="0" y="0"/>
            <a:chExt cx="4320" cy="749"/>
          </a:xfrm>
        </p:grpSpPr>
        <p:sp>
          <p:nvSpPr>
            <p:cNvPr id="5132" name="Rectangle 6">
              <a:extLst>
                <a:ext uri="{FF2B5EF4-FFF2-40B4-BE49-F238E27FC236}">
                  <a16:creationId xmlns:a16="http://schemas.microsoft.com/office/drawing/2014/main" id="{DD0E1D5E-71A4-40C5-9296-C1E2A04D2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32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33" name="Rectangle 7">
              <a:extLst>
                <a:ext uri="{FF2B5EF4-FFF2-40B4-BE49-F238E27FC236}">
                  <a16:creationId xmlns:a16="http://schemas.microsoft.com/office/drawing/2014/main" id="{69111095-49FE-45C3-B02A-AEF3834B1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320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en-US" sz="2400">
                  <a:latin typeface="Times New Roman" panose="02020603050405020304" pitchFamily="18" charset="0"/>
                  <a:hlinkClick r:id="rId2"/>
                </a:rPr>
                <a:t>  </a:t>
              </a:r>
              <a:r>
                <a:rPr lang="en-US" altLang="en-US" sz="4800">
                  <a:latin typeface="Times New Roman" panose="02020603050405020304" pitchFamily="18" charset="0"/>
                </a:rPr>
                <a:t> </a:t>
              </a:r>
              <a:r>
                <a:rPr lang="en-US" altLang="en-US" sz="2400">
                  <a:latin typeface="Times New Roman" panose="02020603050405020304" pitchFamily="18" charset="0"/>
                </a:rPr>
                <a:t>              </a:t>
              </a:r>
            </a:p>
            <a:p>
              <a:endParaRPr lang="en-US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126" name="Group 17">
            <a:extLst>
              <a:ext uri="{FF2B5EF4-FFF2-40B4-BE49-F238E27FC236}">
                <a16:creationId xmlns:a16="http://schemas.microsoft.com/office/drawing/2014/main" id="{06047C13-96D2-4523-A761-B61FF6F6995B}"/>
              </a:ext>
            </a:extLst>
          </p:cNvPr>
          <p:cNvGrpSpPr>
            <a:grpSpLocks/>
          </p:cNvGrpSpPr>
          <p:nvPr/>
        </p:nvGrpSpPr>
        <p:grpSpPr bwMode="auto">
          <a:xfrm>
            <a:off x="1154113" y="1981200"/>
            <a:ext cx="6835775" cy="2895600"/>
            <a:chOff x="0" y="0"/>
            <a:chExt cx="4306" cy="1824"/>
          </a:xfrm>
        </p:grpSpPr>
        <p:sp>
          <p:nvSpPr>
            <p:cNvPr id="5128" name="Rectangle 12">
              <a:extLst>
                <a:ext uri="{FF2B5EF4-FFF2-40B4-BE49-F238E27FC236}">
                  <a16:creationId xmlns:a16="http://schemas.microsoft.com/office/drawing/2014/main" id="{E3DF40C1-2008-4008-BB5D-736B842A6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306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5129" name="Group 16">
              <a:extLst>
                <a:ext uri="{FF2B5EF4-FFF2-40B4-BE49-F238E27FC236}">
                  <a16:creationId xmlns:a16="http://schemas.microsoft.com/office/drawing/2014/main" id="{C1EC392F-C8E9-47F6-812A-C49D7E1D2F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052" cy="1824"/>
              <a:chOff x="0" y="0"/>
              <a:chExt cx="2052" cy="1824"/>
            </a:xfrm>
          </p:grpSpPr>
          <p:sp>
            <p:nvSpPr>
              <p:cNvPr id="5130" name="Rectangle 13">
                <a:extLst>
                  <a:ext uri="{FF2B5EF4-FFF2-40B4-BE49-F238E27FC236}">
                    <a16:creationId xmlns:a16="http://schemas.microsoft.com/office/drawing/2014/main" id="{B0405D22-1C33-41EA-914B-0C2820843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052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131" name="Rectangle 14">
                <a:extLst>
                  <a:ext uri="{FF2B5EF4-FFF2-40B4-BE49-F238E27FC236}">
                    <a16:creationId xmlns:a16="http://schemas.microsoft.com/office/drawing/2014/main" id="{16E9A6E7-9B60-48BC-BBFC-9A4240DACF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052" cy="18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>
                    <a:latin typeface="Times New Roman" panose="02020603050405020304" pitchFamily="18" charset="0"/>
                  </a:rPr>
                  <a:t>  </a:t>
                </a:r>
                <a:r>
                  <a:rPr lang="en-US" altLang="en-US" sz="16000">
                    <a:latin typeface="Times New Roman" panose="02020603050405020304" pitchFamily="18" charset="0"/>
                  </a:rPr>
                  <a:t> </a:t>
                </a:r>
                <a:r>
                  <a:rPr lang="en-US" altLang="en-US" sz="2400">
                    <a:latin typeface="Times New Roman" panose="02020603050405020304" pitchFamily="18" charset="0"/>
                  </a:rPr>
                  <a:t>                                         </a:t>
                </a:r>
              </a:p>
            </p:txBody>
          </p:sp>
        </p:grpSp>
      </p:grpSp>
      <p:pic>
        <p:nvPicPr>
          <p:cNvPr id="5127" name="Picture 18" descr="MPj01764850000[1]">
            <a:extLst>
              <a:ext uri="{FF2B5EF4-FFF2-40B4-BE49-F238E27FC236}">
                <a16:creationId xmlns:a16="http://schemas.microsoft.com/office/drawing/2014/main" id="{01724923-E9F9-4399-83E0-A405108EC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4572000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A14DD1A-C13E-4CC8-AF15-747B47E203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7200">
                <a:latin typeface="Comic Sans MS" pitchFamily="66" charset="0"/>
              </a:rPr>
              <a:t>plain</a:t>
            </a:r>
          </a:p>
        </p:txBody>
      </p:sp>
      <p:pic>
        <p:nvPicPr>
          <p:cNvPr id="6148" name="Picture 9" descr="MPj01817770000[1]">
            <a:extLst>
              <a:ext uri="{FF2B5EF4-FFF2-40B4-BE49-F238E27FC236}">
                <a16:creationId xmlns:a16="http://schemas.microsoft.com/office/drawing/2014/main" id="{6F4EAD16-F307-4456-BAC5-3062B2D58ABB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2647188"/>
            <a:ext cx="3657600" cy="24018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6" name="Rectangle 4">
            <a:extLst>
              <a:ext uri="{FF2B5EF4-FFF2-40B4-BE49-F238E27FC236}">
                <a16:creationId xmlns:a16="http://schemas.microsoft.com/office/drawing/2014/main" id="{D4FBFEE3-EC85-43EC-B837-CE012D3BE42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600200"/>
            <a:ext cx="4033837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6000">
                <a:latin typeface="Comic Sans MS" pitchFamily="66" charset="0"/>
              </a:rPr>
              <a:t>	A plain is a flat area on Earth’s surface.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355BC55-0B05-4B35-B4B3-F753D667DB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7200">
                <a:latin typeface="Comic Sans MS" pitchFamily="66" charset="0"/>
              </a:rPr>
              <a:t>plateau</a:t>
            </a:r>
          </a:p>
        </p:txBody>
      </p:sp>
      <p:pic>
        <p:nvPicPr>
          <p:cNvPr id="7172" name="Picture 9">
            <a:extLst>
              <a:ext uri="{FF2B5EF4-FFF2-40B4-BE49-F238E27FC236}">
                <a16:creationId xmlns:a16="http://schemas.microsoft.com/office/drawing/2014/main" id="{6C99625E-605B-4685-928C-5B1414084306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590800"/>
            <a:ext cx="4092575" cy="2698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Rectangle 4">
            <a:extLst>
              <a:ext uri="{FF2B5EF4-FFF2-40B4-BE49-F238E27FC236}">
                <a16:creationId xmlns:a16="http://schemas.microsoft.com/office/drawing/2014/main" id="{FFB03DB4-A9EB-4E4A-9B50-E7E38E291A0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2133600"/>
            <a:ext cx="4191000" cy="35052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3600">
                <a:latin typeface="Comic Sans MS" pitchFamily="66" charset="0"/>
              </a:rPr>
              <a:t>	</a:t>
            </a:r>
            <a:r>
              <a:rPr lang="en-US" sz="4800">
                <a:latin typeface="Comic Sans MS" pitchFamily="66" charset="0"/>
              </a:rPr>
              <a:t>A plateau is a flat area higher than the land around 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06F1A7F-8A36-476B-B59E-559E5CA1A0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11163"/>
            <a:ext cx="7772400" cy="9429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600">
                <a:latin typeface="Comic Sans MS" pitchFamily="66" charset="0"/>
              </a:rPr>
              <a:t>island</a:t>
            </a:r>
          </a:p>
        </p:txBody>
      </p:sp>
      <p:pic>
        <p:nvPicPr>
          <p:cNvPr id="8196" name="Picture 11">
            <a:extLst>
              <a:ext uri="{FF2B5EF4-FFF2-40B4-BE49-F238E27FC236}">
                <a16:creationId xmlns:a16="http://schemas.microsoft.com/office/drawing/2014/main" id="{70C33AA9-E82C-4A60-8C99-3F2410C95006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286000"/>
            <a:ext cx="4038600" cy="26400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Rectangle 4">
            <a:extLst>
              <a:ext uri="{FF2B5EF4-FFF2-40B4-BE49-F238E27FC236}">
                <a16:creationId xmlns:a16="http://schemas.microsoft.com/office/drawing/2014/main" id="{F5C63186-6C07-4B8F-A27D-AA18888B828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2057400"/>
            <a:ext cx="4114800" cy="31242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4800">
                <a:latin typeface="Comic Sans MS" pitchFamily="66" charset="0"/>
              </a:rPr>
              <a:t>	An island is land that has water all around 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C2486AB-9514-4AE0-A826-FC51D205CB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11163"/>
            <a:ext cx="7772400" cy="9429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600" dirty="0">
                <a:latin typeface="Comic Sans MS" pitchFamily="66" charset="0"/>
              </a:rPr>
              <a:t>peninsula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E923BB61-4F76-4308-BF34-BCC6F01C3D4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2057400"/>
            <a:ext cx="4114800" cy="31242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4800" dirty="0">
                <a:latin typeface="Comic Sans MS" pitchFamily="66" charset="0"/>
              </a:rPr>
              <a:t>A strip of land that extends out into a body of water</a:t>
            </a:r>
          </a:p>
        </p:txBody>
      </p:sp>
      <p:pic>
        <p:nvPicPr>
          <p:cNvPr id="9220" name="Picture 2">
            <a:extLst>
              <a:ext uri="{FF2B5EF4-FFF2-40B4-BE49-F238E27FC236}">
                <a16:creationId xmlns:a16="http://schemas.microsoft.com/office/drawing/2014/main" id="{12313BB9-11BC-4F49-85ED-54076E21E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44259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22F2CA2-927B-4115-9F93-A41C7CFB5D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8000">
                <a:latin typeface="Comic Sans MS" pitchFamily="66" charset="0"/>
              </a:rPr>
              <a:t>lake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362BCC52-5AAD-4AD4-9192-77C512679BA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667000"/>
            <a:ext cx="4033838" cy="2895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4800">
                <a:latin typeface="Comic Sans MS" pitchFamily="66" charset="0"/>
              </a:rPr>
              <a:t>	A lake is water that has land all around it.</a:t>
            </a:r>
          </a:p>
        </p:txBody>
      </p:sp>
      <p:pic>
        <p:nvPicPr>
          <p:cNvPr id="10244" name="Picture 14" descr="MPj04340860000[1]">
            <a:extLst>
              <a:ext uri="{FF2B5EF4-FFF2-40B4-BE49-F238E27FC236}">
                <a16:creationId xmlns:a16="http://schemas.microsoft.com/office/drawing/2014/main" id="{BFBEACCC-8837-4053-8F8C-23B8050A0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4038600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E7A41D9-0385-4E78-89A6-465E4034DD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7200">
                <a:latin typeface="Comic Sans MS" pitchFamily="66" charset="0"/>
              </a:rPr>
              <a:t>ocean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6E4D367F-A997-441F-BFCC-AC95C44E18A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2133600"/>
            <a:ext cx="4648200" cy="4495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4800">
                <a:latin typeface="Comic Sans MS" pitchFamily="66" charset="0"/>
              </a:rPr>
              <a:t>	Oceans are the largest bodies of water on earth.</a:t>
            </a:r>
          </a:p>
        </p:txBody>
      </p:sp>
      <p:pic>
        <p:nvPicPr>
          <p:cNvPr id="11268" name="Picture 10" descr="MPj04331880000[1]">
            <a:extLst>
              <a:ext uri="{FF2B5EF4-FFF2-40B4-BE49-F238E27FC236}">
                <a16:creationId xmlns:a16="http://schemas.microsoft.com/office/drawing/2014/main" id="{7400E0B7-AF93-4810-B5C9-6AADE4E1F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38400"/>
            <a:ext cx="4343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9BBD37E-4C4E-4B25-BF75-B983AEE5A6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8000">
                <a:latin typeface="Comic Sans MS" pitchFamily="66" charset="0"/>
              </a:rPr>
              <a:t>coast</a:t>
            </a:r>
          </a:p>
        </p:txBody>
      </p:sp>
      <p:pic>
        <p:nvPicPr>
          <p:cNvPr id="12292" name="Picture 9" descr="MPj04009440000[1]">
            <a:extLst>
              <a:ext uri="{FF2B5EF4-FFF2-40B4-BE49-F238E27FC236}">
                <a16:creationId xmlns:a16="http://schemas.microsoft.com/office/drawing/2014/main" id="{B0E67501-C9E6-4D07-813A-C21B6ACEB790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01900"/>
            <a:ext cx="4038600" cy="2692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Rectangle 4">
            <a:extLst>
              <a:ext uri="{FF2B5EF4-FFF2-40B4-BE49-F238E27FC236}">
                <a16:creationId xmlns:a16="http://schemas.microsoft.com/office/drawing/2014/main" id="{5796C430-F9CA-4ED8-A31F-257C96DD210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033838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4800">
                <a:latin typeface="Comic Sans MS" pitchFamily="66" charset="0"/>
              </a:rPr>
              <a:t>	A coast is the area where the ocean touches the land.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319CAAF-1932-46CE-B778-264B595B2C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8000">
                <a:latin typeface="Comic Sans MS" pitchFamily="66" charset="0"/>
              </a:rPr>
              <a:t>desert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C1FA41A0-2B02-444E-9663-2CBD595C983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033838" cy="3733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4800">
                <a:latin typeface="Comic Sans MS" pitchFamily="66" charset="0"/>
              </a:rPr>
              <a:t>	A desert is a hot dry place with little or no rain.</a:t>
            </a:r>
          </a:p>
        </p:txBody>
      </p:sp>
      <p:pic>
        <p:nvPicPr>
          <p:cNvPr id="13316" name="Picture 9" descr="MPj04365970000[1]">
            <a:extLst>
              <a:ext uri="{FF2B5EF4-FFF2-40B4-BE49-F238E27FC236}">
                <a16:creationId xmlns:a16="http://schemas.microsoft.com/office/drawing/2014/main" id="{B330F9C2-AA6E-45F8-86B4-72F51A3B4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44196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FCE0E3E-FBD1-4577-92DC-1556D45E1D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8000">
                <a:latin typeface="Comic Sans MS" pitchFamily="66" charset="0"/>
              </a:rPr>
              <a:t>river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547A4627-4C4B-49E1-8BCB-0408EEA672D5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419600" y="2133600"/>
            <a:ext cx="43434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5400"/>
              <a:t>	</a:t>
            </a:r>
            <a:r>
              <a:rPr lang="en-US" sz="6000">
                <a:latin typeface="Comic Sans MS" pitchFamily="66" charset="0"/>
              </a:rPr>
              <a:t>A river is a long flowing body of water.</a:t>
            </a:r>
          </a:p>
        </p:txBody>
      </p:sp>
      <p:pic>
        <p:nvPicPr>
          <p:cNvPr id="14340" name="Picture 21" descr="MPj04034360000[1]">
            <a:extLst>
              <a:ext uri="{FF2B5EF4-FFF2-40B4-BE49-F238E27FC236}">
                <a16:creationId xmlns:a16="http://schemas.microsoft.com/office/drawing/2014/main" id="{2B6092F6-7675-4BB2-97D5-C9111E953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62200"/>
            <a:ext cx="3902075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5D813A4-0426-415A-9721-4F5B368EB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8000" dirty="0">
                <a:latin typeface="Comic Sans MS" pitchFamily="66" charset="0"/>
              </a:rPr>
              <a:t>delta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488211E5-620B-4FBF-9AC1-51EB470BFC6E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419600" y="2133600"/>
            <a:ext cx="43434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5400" dirty="0"/>
              <a:t>low, water area that is formed at the mouth of a river</a:t>
            </a:r>
            <a:endParaRPr lang="en-US" sz="6000" dirty="0">
              <a:latin typeface="Comic Sans MS" pitchFamily="66" charset="0"/>
            </a:endParaRPr>
          </a:p>
        </p:txBody>
      </p:sp>
      <p:pic>
        <p:nvPicPr>
          <p:cNvPr id="15364" name="Picture 2">
            <a:extLst>
              <a:ext uri="{FF2B5EF4-FFF2-40B4-BE49-F238E27FC236}">
                <a16:creationId xmlns:a16="http://schemas.microsoft.com/office/drawing/2014/main" id="{C5421CBB-0F68-418F-97A0-A6ABCB531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200"/>
            <a:ext cx="409098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680D423-E9B8-4560-9525-FD7730D0E3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8000" dirty="0">
                <a:latin typeface="Comic Sans MS" pitchFamily="66" charset="0"/>
              </a:rPr>
              <a:t>canyon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95E9A1B0-74ED-4E94-97A7-4BB75686AE8A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419600" y="2133600"/>
            <a:ext cx="43434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5400" dirty="0"/>
              <a:t>A large crack in the earth formed by a river or earthquakes</a:t>
            </a:r>
            <a:endParaRPr lang="en-US" sz="6000" dirty="0">
              <a:latin typeface="Comic Sans MS" pitchFamily="66" charset="0"/>
            </a:endParaRPr>
          </a:p>
        </p:txBody>
      </p:sp>
      <p:sp>
        <p:nvSpPr>
          <p:cNvPr id="16388" name="AutoShape 2">
            <a:extLst>
              <a:ext uri="{FF2B5EF4-FFF2-40B4-BE49-F238E27FC236}">
                <a16:creationId xmlns:a16="http://schemas.microsoft.com/office/drawing/2014/main" id="{BA109370-CEE1-4EB2-A843-2D7FAE1767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6389" name="Picture 4">
            <a:extLst>
              <a:ext uri="{FF2B5EF4-FFF2-40B4-BE49-F238E27FC236}">
                <a16:creationId xmlns:a16="http://schemas.microsoft.com/office/drawing/2014/main" id="{05CB4BB6-A67F-4E2D-99C0-2DFF0C2E2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9400"/>
            <a:ext cx="435133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13C06B1-51AA-4FC1-AF15-FE7527F78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8000" dirty="0">
                <a:latin typeface="Comic Sans MS" pitchFamily="66" charset="0"/>
              </a:rPr>
              <a:t>isthmus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CC6667BB-4988-4931-A91C-4ED193C1ADBA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419600" y="1600200"/>
            <a:ext cx="4343400" cy="42672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5400" dirty="0"/>
              <a:t>A narrow strip of land that connects two large areas of land</a:t>
            </a:r>
            <a:endParaRPr lang="en-US" sz="6000" dirty="0">
              <a:latin typeface="Comic Sans MS" pitchFamily="66" charset="0"/>
            </a:endParaRPr>
          </a:p>
        </p:txBody>
      </p:sp>
      <p:sp>
        <p:nvSpPr>
          <p:cNvPr id="17412" name="AutoShape 2" descr="data:image/jpeg;base64,/9j/4AAQSkZJRgABAQAAAQABAAD/2wCEAAkGBxQQEhQUEBQUFBQVFBQWFBQUFBUUFRQUFBQWFhQVFBYYHCggGB0lHBUUITEhJSkrLi4yFyAzODYtNygtMCsBCgoKDg0OGxAQGiwkICQsLCwsLCwsLCwsLCwsLCwsLCwsLCwsLCwsLywsLCwsLCwsLCwsLCwsLCwsLCwsLCwsLP/AABEIAMMBAwMBIgACEQEDEQH/xAAbAAABBQEBAAAAAAAAAAAAAAAAAQIDBAUGB//EADsQAAIBBAECBAQEBQMDBAMAAAECEQADEiExBEEFIlFhBhMycUKBkaEjUrHB8BRy0TPh8WJjgrIHFUP/xAAbAQABBQEBAAAAAAAAAAAAAAAAAQIDBQYEB//EACwRAAICAQQCAQIGAgMAAAAAAAABAhEDBBIhMQVBEyJhMlGBobHBcfAUI0L/2gAMAwEAAhEDEQA/AOWzLABXZbgM2xiZESWEjTj7QRkQRsTEPonLYlkbzNoHaksNBT5Y12kk1WF4zkDCtEs0qmQjbHhWHBjcCJ4q4t5JaSMX+vyyhP05oQYjsRvQFV9UNoLtlWnMKjaaCcW45DjRHH5H12HqfLjkTHYqQwEyfltjDd/L5vbnadGSFBUllWPLAZl3DAOxg+oHf2p1sEekQSjYNLKR6KSNem/q76hrFBbU/wDSzDSIae3poEcdt/YdkxjzFmZjwxIY5DuBJhfcVJc80gq6iPOSqmV/FABJG+wPf8qb1FxF4+YJI8qwDPYQeBxwPylopvLGOyp1IPffrLTl6DR/4/4bbuzzJ/YD2hRqnOsR6wSBMT+c7Pp9pEdnIgO1lh99CP8Agd/T7U70NH2Z9pjv61Lg334MncR7frVdiZ1sn7euu3FTWy0cxGpkf1/zn2qNofGS6Z2XwyttunYogW4pW3caci5CK2YPYMWYx7R2pby1D8H9C9u1duMfJeKfLB5YKGJee4JeB9j7Vavitn4q/gjaoy/kq+eVMoOKYRU7ioSKt0VtjaSnRRFODcJRSxRFAbhKKWKIoDcJRSxRFAbhIop0URQFjaKWKIoCxKKWKIoCxIopYoigLEop0URQFjKWnRRQFnH3ulYfUhM62zIVkSDA0e+o9d01bJUa0JErJgkHv6cV1S/AdxCflXbRU621y3rnzKFYNEn+veK3fBPhVbdt/wDVm0T5sXScrVspi5NxoDCACAVAU73WCjo8101RsP8Al4krTs88SyZkFwsS230Y2daxMCeT6TVvcAtiTyBnkCDPmTEQ34t/+o8brQ+K/Ch0nURh/DuebpmBJRlxURlJ8wJgk8zPDCsprt0R5lA58yzHqZG9e2/2Nc8003FnVCaasdkW0AEgEwHyDYkbMDsT9O494FSWnX1RSF0uUBoMFdntz/fvTVvxDBQwMECWjJclJhhth2nfPMmp/mSPIgcjZMk4GeexykxsxsfymY2hGR3lxMFZcwzTFswdmDMA/T2HPtFC2yNrotyW2fYT6+8c+lTfKJEtuGGyIYSCFFwbAJGXeT5vTchQgcR6aHfn3io5SGMz7ySBvj78e5imXLJulLYP/UdEBHYu2E/fdWHSfUCeBr9KtfD2uq6ZidC9b/dgFn8yKfiVyS+4rdRbPQ/EoBxXSqMVHoo0B+lYt6tbrzs1k3q3mBVFIxueVyKz1ERUzUwiuxEJFFEU+KIpRBkURT4oigBsURT4oigCOKIp8UsUAMiiKdFEUANiiKdFLFADIoinxRFADIoin40uNFgRxS41LjShaSwIcaKnikosXg17fUVNdRL6NavLlbcYsskSPuCCOORWWlyrFu7XJkwpqiTHmado5T4q+H36fFsnudOoC2nZiTYBOrR3CieCAAZA51WXaQNxP2fZ42daYfbfqBO/TrF/RDAFSCCCJBB0QQeRXMfE3gFuwovWQTbzAe23mFvI6Kk7xnUGSMhuOMxr/HvHc49fwaTRa+OSoT7/AJOVvgITkTiZ3yuS+UFp7RqfbvJp/S21Y4lsTBKKpOLHjUTOiNcyTJIirw6hXTYAx8uIJMEyN+3BrM/1Kq5UPie/ZgefK0SP81NVV3wWkqo106XHZcv2D5Zkb2CWMkgwI5Efahx2M6+oxJJ42SZmoen638DBW98iuQPAYgx/TtxAq6xC/hI1o4hTEfysf7nmRqopIiKbW9SB++xH/k/p7VY+HfDw90PdBFlGAa4HCKt4lDaBb8TFsRiP5pqK48jt+XImPfR/5rZ+CenzN8Mk2CgzDKCrXFcfLB+wZzHeB6V0aOO7KkRZ57cbZ0XiB2ayr1aPWNJNZ16t3h6MflfJAaaRTzTa6ERpjYoinUUoo2KIp1FADYoinUUAJFJFOooAbFEU6igBIoinRSxQJYyKWKcBTgtJYbhgFKBUot1ItqmuQcsgC04W6tLZqe1000x5EhVFsofKoraNlF03I91/uaKrZeX08W0319mWcfD6mSUku/ujABqRHqKaKt2ioqi9auVoWbispRwGRgVZW2GVhDAj0IrGR6t2blc+XGpKmTYsji7Rynjvwzc6Rmu2iz2Dy8+ZJ0FujmO2Y5ncTvkfFOlY3JXuJmVUGNBQNAHQ+8j8/bOlv9jsHRB2CDyCDzXF/G/wqloC7b8thiBE+a1cPZAdshHbkQe0Rl9Xovgl8kOvZp9Frfl+mXZxXhniTZY3Z5iWG1I0ZBH7V0FgiNAD3gn9PbfFc51Xgd1TIhpAaQdwdyVYzJFavhdt8cbkiDqQRoT/AHNVmaMH9USwou/MJBHJPJP9B6ftXVfA/UXGV1C/wVyloUEXm+WVE8t5Q3rEj2rksyGA78HuY1rgwN/+O/oHwhcD9Cirzbe4rajbXGdSR7qw/Q+ldPjoXmXJya11hfAvUis+7Wl1ArPvCtniMnkRXptONJU5EhKKKKUUKKKKACiiigAooooAKWKSloAWlVaVRVi3bpjlQiVkaWqnSzVg21RS9whVHJP7AepPpU/h1yzeJFu6jEGGUnF1I5DI0MPzFck9VCL2t8nVDSzktyXBXTpjUydN7Vy/iXxVctdXcS3cDIrFVSLRtlRGwSMrhI3oiJMHQBuW/jG6RIt2fsEusYImfqA7jU1WS8vjTa5LJeJyUmdDdCWVyusFG4nkkbhR3NVR4vlAsKB7khmj1Ud/3rjfEPE3vHO853wSMVxJ+m2g/TQnW91Wt9RgZDOu+IUNJH+7Ee/mqn1Xkc2V1F0i10uhw4uZq3+x2Vyy7EkiSe7BZ/Oiud/1M7L3QT/nZoparLLnejSmlmmTQDXph5xRIDU1p6rg09TTWhKNPp7lZvxt0/T/ACM3OPUNj8uCwzCsnzMlHlML+I8a3wKsWblYXx305ytXyWNrAWjGxauBmZWiYGYIE6+jvoVTeVTWF0rLTxjvMuaOctdU9oBQqPbX6ZGLANJ+obMGIJnuBrVa4xILqyEHeLTkPMIyQqN8QRIPIqDwHw1epYp81LTmMMto0Bsldgf4bfR6k70dGo+tt9R0TNb6m3cwkjfB7ko58rj8XffoZrKODas025XQy60mTs9tA7Hf0ESP3rS8M67/AE/UW7zMcVbG6f8A2nkGTOws5flPaqJ8ZS6MG6cEAQHtecQFgaAGUkzlJjiDU3V9GiKo+daZmE/LU5HH/wCIOvfvSRlODTXoJRtNM9F66zBNZd5KpfCfjodR03UMA6hRZZzBdTAW2SeW2Mf5gY5G9fqbMGtjotVHNBSRlNXppY5NMynWmGrVxKgK1ZqRwVRHRTooilsBKKdFLjRYgyin40FaLAjop8UkUtijacBRFSIlI2J2PtJVu9fXp7RuuCwBAAGiSeBJ477pti3VL4yulLVoQYZmiBMBACST2nJRoeu9xVZ5DUPFhlKPZYaHTrJlSl0YXinij9QQWPlDHBAdJIaAIiTEAnn7cVmdWxY7VXyJLMwmNcj3kyKVLmt6Hf8ArFF724/oKxU5ObuXJrEoxjUVwZt8uhBts6MFJlCZheCRwwjkHkGNVbu+NXOoAD3MFgBwB06swHoqt54gCDJ0eCBS3LZYcSRJAG9CNfp/SndL0hkNcMvEgYiFHrMT2iBrjmNSxyJR5HRbLHSWgoJcRiJyYnywNsqn7GRyI7xIrI5LTsz5Rloqg3iAoiNSfUjuRIjv9WCxHlyyABG312XfaCeSdH6easeGTObEuIgH1EfUTyx0OSeOaa+I2wqzYWwhElgPbJhx7A0U2y6wILD7SR+1Fc24ktF+aJpk0V6iefkganq1QTTg1I0BZVquWr4IKsAynlWAYH7g6NZyvUivUc4KSpjotxdoj8a+HLV/BunVLLhgHAUC2yE7bDgMuyIidjmCNPxzw75nRCxZBuNaw+Vm38Ty6YqdDIqSIMDf2qvbvVZtdRVZk8di+ql2d8Ndk+m30cJ163+n3dt3bcqVGiiTzA0UZdHXbcQIit03VWOylWYkQF8pYiMp8sSDHPlg6IbfqBurcUpdVXQ8q4DKfyNcl8WfDFpEN5GYWiQGUlmayzkKpQ8m2TAK7IkEa0KTU+OlhW5cou9Nr4ZXtfDMBrjFCBLKDIOKkzIBa2SAVWQgExJ9zXXeE/FasqJ1gZHII+cQApAjFro5Un+YAqeZG64IG70/mU/NQRJPnUAExPIHfiRJPNaXSXRdU/LTKAZ8pzQjewAYA7cCBxMzyYs08L3QOrNghmjUj0bqemiqbWqj+ErnzbSL/DtlBhgZRrttUULdAMTtlG5jsd1fslbhZVK5pBZQwbyszBHBGirYn7RBg1ptNrY5Ip/mZrUaOUJOvRQ+VR8qtD/TH0qn4p4lY6QhbzE3CJFpBk8HgnYCj/cRMamunJqYY1cnRzw00puooRLBNJ1t+105UXiQWE6jQ4BMkHZ0I9CdATWP4j8VsyEdNaKGNNkGua3oRCzHMmsPp+jvXmVTL3mLEnZziTJPKgqPXgDfFU+p8xfGH/f0LTT+K/8AWU7bpr9m82Fp8nxLY4upCiNnICBsfrVh/D2E6459vvXEdV4JeQTesFVHdVLonPJGRA2dxO+Zqpat3bcXVbWWnVi0Ds24YCNHEgiI1UcPMZYuskf6JZeKxT/BL+zuHsEVGbdY/SfFd1SB1KK6yAGGmjX4ief90z3K8109tVuoty2ZRhIPHBggjsQQQftVrpvIY8/C7K3UaCeHvooi1U9q1U62at9N0pJrplkpHNHEJ0vTE8CsL/8AIPTlfkGeVuALG1grLe8yBx2pPiXrw7NaEtaC4sFMC4348v5gDAHaQ3NYBtnWh3gAbwUan9Tr71l/I+QWW8UV+podFonjqbZnlCYxmAdzpeeY/XU96c9vf/J/cVda5jxI5gRz6j2qkbn8pMcR6VTplpSQ5B2/MbjY9zS/MHPI4APPvHbkn9ahdj35/bionfFTEMY4Md+GCTLfuPtyHJW+AsreJHF8JXmWx2QGiUYdiIE6nY3IrUtvoEc9vTjjW/0rm0snkSZMliTsjTEk8mf89NYXMgI7ASI+371LlXSEs1LfihQYqlogTt7eTbMmT32TRVMWD/OB7RxS1DuY3adDNE02ivTDE7R00TTaJoDaPDU9XqKaJoCiytypUuVSBp6vTHEDSt3qq/Fd663SlLSF1dgLuO2VQQywg2wLAAwda7EwxLlWrPUkcGuTU6f5YOPVnRgzfHNS7o5nrfCFXp26norzlFZbd6zdVXNu4cQxmACssuwAdgewxOnDSWQFX/mTWPbyz25547cV6TcupdUpdUMpIJnmRwwPII7Goej8P6cWwly0rESC5JzaGMHJT5QRBgRWfzeKy71srou8Xk4bbkcOLxErfQXQeXC21cEnhyQJjmWJPPMkiz0fiFuyVuWWaxdjeCZqZQaDeZWRyMoE8A6iuru/DfTXIE3EjP6ShY5MCJZlOliABEAnk7rA8e+Hj0pRlZrttyRliAUYbhxOywyMiPpPtXFl0ebCt0l17R1Y9Xiyvah1/wCK7zQB1DEEYkLbSy4fQLM2ClRzBE/3rJxRvNDsxIJNy42W+7ZKcjwPq1FQhRMd+I/b+1Xegsrmgefll1DkfUELDMjXMT/3rjnmc+H+7OiMYR/ChnT3DmAttmZiAoBOz/L6mfsfWu+8KsmxZVXCi5ssQFnZ0uQ5AED+wqe309myMumRQHUQ6ksWU8eZiTFVrl2a0Pj/AB3xv5JO2Uut1u9bIqi3b6oruYjZMxA9Sa5vx/4atqrdR0n8J9fMRIwuByFJJPAGUmZXUwCJrUuAOCrbVlZWXsQ4AO+eAePU+0W7LgKRjKhT5AAZUL9IB0ZGoNduq0yyxakv1OXT53jaaZwPU9O5H8RHEEY5IyiQs4/eNx6b1V34f+IH6YspBdWBxRmxtl415jPyzoAag5QYMVN498QfOu3cWytwgtqxCnyiQ6KvJlnEmTB3qK57qbZCK7gxcDEerKGKsQeDBDankGstu+LJ/wBb69mhrfGpo9Z8PuLftC7bBMgygKllcTlbO4DSI2R2rmvFPioswsoj2gcxczIFwlZDJI+mMSCB7biaxPhjx57XUobSg/M+Xae2rI3zsTCkMWhWJI8xgDJuRWr8SHDrOoyGSh1ZlLCJa2rQT7ZEd+BXZn1k8mLuvTOXHpY48j4/wVHYAgKBOI2daEa1xociqtxz29+/P+a/WlS4HHzHa2qCRBbcnsNE8kCTHPpVVnBAA0OQP85qmZ3Jhecka95G+e396qFfT/B71IyD8+B7zz+9UTeIIKgGCI51vRIgyO3p6xzSxjfAO2WXJBAj0MyPy1+Y9PtTeothoIPmH4ecg0rMQctxqO4Pamtfn6ZAyJjXqYLEcse5I78wYDerZYRyJx0w9VOmn+tSpVIVEV6xgDkRuCI42Y85ZgVMEag/sSX9K2xB/X/PvVlumlsRs+aGWYIMNkeSAAA2xCgRxNFnpRIwJIMKG+WQCfYBmMfeDrgTT58oc4sl496Kci2iPNeQHuC0EHuCBPFFQbRlSNqaJpk0TXppj6HzRNMmiaAofNFMmiaAofNLNRzSzQJRIGqRblV8qcGpKE2ltbtTLerPDU8PTHEKaNS1epydSnUi9ZYOAjKGMYy0kgrI2AV7gg+hB3mpeqYXROUDKIygTHpPMVzZsDnx69k2LIo8+/Q6z8Op8u/bVsnuhPluUj5XyyWC/UTsiPL6jVcxYuyAwDGPq8vsOSS0fuNH2jrLHVlTNUl8MsTLNebREG7C7k8IBJ3yZNUmr8Rua+JFppvIJX8o3wPxJgRbhmtPOOmItnew0aWdEcSZ9Zv3bm6S912go0qgBQOAAIAH5VTa7VpodJLBj2ylf9Ffq88cs9yVFsXKtdJegispblWLVyuyUODnizH+KfD/AJN/5oRmtXJYNbH0MZysxxEtlzsEgDyzWAsFYaRhCgr5lZhkUJEDEkFiefq9q9KtFbiG3cBKNEgEgyCCCCOCCAf+1ch4x4GOnulVIYQHBAE4tICuAZBZliNjXliYGU1+j+KTkumaTR6lZI7X2ZHh/TrHEHXMamRDE+v9q3L/AEiraIyWB5UGUD5jFQpkHbGRHrPbkVLjRECSoAJI78nXaDJIjtTMcrRBOIKEBV8qhp0HcrCxzyYn05qebtnYZViywuKAWhpxOJBEiPN+LYIBEfijRO77ceTagTkQQJIBMlZA3IBneqg8R8WIdrdy2QRK5PetreB0f4oUKg9dEFiARzUdlWYBrrsQRMFy4IPE+UZkHvAgEbcfS+ULXI6gvXpG/wCm+/8AmqzL9wKxI4n11B5mZ17kaq/eQkmJidxsFoEb9SCDHbQPvS6u2Bxx6cQf7f8AaiCUWIWl4E5GfxMImO/HI9ORx7Ca4oKEGOOPeP2qh0luBBhREcRr37kxVhQSQoieyk/Ue8aJ/OD+lNkvq4Am8NTLyNk4OhnIUFfMg8uRuH68UMDZgiN6lmybts2gY9gqkgCFLYkGRJI7gRqKyT8uzdBcPuB5BbbAgwwhuI12J+5G9k2EukQzuRBR7ZGRZp8qhj8tQvGIAYk62MalauiVdGXf8Pulj5nG+ACv6ggmfWSdzRS9XYuBzNtQdFs2wYsQCxZQCASZMAxvQHAKS/uMN6aJqLKjKvRTGWSzRNRZUZUBZLlRNRZUZUBZJNLNRZUZUBZLlRlUWVGVFBZNlTg1V8qMqSgstB6UPVUPTs6SheC0HpTcqrnS50lBSJy9IXqDOkzpaDgsBqmtvVNXqZGprQUa3TXK0rvhidWEViUdWlbiQHEqylcucTKkjvjWJ0z1tdNmysLTBLhXyMRIDdp9u351X6vGpQaas6tPJxmmnRw13zKp8pyHbQI7sB2BBBEgGCNVBeZxYcKD5WWXyPlR1dWVlOtNiS3Yexqx1vUAgKisps5IUeJBDYsqhfLC44jHsB9qqIuYMsRIIkeUgxmskQfrVDCkHtOzOOf4mjSlN72TY3ExdCQVZ24K70TIEGCMR5t85Ka/T5gYvMg4gtAJH4Y4kbmB9uedX4maOrORzuYWiyrsjKzblDILMJPuTkDxBrIW7iwTIht+YEBsANoQk4tIII58u+AA5r0SIl6lSCZKg/y5DIwTtso3s8gESB2iolWT3B7jY43v8xwaZ8yB5VETKt5pEQDqJA9hz+cVZt2tfTz+Z9Py+35VHLhDWNAiZ2T+f60XbrW9QwY6mNepho+oAdp/4k6e6oJOeBEEx9cbkoZDKTIiCNkzoba1sEhlxZV+kMDkW9RqNDtxIkHikX3ESLd4i6gUhiyrpy0rmon+JEeUiQ0bgiICgVc8EuPZfBlDqWAVjbusitcAIMCWdDJYwF2O7arKsIJE7YkSswwj2LAEbI2D6RO607/Ti1bCl3tsyfxCgW4iKdguElg/lA5jZOuKf3wyaN9m0vinSrp3OY+vGzYIz/HzYubmZ87bndFcc9piZDqwPDfJS4SOxLvaLE/cn7mijbH8xd6/I6Ckoor0UxWwKWkmigNgtFJRQGwWikooDYLRSUUBsClpKKA2C0UlFAbBZomkooDYLNE0lFAbBwNT2mqtUls01iVRp9Oa2emvm2pcI1zETghUMQBJjIgcCsLpzXQeDHzAeuv1ri1K+l0T4q3cnHeP3FuXTcRlZrrG44Ta2ycreBH8xUKxnZynU1A/mBEaOPIEcETEeaBOoJP6VJdsPAyBhUxUkiVElvL+bMdfzGmWLgYzj5UUEiCVkRAffEwOVPvJkYaTblZpV9jP6u8iD5bqy5SEdnLNd/CrJbCsVVQGH1nZgSBqK9dW4QzG7oAM6qAcdi3oAlh5Z3DeWJqz4h4kkBentCwxyzLIod1umTtQQV/ACWyOI77qv4f0bMVFsGcWOkBggAS2WhwAZ195Evb9kqKz2nBGeKnGRb8gIBPlby+aAQNEzsGBVjKAOJjvME+/tMT9xTbnT/JJTQaSSsglTOwRJgzMrsieRsU5bBukKgJY/SFcY+UCQV59fsJJ4kNlywaDpOlD/SjsoKhcRsXNlPmAyMZ1A58wJ0pq2lsFcncLuICEHHsYUeZp9BABETshbYICohPH8TywJmPlq6eZxO4MxGiw3VnqOnaC6BWlgGcMouJcUiLZYkHMyIxgkt2opsfFUhlr5KGUxYqVUm67K2UnbZfhUrtZImZAxNULxls1OyZBUkkNMFXbTxwQeJUTIZS0V10eCVJJGwrHbHyl/wAWClRwTwB2jKSxbjZ5jkmdcSNAj7ftSuog5WNWyO4332+z68UVId+lJUNsipmpNE0yaJr0szO0fNE0yaJoDaPmiaZNE0BtHzRNMmiaA2j5ommTRNAbR80TTJomgNo+aJpk0TQG0fNE0yaJoDaPmiaZNLNAm0eDT0qIVIlIxskX+nNdD4KpLD71z3TCtlbLPadEMOVOO4BP8rex4ri1MmoNokxRTkrOV8T6km5cYZ4MXCsYxXzkyo9IMQB25rOusyNFh2WRiIKwxJ//AKBxDpKglTEwK0/H7RUkLtUwW55WhLhkNaPYsNnUAyYqp0vVGxYbytldyBYoly0ypJgqyGWlvUlQpkbg4hp7nfZpI89GfiGuPhk0HUkPsjs6jY3+GBrQ4qezaYIDkULlgFTIvcCkZFlU5lRlzoTO5FSdJ00J8y7kQT9cZDKZJbEysCDHcAgcGmdfeVNC7jMSysy+VdjEJakSd5TDajWykU3IlX5kFsHh1+UE1AUGNCMV+oHt667Hy1Ha6fJpuM3y9SVTICJxGBgNyBz+I1LatyNgxwoYc+xEnzd9aJk7q34d0+c3flMwRZDhQADBXZYlQJdZU7giBJ0buQ9k19cEQWMg8+e6EhLZZlVQHyIGg0HmRx6QdZeVoHka4TtQqoiAEycRjmT2LAEZzuRTrvWKoMlmYhgy7VAWMNggIG5jRiJPoKqYwSXMsYBY+aQBAEkSYFFqKsWXAhMfhnRAmOPUmAT35mffVAMgn337mpgO0/f7fenQPwgD37n3qKxIoqsxB4P6UVPD/hiO26KLQ4tZUZVHNGVemGVJMqMqjmjKgCTKjKo5oyoAkyoyqOaJoAkyoyqOaJoAkyoyqOaJoAkyoyqOaMqAJMqMqiLVNjv6TEeVpIzOBIA+51qmyko9jlFsA1KDSBTEi2S3llJPlyz/AD4UH2mnACCQZGeA92z0ftjNR/LEd8bHrU9oVEm+FkzcCrJ3j8sf0JOvSrtpIbHHl7YiT5crYJ++zUcsyEeJstdKlb3hlrfIAGySYAA5JPYVj9EpOBiBiJPYnIg/0qr8W9Y9u2LTQEe3m5OUnEjFFHH1CT7DuKr9XqlCFk2HTuUqKXjviX/7DqU+XItIpVFa4gDQSS5k4rkIMHsvvrK6/pntEpcUqzAXHZiPmlWggXATkrHJZUifKZJ1K9OMkJcOuYfAYZJkQxY3sYKnUAjcwOJqG2pLOXYAFz8meAMXxCkjj/pg+8c1lptye59l3CKiqQzpxIDfMYbZdKGChoLZBtbJnuBLHRphtlyPmAGOHL5Q3O1aTkSJjkxO+an+cyFScwQmbDWRYsQsgwRlCiYMDZ7U7o2YsYBDFbhHy4YqvlmDkZP1H6R7xMUlOiX0hrX1Kw4AUzp5BIHOmILbkaiZ9xR1Dt8iTe+WA8CwWbIbEuFK43WgqDc1At8eQxqPbYm2VGlNsD5iqNszAgkkefuCNrzqse9ai9aZnFx2FsMUjAqEUzllLNMyYiRILbgjFLkV8ckVjqM4IxCk7yXImNYh328fzGDMxqImckzr032pnQdbkxU/McG3qYLGWURyABJB57VKQFiQdhiBO/IhkHv9Qj8qZKLbGN2OXj3qG4wHtPvHNT2iCV8uO7JkMZ/iEAj7b1TFCn8E+RWP1sWJidDcDehTNjFsdmRwRRUHU3cWIUiBxJAj24opu0C1RRRXphlwooooASloooAKSlooAKKKKBQooooASaKWigQKiNsTxSUU2Y+IEajsSCfuAY/qasLyF7bMe9FFc7JC0igEaG9GQDr7GtbwS2HMsATMemhoDVFFQ5ewj0dF0SBWuYgCEUjQ5PzZ/wDqv6V5f1d43bhuXDLsFLGAOygQBofYUUVnNe3SLLS+yTrrChioUR8hGiAfMyAk7rOsGVQmSSkmTMkKCOfSTS0VWnbEkfzW8iBIKngDZSSYHuTUQvG4AXgklZ0B/KYgDiT/AE9BRRTh77J+ttKZBAg21nQnZMmeZ0BPpriqthBgwgRtuPxB0UH9CR+noKKKV9DWMRB8y2I0WII7Ef4BS9Q0sfRYAA1A51HuTRRTfQg9BMVIEG/9wH7UUVGIXrNhcRocUtFFMsef/9k=">
            <a:extLst>
              <a:ext uri="{FF2B5EF4-FFF2-40B4-BE49-F238E27FC236}">
                <a16:creationId xmlns:a16="http://schemas.microsoft.com/office/drawing/2014/main" id="{1A1EDE31-EC92-4EDC-A33A-C52722D5E9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7413" name="Picture 4">
            <a:extLst>
              <a:ext uri="{FF2B5EF4-FFF2-40B4-BE49-F238E27FC236}">
                <a16:creationId xmlns:a16="http://schemas.microsoft.com/office/drawing/2014/main" id="{533C6381-2002-4330-B995-C75916D3C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4343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>
            <a:extLst>
              <a:ext uri="{FF2B5EF4-FFF2-40B4-BE49-F238E27FC236}">
                <a16:creationId xmlns:a16="http://schemas.microsoft.com/office/drawing/2014/main" id="{4660DFDE-6377-4DA0-9BBB-4091E02AFD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762000"/>
            <a:ext cx="8229600" cy="44958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7200"/>
              <a:t>Now let’s review!</a:t>
            </a:r>
          </a:p>
        </p:txBody>
      </p:sp>
      <p:pic>
        <p:nvPicPr>
          <p:cNvPr id="18435" name="Picture 10">
            <a:extLst>
              <a:ext uri="{FF2B5EF4-FFF2-40B4-BE49-F238E27FC236}">
                <a16:creationId xmlns:a16="http://schemas.microsoft.com/office/drawing/2014/main" id="{BA2E8FE2-EA45-4993-8970-7A167F54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057400"/>
            <a:ext cx="31400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26CE94E-D378-4313-9F49-2BD4FCAC8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/>
              <a:t>A _________ is water with land all around it.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A838E932-9EBC-4930-8F1D-3C5EB07522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981200"/>
            <a:ext cx="6019800" cy="28956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Ocean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Island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Lake</a:t>
            </a:r>
          </a:p>
        </p:txBody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117E04E4-C224-4286-B932-EB1CA3809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3622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000000"/>
                  </a:outerShdw>
                </a:effectLst>
              </a:rPr>
              <a:t>Hint</a:t>
            </a:r>
          </a:p>
        </p:txBody>
      </p:sp>
      <p:pic>
        <p:nvPicPr>
          <p:cNvPr id="19461" name="Picture 7" descr="MPj04340860000[1]">
            <a:extLst>
              <a:ext uri="{FF2B5EF4-FFF2-40B4-BE49-F238E27FC236}">
                <a16:creationId xmlns:a16="http://schemas.microsoft.com/office/drawing/2014/main" id="{557E3C9D-4077-48EC-B652-FC65EAC4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124200"/>
            <a:ext cx="3581400" cy="357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BC51B517-8792-409D-BC8F-143B7ACAE3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/>
              <a:t>What is the largest body of water on Earth?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A3A179A-F52A-4EFC-8B66-A5656B18CF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2133600"/>
            <a:ext cx="8229600" cy="44958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Ocean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Lake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River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endParaRPr lang="en-US" sz="4000" b="1"/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endParaRPr lang="en-US"/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endParaRPr lang="en-US"/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endParaRPr 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E1ABA232-9ECA-411F-B7F6-B85815E21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8956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000000"/>
                  </a:outerShdw>
                </a:effectLst>
              </a:rPr>
              <a:t>Hint</a:t>
            </a:r>
          </a:p>
        </p:txBody>
      </p:sp>
      <p:pic>
        <p:nvPicPr>
          <p:cNvPr id="20485" name="Picture 6" descr="MPj04331880000[1]">
            <a:extLst>
              <a:ext uri="{FF2B5EF4-FFF2-40B4-BE49-F238E27FC236}">
                <a16:creationId xmlns:a16="http://schemas.microsoft.com/office/drawing/2014/main" id="{EE89E652-4F05-45EF-8E6E-F0E6066E8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86200"/>
            <a:ext cx="3733800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CE1A87BE-CA3A-4D3A-991E-A04711D7A0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/>
              <a:t>A _______ is higher than the land around it.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C7D2307-486E-4852-9ED6-A41E71B337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Island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Mountain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Valley</a:t>
            </a: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C36EA7FC-47E2-4E47-A063-C18B44FFF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0480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000000"/>
                  </a:outerShdw>
                </a:effectLst>
              </a:rPr>
              <a:t>Hint</a:t>
            </a:r>
          </a:p>
        </p:txBody>
      </p:sp>
      <p:pic>
        <p:nvPicPr>
          <p:cNvPr id="21509" name="Picture 6" descr="MPj04340640000[1]">
            <a:extLst>
              <a:ext uri="{FF2B5EF4-FFF2-40B4-BE49-F238E27FC236}">
                <a16:creationId xmlns:a16="http://schemas.microsoft.com/office/drawing/2014/main" id="{14124C2E-807C-4B51-97A1-6D05E298B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86200"/>
            <a:ext cx="4038600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C82AD5B-737E-4054-B33D-E0A233A345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/>
              <a:t>What is a flowing body of water?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4862DD51-5E67-4AB4-B9D7-928DDB93BA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4958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Plateau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Lake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River</a:t>
            </a:r>
          </a:p>
          <a:p>
            <a:pPr marL="609600" indent="-609600" eaLnBrk="1" hangingPunct="1">
              <a:defRPr/>
            </a:pPr>
            <a:endParaRPr lang="en-US" sz="4000" b="1"/>
          </a:p>
        </p:txBody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53B97309-4CAA-4BC4-94C8-0C10D17E4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28194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000000"/>
                  </a:outerShdw>
                </a:effectLst>
              </a:rPr>
              <a:t>Hint</a:t>
            </a:r>
          </a:p>
        </p:txBody>
      </p:sp>
      <p:pic>
        <p:nvPicPr>
          <p:cNvPr id="22533" name="Picture 6" descr="MPj04034360000[1]">
            <a:extLst>
              <a:ext uri="{FF2B5EF4-FFF2-40B4-BE49-F238E27FC236}">
                <a16:creationId xmlns:a16="http://schemas.microsoft.com/office/drawing/2014/main" id="{CDE9789F-B6BF-4DC6-8BC5-4BCD914E3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81400"/>
            <a:ext cx="3902075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5D5B0850-5D88-44A0-8562-A365526D54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/>
              <a:t>I am land and have water all around me.  What am I?</a:t>
            </a:r>
            <a:r>
              <a:rPr lang="en-US" sz="4000"/>
              <a:t> 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99CFCFF2-EF39-4558-8A6B-03AD913297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4958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Island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Coast</a:t>
            </a:r>
          </a:p>
          <a:p>
            <a:pPr marL="609600" indent="-609600" eaLnBrk="1" hangingPunct="1">
              <a:buFont typeface="Wingdings" panose="05000000000000000000" pitchFamily="2" charset="2"/>
              <a:buAutoNum type="alphaUcPeriod"/>
              <a:defRPr/>
            </a:pPr>
            <a:r>
              <a:rPr lang="en-US" sz="4000" b="1"/>
              <a:t>Desert</a:t>
            </a: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6F6FE984-A1D3-45EE-A364-8B32B183B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2766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000000"/>
                  </a:outerShdw>
                </a:effectLst>
              </a:rPr>
              <a:t>Hint</a:t>
            </a:r>
          </a:p>
        </p:txBody>
      </p:sp>
      <p:pic>
        <p:nvPicPr>
          <p:cNvPr id="23557" name="Picture 6">
            <a:extLst>
              <a:ext uri="{FF2B5EF4-FFF2-40B4-BE49-F238E27FC236}">
                <a16:creationId xmlns:a16="http://schemas.microsoft.com/office/drawing/2014/main" id="{92CE9125-1BF6-4667-8888-A0B629D2A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038600"/>
            <a:ext cx="4052888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144</Words>
  <Application>Microsoft Office PowerPoint</Application>
  <PresentationFormat>Presentación en pantalla (4:3)</PresentationFormat>
  <Paragraphs>60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Tahoma</vt:lpstr>
      <vt:lpstr>Arial</vt:lpstr>
      <vt:lpstr>Wingdings</vt:lpstr>
      <vt:lpstr>Calibri</vt:lpstr>
      <vt:lpstr>Times New Roman</vt:lpstr>
      <vt:lpstr>Comic Sans MS</vt:lpstr>
      <vt:lpstr>Faceta</vt:lpstr>
      <vt:lpstr>Different Landforms</vt:lpstr>
      <vt:lpstr>mountain</vt:lpstr>
      <vt:lpstr>valley</vt:lpstr>
      <vt:lpstr>plain</vt:lpstr>
      <vt:lpstr>plateau</vt:lpstr>
      <vt:lpstr>island</vt:lpstr>
      <vt:lpstr>peninsula</vt:lpstr>
      <vt:lpstr>lake</vt:lpstr>
      <vt:lpstr>ocean</vt:lpstr>
      <vt:lpstr>coast</vt:lpstr>
      <vt:lpstr>desert</vt:lpstr>
      <vt:lpstr>river</vt:lpstr>
      <vt:lpstr>delta</vt:lpstr>
      <vt:lpstr>canyon</vt:lpstr>
      <vt:lpstr>isthmus</vt:lpstr>
      <vt:lpstr>Presentación de PowerPoint</vt:lpstr>
      <vt:lpstr>A _________ is water with land all around it.</vt:lpstr>
      <vt:lpstr>What is the largest body of water on Earth?</vt:lpstr>
      <vt:lpstr>A _______ is higher than the land around it.</vt:lpstr>
      <vt:lpstr>What is a flowing body of water?</vt:lpstr>
      <vt:lpstr>I am land and have water all around me.  What am I?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 Landforms</dc:title>
  <dc:creator>Maria Sanz</dc:creator>
  <cp:lastModifiedBy>Maria Sanz</cp:lastModifiedBy>
  <cp:revision>2</cp:revision>
  <dcterms:created xsi:type="dcterms:W3CDTF">2019-08-16T14:45:34Z</dcterms:created>
  <dcterms:modified xsi:type="dcterms:W3CDTF">2019-08-16T14:48:22Z</dcterms:modified>
</cp:coreProperties>
</file>