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60" r:id="rId3"/>
    <p:sldId id="259" r:id="rId4"/>
    <p:sldId id="262" r:id="rId5"/>
    <p:sldId id="257" r:id="rId6"/>
    <p:sldId id="263" r:id="rId7"/>
    <p:sldId id="264" r:id="rId8"/>
    <p:sldId id="265" r:id="rId9"/>
    <p:sldId id="266" r:id="rId10"/>
    <p:sldId id="274" r:id="rId11"/>
    <p:sldId id="269" r:id="rId12"/>
    <p:sldId id="270" r:id="rId13"/>
    <p:sldId id="271" r:id="rId14"/>
    <p:sldId id="272" r:id="rId15"/>
    <p:sldId id="275" r:id="rId16"/>
    <p:sldId id="273" r:id="rId17"/>
    <p:sldId id="276" r:id="rId18"/>
    <p:sldId id="268" r:id="rId19"/>
    <p:sldId id="278" r:id="rId20"/>
    <p:sldId id="28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4485" autoAdjust="0"/>
    <p:restoredTop sz="94660"/>
  </p:normalViewPr>
  <p:slideViewPr>
    <p:cSldViewPr>
      <p:cViewPr>
        <p:scale>
          <a:sx n="50" d="100"/>
          <a:sy n="50" d="100"/>
        </p:scale>
        <p:origin x="1314" y="5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E6E41-6BB2-499B-AE33-7492A9A29F9D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4F271-37C2-4AE5-8EF7-83D6103B4A44}" type="slidenum">
              <a:rPr lang="en-SG" smtClean="0"/>
              <a:t>‹Nº›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44600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4F271-37C2-4AE5-8EF7-83D6103B4A44}" type="slidenum">
              <a:rPr lang="en-SG" smtClean="0"/>
              <a:t>13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89956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84C16F4-1ECD-4292-A247-BCCD51794A68}" type="datetimeFigureOut">
              <a:rPr lang="en-SG" smtClean="0"/>
              <a:t>2/9/2015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C231237-E6D0-47AE-B58B-387026F949BA}" type="slidenum">
              <a:rPr lang="en-SG" smtClean="0"/>
              <a:t>‹Nº›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Weather and Climate</a:t>
            </a:r>
            <a:endParaRPr lang="en-S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90656" cy="1752600"/>
          </a:xfrm>
        </p:spPr>
        <p:txBody>
          <a:bodyPr>
            <a:noAutofit/>
          </a:bodyPr>
          <a:lstStyle/>
          <a:p>
            <a:endParaRPr lang="en-US" sz="3200" dirty="0" smtClean="0"/>
          </a:p>
          <a:p>
            <a:pPr algn="ctr"/>
            <a:r>
              <a:rPr lang="en-US" sz="5400" b="1" u="sng" dirty="0" smtClean="0">
                <a:solidFill>
                  <a:srgbClr val="FF0000"/>
                </a:solidFill>
                <a:latin typeface="Algerian" panose="04020705040A02060702" pitchFamily="82" charset="0"/>
              </a:rPr>
              <a:t>TEMPERATURE</a:t>
            </a:r>
            <a:endParaRPr lang="en-US" sz="5400" b="1" u="sng" dirty="0" smtClean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1347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7772400" cy="7787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Topic 1 - </a:t>
            </a:r>
            <a:r>
              <a:rPr lang="en-US" dirty="0" err="1" smtClean="0"/>
              <a:t>TeMPERATURE</a:t>
            </a:r>
            <a:endParaRPr lang="en-SG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137828"/>
              </p:ext>
            </p:extLst>
          </p:nvPr>
        </p:nvGraphicFramePr>
        <p:xfrm>
          <a:off x="323528" y="1052736"/>
          <a:ext cx="8496944" cy="49976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6330"/>
                <a:gridCol w="2494516"/>
                <a:gridCol w="3196098"/>
              </a:tblGrid>
              <a:tr h="440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000" dirty="0">
                          <a:effectLst/>
                        </a:rPr>
                        <a:t>Essential Questions</a:t>
                      </a:r>
                      <a:endParaRPr lang="en-SG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000">
                          <a:effectLst/>
                        </a:rPr>
                        <a:t>Definitions</a:t>
                      </a:r>
                      <a:endParaRPr lang="en-SG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000" dirty="0">
                          <a:effectLst/>
                        </a:rPr>
                        <a:t>Learning outcomes</a:t>
                      </a:r>
                      <a:endParaRPr lang="en-SG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11607">
                <a:tc>
                  <a:txBody>
                    <a:bodyPr/>
                    <a:lstStyle/>
                    <a:p>
                      <a:pPr marL="457200" lvl="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SG" sz="2000" dirty="0" smtClean="0">
                          <a:effectLst/>
                        </a:rPr>
                        <a:t>What </a:t>
                      </a:r>
                      <a:r>
                        <a:rPr lang="en-SG" sz="2000" dirty="0">
                          <a:effectLst/>
                        </a:rPr>
                        <a:t>is the difference between weather and climate?</a:t>
                      </a:r>
                    </a:p>
                    <a:p>
                      <a:pPr marL="457200" lvl="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SG" sz="2000" dirty="0">
                          <a:effectLst/>
                        </a:rPr>
                        <a:t>Why do different places experience different temperatures?</a:t>
                      </a:r>
                    </a:p>
                    <a:p>
                      <a:pPr marL="457200" lvl="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SG" sz="2000" dirty="0">
                          <a:effectLst/>
                        </a:rPr>
                        <a:t>Why do places at the same latitude have different temperatures?</a:t>
                      </a:r>
                    </a:p>
                    <a:p>
                      <a:pPr marL="121920" indent="-1219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000" dirty="0">
                          <a:effectLst/>
                        </a:rPr>
                        <a:t> </a:t>
                      </a:r>
                      <a:endParaRPr lang="en-SG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SG" sz="2000" dirty="0">
                          <a:effectLst/>
                        </a:rPr>
                        <a:t>Weather refers to a specific condition of the atmosphere at a particular place and time while climate refers to the long term weather condition.</a:t>
                      </a:r>
                      <a:endParaRPr lang="en-SG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SG" sz="2000" dirty="0">
                          <a:effectLst/>
                        </a:rPr>
                        <a:t>Differentiate between weather and climate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SG" sz="2000" dirty="0">
                          <a:effectLst/>
                        </a:rPr>
                        <a:t>Explain daily and seasonal variations in temperature at a particular location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SG" sz="2000" dirty="0">
                          <a:effectLst/>
                        </a:rPr>
                        <a:t>Compare and explain with the aid of well-labelled diagrams variations in temperature between different locations.</a:t>
                      </a:r>
                      <a:endParaRPr lang="en-SG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56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90600"/>
          </a:xfrm>
        </p:spPr>
        <p:txBody>
          <a:bodyPr>
            <a:noAutofit/>
          </a:bodyPr>
          <a:lstStyle/>
          <a:p>
            <a:pPr lvl="0" algn="ctr"/>
            <a:r>
              <a:rPr lang="en-SG" sz="3200" b="1" u="sng" dirty="0" smtClean="0">
                <a:solidFill>
                  <a:schemeClr val="tx1"/>
                </a:solidFill>
              </a:rPr>
              <a:t>1A. Difference </a:t>
            </a:r>
            <a:r>
              <a:rPr lang="en-SG" sz="3200" b="1" u="sng" dirty="0">
                <a:solidFill>
                  <a:schemeClr val="tx1"/>
                </a:solidFill>
              </a:rPr>
              <a:t>between </a:t>
            </a:r>
            <a:r>
              <a:rPr lang="en-SG" sz="3200" b="1" u="sng" dirty="0" smtClean="0">
                <a:solidFill>
                  <a:schemeClr val="tx1"/>
                </a:solidFill>
              </a:rPr>
              <a:t>weather </a:t>
            </a:r>
            <a:r>
              <a:rPr lang="en-SG" sz="3200" b="1" u="sng" dirty="0">
                <a:solidFill>
                  <a:schemeClr val="tx1"/>
                </a:solidFill>
              </a:rPr>
              <a:t>and </a:t>
            </a:r>
            <a:r>
              <a:rPr lang="en-SG" sz="3200" b="1" u="sng" dirty="0" smtClean="0">
                <a:solidFill>
                  <a:schemeClr val="tx1"/>
                </a:solidFill>
              </a:rPr>
              <a:t>climate</a:t>
            </a:r>
            <a:r>
              <a:rPr lang="en-SG" sz="3200" b="1" u="sng" dirty="0">
                <a:solidFill>
                  <a:schemeClr val="tx1"/>
                </a:solidFill>
              </a:rPr>
              <a:t/>
            </a:r>
            <a:br>
              <a:rPr lang="en-SG" sz="3200" b="1" u="sng" dirty="0">
                <a:solidFill>
                  <a:schemeClr val="tx1"/>
                </a:solidFill>
              </a:rPr>
            </a:br>
            <a:endParaRPr lang="en-SG" sz="3200" b="1" u="sng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65840" y="1340768"/>
            <a:ext cx="3931920" cy="639762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is the weather of Singapore?</a:t>
            </a:r>
            <a:endParaRPr lang="en-SG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80" y="5733256"/>
            <a:ext cx="3931920" cy="8004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Condition of a place at a certain time (daily)</a:t>
            </a:r>
          </a:p>
          <a:p>
            <a:pPr marL="0" indent="0">
              <a:buNone/>
            </a:pPr>
            <a:endParaRPr lang="en-S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88024" y="1412776"/>
            <a:ext cx="3931920" cy="639762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is the climate of Singapore?</a:t>
            </a:r>
            <a:endParaRPr lang="en-SG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4008" y="5805264"/>
            <a:ext cx="3931920" cy="3951288"/>
          </a:xfrm>
        </p:spPr>
        <p:txBody>
          <a:bodyPr/>
          <a:lstStyle/>
          <a:p>
            <a:r>
              <a:rPr lang="en-US" dirty="0" smtClean="0"/>
              <a:t>Condition of a place over a long period (30 years)</a:t>
            </a:r>
            <a:endParaRPr lang="en-S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00" y="2132856"/>
            <a:ext cx="411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20888"/>
            <a:ext cx="41052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108" y="2882270"/>
            <a:ext cx="2179106" cy="290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84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990600"/>
          </a:xfrm>
        </p:spPr>
        <p:txBody>
          <a:bodyPr/>
          <a:lstStyle/>
          <a:p>
            <a:pPr algn="ctr"/>
            <a:r>
              <a:rPr lang="en-US" dirty="0" smtClean="0"/>
              <a:t>WEATHER ELEMENTS</a:t>
            </a:r>
            <a:endParaRPr lang="en-SG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2667067"/>
              </p:ext>
            </p:extLst>
          </p:nvPr>
        </p:nvGraphicFramePr>
        <p:xfrm>
          <a:off x="-15944" y="980728"/>
          <a:ext cx="9159944" cy="5669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23648"/>
                <a:gridCol w="3888432"/>
                <a:gridCol w="3347864"/>
              </a:tblGrid>
              <a:tr h="288032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ELEMENTS</a:t>
                      </a:r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INSTRUMENTS</a:t>
                      </a:r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Temperature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Degree of hotness or coldness 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- Thermometer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Wind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Movement of air from high to low pressure area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Anemometer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dirty="0" smtClean="0"/>
                        <a:t>Wind</a:t>
                      </a:r>
                      <a:r>
                        <a:rPr lang="en-US" sz="2400" baseline="0" dirty="0" smtClean="0"/>
                        <a:t> vane/rose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5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Precipitation</a:t>
                      </a:r>
                      <a:r>
                        <a:rPr lang="en-US" sz="2400" dirty="0" smtClean="0"/>
                        <a:t> (Rainfall)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Water that falls to from</a:t>
                      </a:r>
                      <a:r>
                        <a:rPr lang="en-US" sz="2400" baseline="0" dirty="0" smtClean="0"/>
                        <a:t> atmosphere to surface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dirty="0" smtClean="0"/>
                        <a:t>Rain</a:t>
                      </a:r>
                      <a:r>
                        <a:rPr lang="en-US" sz="2400" baseline="0" dirty="0" smtClean="0"/>
                        <a:t> gauge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5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Air pressure</a:t>
                      </a:r>
                      <a:endParaRPr lang="en-SG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Force exerted on earth’s surface due to air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400" dirty="0" smtClean="0"/>
                        <a:t>Barometer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695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Relative humidity</a:t>
                      </a:r>
                      <a:endParaRPr lang="en-SG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Amount of</a:t>
                      </a:r>
                      <a:r>
                        <a:rPr lang="en-US" sz="2400" baseline="0" dirty="0" smtClean="0"/>
                        <a:t> water vapor in the air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-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Sling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psychrometer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 (wet and dry bulb) </a:t>
                      </a:r>
                    </a:p>
                    <a:p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5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Clouds</a:t>
                      </a:r>
                      <a:endParaRPr lang="en-SG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Evaporated water </a:t>
                      </a:r>
                      <a:r>
                        <a:rPr lang="en-US" sz="2400" dirty="0" err="1" smtClean="0"/>
                        <a:t>vapour</a:t>
                      </a:r>
                      <a:r>
                        <a:rPr lang="en-US" sz="2400" dirty="0" smtClean="0"/>
                        <a:t> in air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NIL</a:t>
                      </a:r>
                      <a:endParaRPr lang="en-SG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18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686800" cy="126492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Can you guess what weather instrument is this?</a:t>
            </a:r>
            <a:endParaRPr lang="en-SG" sz="3200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1" r="9751"/>
          <a:stretch>
            <a:fillRect/>
          </a:stretch>
        </p:blipFill>
        <p:spPr>
          <a:xfrm rot="5400000">
            <a:off x="5754247" y="1363977"/>
            <a:ext cx="3509810" cy="3269695"/>
          </a:xfrm>
        </p:spPr>
      </p:pic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27543" y="4753729"/>
            <a:ext cx="9116457" cy="4242816"/>
          </a:xfrm>
        </p:spPr>
        <p:txBody>
          <a:bodyPr>
            <a:normAutofit/>
          </a:bodyPr>
          <a:lstStyle/>
          <a:p>
            <a:r>
              <a:rPr lang="en-SG" sz="2400" dirty="0"/>
              <a:t>A minimum and maximum thermometer is a thermometer that will tell you the minimum and maximum temperature in a given time period. This thermometer is U-shaped. One half is filled with alcohol, while the other filled with an alcohol </a:t>
            </a:r>
            <a:r>
              <a:rPr lang="en-SG" sz="2400" dirty="0" err="1"/>
              <a:t>vapor</a:t>
            </a:r>
            <a:r>
              <a:rPr lang="en-SG" sz="2400" dirty="0"/>
              <a:t> or contains a vacuum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37183" y="1645384"/>
            <a:ext cx="3552394" cy="26642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0917" y="1661353"/>
            <a:ext cx="3509809" cy="263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2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1696" y="116632"/>
            <a:ext cx="8229600" cy="990600"/>
          </a:xfrm>
        </p:spPr>
        <p:txBody>
          <a:bodyPr/>
          <a:lstStyle/>
          <a:p>
            <a:r>
              <a:rPr lang="en-US" dirty="0" smtClean="0"/>
              <a:t>Temperature calculations</a:t>
            </a:r>
            <a:endParaRPr lang="en-S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6" y="980729"/>
            <a:ext cx="8964800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6508" y="249289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= average</a:t>
            </a:r>
            <a:endParaRPr lang="en-SG" b="1" dirty="0">
              <a:solidFill>
                <a:srgbClr val="FF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43704" y="2132856"/>
            <a:ext cx="683880" cy="4726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/>
          <p:cNvSpPr/>
          <p:nvPr/>
        </p:nvSpPr>
        <p:spPr>
          <a:xfrm>
            <a:off x="202628" y="2862228"/>
            <a:ext cx="683880" cy="4726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/>
          <p:cNvSpPr/>
          <p:nvPr/>
        </p:nvSpPr>
        <p:spPr>
          <a:xfrm>
            <a:off x="1907704" y="5157192"/>
            <a:ext cx="683880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84508" y="333444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= daily</a:t>
            </a:r>
            <a:endParaRPr lang="en-SG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9632" y="558924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= difference</a:t>
            </a:r>
            <a:endParaRPr lang="en-S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55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307 Classroom</a:t>
            </a:r>
            <a:endParaRPr lang="en-US" dirty="0"/>
          </a:p>
        </p:txBody>
      </p:sp>
      <p:graphicFrame>
        <p:nvGraphicFramePr>
          <p:cNvPr id="9" name="Group 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650629"/>
              </p:ext>
            </p:extLst>
          </p:nvPr>
        </p:nvGraphicFramePr>
        <p:xfrm>
          <a:off x="250825" y="1052736"/>
          <a:ext cx="8713788" cy="965200"/>
        </p:xfrm>
        <a:graphic>
          <a:graphicData uri="http://schemas.openxmlformats.org/drawingml/2006/table">
            <a:tbl>
              <a:tblPr/>
              <a:tblGrid>
                <a:gridCol w="865188"/>
                <a:gridCol w="654050"/>
                <a:gridCol w="654050"/>
                <a:gridCol w="654050"/>
                <a:gridCol w="654050"/>
                <a:gridCol w="654050"/>
                <a:gridCol w="654050"/>
                <a:gridCol w="654050"/>
                <a:gridCol w="654050"/>
                <a:gridCol w="654050"/>
                <a:gridCol w="654050"/>
                <a:gridCol w="654050"/>
                <a:gridCol w="654050"/>
              </a:tblGrid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Temp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 Box 47"/>
          <p:cNvSpPr txBox="1">
            <a:spLocks noChangeArrowheads="1"/>
          </p:cNvSpPr>
          <p:nvPr/>
        </p:nvSpPr>
        <p:spPr bwMode="auto">
          <a:xfrm>
            <a:off x="165254" y="2708920"/>
            <a:ext cx="880420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3200" b="1" dirty="0" smtClean="0"/>
              <a:t>= </a:t>
            </a:r>
            <a:r>
              <a:rPr lang="en-US" sz="3200" b="1" dirty="0"/>
              <a:t>Total of mean monthly temperature / 12</a:t>
            </a:r>
          </a:p>
          <a:p>
            <a:pPr eaLnBrk="1" hangingPunct="1"/>
            <a:r>
              <a:rPr lang="en-US" sz="2000" dirty="0"/>
              <a:t>= (23 + 22 + 20.5 + 16.5 + 14 + 10.5 + 10 + 11 + 12.5 + 14 + 17.5 + 21 ) / 12</a:t>
            </a:r>
          </a:p>
          <a:p>
            <a:pPr eaLnBrk="1" hangingPunct="1"/>
            <a:r>
              <a:rPr lang="en-US" sz="2000" dirty="0"/>
              <a:t>= (192.5) / 12</a:t>
            </a:r>
          </a:p>
          <a:p>
            <a:pPr eaLnBrk="1" hangingPunct="1"/>
            <a:r>
              <a:rPr lang="en-US" sz="2000" dirty="0"/>
              <a:t>= </a:t>
            </a:r>
            <a:r>
              <a:rPr lang="en-US" sz="2800" b="1" u="sng" dirty="0"/>
              <a:t>16.04 </a:t>
            </a:r>
            <a:r>
              <a:rPr lang="en-US" sz="2800" b="1" u="sng" baseline="30000" dirty="0" err="1"/>
              <a:t>o</a:t>
            </a:r>
            <a:r>
              <a:rPr lang="en-US" sz="2800" u="sng" dirty="0" err="1"/>
              <a:t>C</a:t>
            </a:r>
            <a:endParaRPr lang="en-US" sz="2800" b="1" u="sng" dirty="0"/>
          </a:p>
        </p:txBody>
      </p:sp>
      <p:sp>
        <p:nvSpPr>
          <p:cNvPr id="11" name="Text Box 48"/>
          <p:cNvSpPr txBox="1">
            <a:spLocks noChangeArrowheads="1"/>
          </p:cNvSpPr>
          <p:nvPr/>
        </p:nvSpPr>
        <p:spPr bwMode="auto">
          <a:xfrm>
            <a:off x="260345" y="5263460"/>
            <a:ext cx="7953972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800" b="1" dirty="0" smtClean="0"/>
              <a:t>= </a:t>
            </a:r>
            <a:r>
              <a:rPr lang="en-US" sz="2800" b="1" dirty="0"/>
              <a:t>Highest Temperature – Lowest Temperature</a:t>
            </a:r>
          </a:p>
          <a:p>
            <a:pPr eaLnBrk="1" hangingPunct="1"/>
            <a:r>
              <a:rPr lang="en-US" sz="2000" dirty="0"/>
              <a:t>= 23 – 10</a:t>
            </a:r>
          </a:p>
          <a:p>
            <a:pPr eaLnBrk="1" hangingPunct="1"/>
            <a:r>
              <a:rPr lang="en-US" sz="2000" dirty="0"/>
              <a:t>= </a:t>
            </a:r>
            <a:r>
              <a:rPr lang="en-US" sz="2800" b="1" u="sng" dirty="0"/>
              <a:t>13 </a:t>
            </a:r>
            <a:r>
              <a:rPr lang="en-US" sz="2800" b="1" u="sng" baseline="30000" dirty="0" err="1"/>
              <a:t>o</a:t>
            </a:r>
            <a:r>
              <a:rPr lang="en-US" sz="2800" u="sng" dirty="0" err="1"/>
              <a:t>C</a:t>
            </a:r>
            <a:endParaRPr lang="en-US" sz="2800" b="1" u="sng" dirty="0"/>
          </a:p>
        </p:txBody>
      </p:sp>
      <p:sp>
        <p:nvSpPr>
          <p:cNvPr id="2" name="Rectangle 1"/>
          <p:cNvSpPr/>
          <p:nvPr/>
        </p:nvSpPr>
        <p:spPr>
          <a:xfrm>
            <a:off x="260345" y="2276872"/>
            <a:ext cx="52845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Mean Annual Temperature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493" y="4869160"/>
            <a:ext cx="5505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Annual Temperature Range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55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928992" cy="990600"/>
          </a:xfrm>
        </p:spPr>
        <p:txBody>
          <a:bodyPr>
            <a:normAutofit fontScale="90000"/>
          </a:bodyPr>
          <a:lstStyle/>
          <a:p>
            <a:pPr lvl="0"/>
            <a:r>
              <a:rPr lang="en-SG" b="1" dirty="0" smtClean="0">
                <a:solidFill>
                  <a:srgbClr val="002060"/>
                </a:solidFill>
              </a:rPr>
              <a:t>1B. Why </a:t>
            </a:r>
            <a:r>
              <a:rPr lang="en-SG" b="1" dirty="0">
                <a:solidFill>
                  <a:srgbClr val="002060"/>
                </a:solidFill>
              </a:rPr>
              <a:t>do different places experience </a:t>
            </a:r>
            <a:r>
              <a:rPr lang="en-SG" b="1" u="sng" dirty="0">
                <a:solidFill>
                  <a:srgbClr val="002060"/>
                </a:solidFill>
              </a:rPr>
              <a:t>different temperatures?</a:t>
            </a:r>
            <a:br>
              <a:rPr lang="en-SG" b="1" u="sng" dirty="0">
                <a:solidFill>
                  <a:srgbClr val="002060"/>
                </a:solidFill>
              </a:rPr>
            </a:br>
            <a:endParaRPr lang="en-SG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208" y="1700808"/>
            <a:ext cx="8229600" cy="4876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5400" dirty="0" smtClean="0">
                <a:solidFill>
                  <a:srgbClr val="FF0000"/>
                </a:solidFill>
              </a:rPr>
              <a:t>L</a:t>
            </a:r>
            <a:r>
              <a:rPr lang="en-US" sz="5400" dirty="0" smtClean="0"/>
              <a:t>atitudes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5400" dirty="0" smtClean="0">
                <a:solidFill>
                  <a:srgbClr val="FF0000"/>
                </a:solidFill>
              </a:rPr>
              <a:t>A</a:t>
            </a:r>
            <a:r>
              <a:rPr lang="en-US" sz="5400" dirty="0" smtClean="0"/>
              <a:t>ltitudes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5400" dirty="0" smtClean="0">
                <a:solidFill>
                  <a:srgbClr val="FF0000"/>
                </a:solidFill>
              </a:rPr>
              <a:t>D</a:t>
            </a:r>
            <a:r>
              <a:rPr lang="en-US" sz="5400" dirty="0" smtClean="0"/>
              <a:t>istance from the sea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5400" dirty="0" smtClean="0">
                <a:solidFill>
                  <a:srgbClr val="FF0000"/>
                </a:solidFill>
              </a:rPr>
              <a:t>C</a:t>
            </a:r>
            <a:r>
              <a:rPr lang="en-US" sz="5400" dirty="0" smtClean="0"/>
              <a:t>loud cover</a:t>
            </a:r>
            <a:endParaRPr lang="en-SG" sz="5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06296" y="5867400"/>
            <a:ext cx="6472336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G" b="1" u="sng" dirty="0" smtClean="0">
                <a:solidFill>
                  <a:schemeClr val="tx1"/>
                </a:solidFill>
              </a:rPr>
              <a:t>L</a:t>
            </a:r>
            <a:r>
              <a:rPr lang="en-SG" b="1" dirty="0" smtClean="0">
                <a:solidFill>
                  <a:schemeClr val="tx1"/>
                </a:solidFill>
              </a:rPr>
              <a:t>ittle </a:t>
            </a:r>
            <a:r>
              <a:rPr lang="en-SG" b="1" u="sng" dirty="0" smtClean="0">
                <a:solidFill>
                  <a:schemeClr val="tx1"/>
                </a:solidFill>
              </a:rPr>
              <a:t>A</a:t>
            </a:r>
            <a:r>
              <a:rPr lang="en-SG" b="1" dirty="0" smtClean="0">
                <a:solidFill>
                  <a:schemeClr val="tx1"/>
                </a:solidFill>
              </a:rPr>
              <a:t>hmad </a:t>
            </a:r>
            <a:r>
              <a:rPr lang="en-SG" b="1" u="sng" dirty="0" smtClean="0">
                <a:solidFill>
                  <a:schemeClr val="tx1"/>
                </a:solidFill>
              </a:rPr>
              <a:t>D</a:t>
            </a:r>
            <a:r>
              <a:rPr lang="en-SG" b="1" dirty="0" smtClean="0">
                <a:solidFill>
                  <a:schemeClr val="tx1"/>
                </a:solidFill>
              </a:rPr>
              <a:t>islikes </a:t>
            </a:r>
            <a:r>
              <a:rPr lang="en-SG" b="1" u="sng" dirty="0" smtClean="0">
                <a:solidFill>
                  <a:schemeClr val="tx1"/>
                </a:solidFill>
              </a:rPr>
              <a:t>C</a:t>
            </a:r>
            <a:r>
              <a:rPr lang="en-SG" b="1" dirty="0" smtClean="0">
                <a:solidFill>
                  <a:schemeClr val="tx1"/>
                </a:solidFill>
              </a:rPr>
              <a:t>lass</a:t>
            </a:r>
            <a:endParaRPr lang="en-SG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55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528" y="-171400"/>
            <a:ext cx="2139696" cy="1261872"/>
          </a:xfrm>
        </p:spPr>
        <p:txBody>
          <a:bodyPr/>
          <a:lstStyle/>
          <a:p>
            <a:r>
              <a:rPr lang="en-US" sz="3200" b="1" dirty="0" smtClean="0"/>
              <a:t>LATITUDE</a:t>
            </a:r>
            <a:endParaRPr lang="en-SG"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95536" y="1379200"/>
            <a:ext cx="2139696" cy="424361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Imaginary lines from east to west around the earth</a:t>
            </a:r>
            <a:endParaRPr lang="en-SG" sz="32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764704"/>
            <a:ext cx="648947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55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528" y="-171400"/>
            <a:ext cx="2139696" cy="1261872"/>
          </a:xfrm>
        </p:spPr>
        <p:txBody>
          <a:bodyPr/>
          <a:lstStyle/>
          <a:p>
            <a:r>
              <a:rPr lang="en-US" b="1" dirty="0" smtClean="0"/>
              <a:t>LATITUDE</a:t>
            </a:r>
            <a:endParaRPr lang="en-SG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12"/>
            <a:ext cx="10037717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562182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Places nearer and further from the Equator have different temperatures because of the angle at which the sun’s rays strike the Earth’s surface</a:t>
            </a:r>
          </a:p>
        </p:txBody>
      </p:sp>
    </p:spTree>
    <p:extLst>
      <p:ext uri="{BB962C8B-B14F-4D97-AF65-F5344CB8AC3E}">
        <p14:creationId xmlns:p14="http://schemas.microsoft.com/office/powerpoint/2010/main" val="122752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696" y="332656"/>
            <a:ext cx="2520280" cy="1261872"/>
          </a:xfrm>
        </p:spPr>
        <p:txBody>
          <a:bodyPr/>
          <a:lstStyle/>
          <a:p>
            <a:r>
              <a:rPr lang="en-US" sz="3600" b="1" dirty="0" smtClean="0"/>
              <a:t>ALTITUDE</a:t>
            </a:r>
            <a:endParaRPr lang="en-SG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1844824"/>
            <a:ext cx="2417385" cy="424361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Height of a place </a:t>
            </a:r>
          </a:p>
          <a:p>
            <a:endParaRPr lang="en-US" sz="2800" dirty="0" smtClean="0"/>
          </a:p>
          <a:p>
            <a:r>
              <a:rPr lang="en-US" sz="2800" dirty="0" smtClean="0"/>
              <a:t>- Temperature decreases with altitude</a:t>
            </a:r>
            <a:endParaRPr lang="en-SG" sz="2800" dirty="0"/>
          </a:p>
        </p:txBody>
      </p:sp>
      <p:pic>
        <p:nvPicPr>
          <p:cNvPr id="7170" name="Picture 2" descr="http://eo.ucar.edu/webweather/images/lapserat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836712"/>
            <a:ext cx="576064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9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345" y="62136"/>
            <a:ext cx="9143999" cy="990600"/>
          </a:xfrm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chemeClr val="tx1"/>
                </a:solidFill>
              </a:rPr>
              <a:t>Why does Temperature drops at higher Altitude?</a:t>
            </a:r>
            <a:endParaRPr lang="en-SG" sz="3200" b="1" u="sng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268760"/>
            <a:ext cx="3106688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Shortwave </a:t>
            </a:r>
            <a:r>
              <a:rPr lang="en-US" b="1" u="sng" dirty="0">
                <a:solidFill>
                  <a:srgbClr val="FF0000"/>
                </a:solidFill>
              </a:rPr>
              <a:t>radiation</a:t>
            </a:r>
            <a:endParaRPr lang="en-US" b="1" u="sng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Solar energy that hits the earth surface </a:t>
            </a:r>
          </a:p>
          <a:p>
            <a:r>
              <a:rPr lang="en-US" dirty="0" smtClean="0"/>
              <a:t>Results in Earth’s surface becoming hotter as it absorbs solar energy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u="sng" dirty="0" err="1" smtClean="0">
                <a:solidFill>
                  <a:srgbClr val="00B0F0"/>
                </a:solidFill>
              </a:rPr>
              <a:t>Longwave</a:t>
            </a:r>
            <a:r>
              <a:rPr lang="en-US" b="1" u="sng" dirty="0" smtClean="0">
                <a:solidFill>
                  <a:srgbClr val="00B0F0"/>
                </a:solidFill>
              </a:rPr>
              <a:t> radiation</a:t>
            </a:r>
          </a:p>
          <a:p>
            <a:r>
              <a:rPr lang="en-US" dirty="0" smtClean="0"/>
              <a:t>Heat that the Earth surface emits or give out</a:t>
            </a:r>
            <a:endParaRPr lang="en-SG" dirty="0"/>
          </a:p>
        </p:txBody>
      </p:sp>
      <p:pic>
        <p:nvPicPr>
          <p:cNvPr id="8194" name="Picture 2" descr="http://research.metoffice.gov.uk/research/nwp/numerical/physics/images/radiation_t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980728"/>
            <a:ext cx="5520655" cy="562614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9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29345" y="62136"/>
            <a:ext cx="9143999" cy="990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 smtClean="0">
                <a:solidFill>
                  <a:schemeClr val="tx1"/>
                </a:solidFill>
              </a:rPr>
              <a:t>Why does Temperature drops at higher Altitude?</a:t>
            </a:r>
            <a:endParaRPr lang="en-SG" sz="3200" b="1" u="sng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1268760"/>
            <a:ext cx="3168352" cy="2438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Air : Less Dense</a:t>
            </a:r>
          </a:p>
          <a:p>
            <a:pPr>
              <a:buFontTx/>
              <a:buChar char="-"/>
            </a:pPr>
            <a:r>
              <a:rPr lang="en-US" b="1" dirty="0" smtClean="0"/>
              <a:t>Less compact</a:t>
            </a:r>
          </a:p>
          <a:p>
            <a:pPr>
              <a:buFontTx/>
              <a:buChar char="-"/>
            </a:pPr>
            <a:r>
              <a:rPr lang="en-US" b="1" dirty="0" smtClean="0"/>
              <a:t>Less ability to absorb heat</a:t>
            </a:r>
          </a:p>
          <a:p>
            <a:pPr>
              <a:buFontTx/>
              <a:buChar char="-"/>
            </a:pPr>
            <a:r>
              <a:rPr lang="en-US" b="1" dirty="0" smtClean="0"/>
              <a:t>Lower temperature</a:t>
            </a:r>
            <a:endParaRPr lang="en-SG" b="1" dirty="0"/>
          </a:p>
        </p:txBody>
      </p:sp>
      <p:pic>
        <p:nvPicPr>
          <p:cNvPr id="9" name="Picture 2" descr="http://eo.ucar.edu/webweather/images/lapserat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1268760"/>
            <a:ext cx="4819422" cy="45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>
          <a:xfrm rot="11872224">
            <a:off x="2737678" y="1889159"/>
            <a:ext cx="1366918" cy="46183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300726" y="4221088"/>
            <a:ext cx="3168352" cy="243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/>
              <a:t>Air : Dense</a:t>
            </a:r>
          </a:p>
          <a:p>
            <a:pPr>
              <a:buFontTx/>
              <a:buChar char="-"/>
            </a:pPr>
            <a:r>
              <a:rPr lang="en-US" b="1" dirty="0" smtClean="0"/>
              <a:t>More compact</a:t>
            </a:r>
          </a:p>
          <a:p>
            <a:pPr>
              <a:buFontTx/>
              <a:buChar char="-"/>
            </a:pPr>
            <a:r>
              <a:rPr lang="en-US" b="1" dirty="0" smtClean="0"/>
              <a:t>Higher ability to absorb heat</a:t>
            </a:r>
          </a:p>
          <a:p>
            <a:pPr>
              <a:buFontTx/>
              <a:buChar char="-"/>
            </a:pPr>
            <a:r>
              <a:rPr lang="en-US" b="1" dirty="0" smtClean="0"/>
              <a:t>Higher temperature</a:t>
            </a:r>
            <a:endParaRPr lang="en-SG" b="1" dirty="0"/>
          </a:p>
        </p:txBody>
      </p:sp>
      <p:sp>
        <p:nvSpPr>
          <p:cNvPr id="16" name="Right Arrow 15"/>
          <p:cNvSpPr/>
          <p:nvPr/>
        </p:nvSpPr>
        <p:spPr>
          <a:xfrm rot="9283806">
            <a:off x="2811869" y="5426852"/>
            <a:ext cx="1366918" cy="46183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8009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229600" cy="990600"/>
          </a:xfrm>
        </p:spPr>
        <p:txBody>
          <a:bodyPr/>
          <a:lstStyle/>
          <a:p>
            <a:r>
              <a:rPr lang="en-US" dirty="0" smtClean="0"/>
              <a:t>Distance from the sea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8856984" cy="471830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1. Maritime effect</a:t>
            </a:r>
          </a:p>
          <a:p>
            <a:pPr lvl="1"/>
            <a:r>
              <a:rPr lang="en-US" dirty="0" smtClean="0"/>
              <a:t>Large ocean bodies affects climate of coastal areas. </a:t>
            </a:r>
          </a:p>
          <a:p>
            <a:pPr lvl="1"/>
            <a:r>
              <a:rPr lang="en-US" dirty="0" smtClean="0"/>
              <a:t>Causes </a:t>
            </a:r>
            <a:r>
              <a:rPr lang="en-US" u="sng" dirty="0" smtClean="0"/>
              <a:t>smaller</a:t>
            </a:r>
            <a:r>
              <a:rPr lang="en-US" dirty="0" smtClean="0"/>
              <a:t> annual temperature range</a:t>
            </a:r>
          </a:p>
          <a:p>
            <a:pPr lvl="1"/>
            <a:r>
              <a:rPr lang="en-US" dirty="0" smtClean="0"/>
              <a:t>Coastal areas: Results in cooler summer and warmer winters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684184"/>
              </p:ext>
            </p:extLst>
          </p:nvPr>
        </p:nvGraphicFramePr>
        <p:xfrm>
          <a:off x="611560" y="3789040"/>
          <a:ext cx="8208912" cy="2851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3024336"/>
                <a:gridCol w="3240360"/>
              </a:tblGrid>
              <a:tr h="43204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Season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Summer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Winter</a:t>
                      </a:r>
                      <a:endParaRPr lang="en-SG" sz="2400" dirty="0"/>
                    </a:p>
                  </a:txBody>
                  <a:tcPr/>
                </a:tc>
              </a:tr>
              <a:tr h="119736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Temperature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Air over the sea is cooler than air over the land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Air over the sea is warmer than air over the land</a:t>
                      </a:r>
                      <a:endParaRPr lang="en-SG" sz="2400" dirty="0"/>
                    </a:p>
                  </a:txBody>
                  <a:tcPr/>
                </a:tc>
              </a:tr>
              <a:tr h="119736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Reason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Land heats up quickly</a:t>
                      </a:r>
                      <a:r>
                        <a:rPr lang="en-US" sz="2400" baseline="0" dirty="0" smtClean="0"/>
                        <a:t> while sea heats up slowly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Sea cools more slowly than land</a:t>
                      </a:r>
                      <a:endParaRPr lang="en-SG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09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229600" cy="990600"/>
          </a:xfrm>
        </p:spPr>
        <p:txBody>
          <a:bodyPr/>
          <a:lstStyle/>
          <a:p>
            <a:r>
              <a:rPr lang="en-US" dirty="0" smtClean="0"/>
              <a:t>Distance from the sea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8856984" cy="471830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2.  Continental effect</a:t>
            </a:r>
          </a:p>
          <a:p>
            <a:pPr lvl="1"/>
            <a:r>
              <a:rPr lang="en-US" dirty="0" smtClean="0"/>
              <a:t>Continental surface affecting climate of inland areas</a:t>
            </a:r>
          </a:p>
          <a:p>
            <a:pPr lvl="1"/>
            <a:r>
              <a:rPr lang="en-US" dirty="0" smtClean="0"/>
              <a:t>Causes </a:t>
            </a:r>
            <a:r>
              <a:rPr lang="en-US" u="sng" dirty="0" smtClean="0"/>
              <a:t>larger</a:t>
            </a:r>
            <a:r>
              <a:rPr lang="en-US" dirty="0" smtClean="0"/>
              <a:t> annual temperature range</a:t>
            </a:r>
          </a:p>
          <a:p>
            <a:pPr lvl="1"/>
            <a:r>
              <a:rPr lang="en-US" dirty="0" smtClean="0"/>
              <a:t>Located further away from the sea = therefore temperatures are not influenced by the sea water</a:t>
            </a:r>
          </a:p>
          <a:p>
            <a:pPr lvl="1"/>
            <a:r>
              <a:rPr lang="en-US" dirty="0" smtClean="0"/>
              <a:t>Results: Warmer summers and colder winters</a:t>
            </a:r>
          </a:p>
        </p:txBody>
      </p:sp>
      <p:pic>
        <p:nvPicPr>
          <p:cNvPr id="14338" name="Picture 2" descr="http://www.enchantedlearning.com/cgifs/Continentsbi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24548"/>
            <a:ext cx="4509819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25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-171400"/>
            <a:ext cx="3026648" cy="1261872"/>
          </a:xfrm>
        </p:spPr>
        <p:txBody>
          <a:bodyPr/>
          <a:lstStyle/>
          <a:p>
            <a:r>
              <a:rPr lang="en-US" sz="4000" dirty="0" smtClean="0"/>
              <a:t>Cloud Cover</a:t>
            </a:r>
            <a:endParaRPr lang="en-SG" sz="4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131840" y="409521"/>
            <a:ext cx="9144000" cy="4243615"/>
          </a:xfrm>
        </p:spPr>
        <p:txBody>
          <a:bodyPr>
            <a:noAutofit/>
          </a:bodyPr>
          <a:lstStyle/>
          <a:p>
            <a:r>
              <a:rPr lang="en-US" sz="2200" dirty="0" smtClean="0"/>
              <a:t>Extent of the sky that is covered by the clouds</a:t>
            </a:r>
          </a:p>
          <a:p>
            <a:pPr marL="285750" indent="-285750">
              <a:buFontTx/>
              <a:buChar char="-"/>
            </a:pPr>
            <a:r>
              <a:rPr lang="en-US" sz="2200" dirty="0" smtClean="0"/>
              <a:t>Affects the temperatures in the day and night</a:t>
            </a:r>
          </a:p>
        </p:txBody>
      </p:sp>
      <p:pic>
        <p:nvPicPr>
          <p:cNvPr id="9218" name="Picture 2" descr="http://www.climate4you.com/images/CloudEffectOnEarthClim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6984776" cy="534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9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-243408"/>
            <a:ext cx="3026648" cy="1261872"/>
          </a:xfrm>
        </p:spPr>
        <p:txBody>
          <a:bodyPr/>
          <a:lstStyle/>
          <a:p>
            <a:r>
              <a:rPr lang="en-US" sz="4000" dirty="0" smtClean="0"/>
              <a:t>Cloud Cover</a:t>
            </a:r>
            <a:endParaRPr lang="en-SG" sz="4000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7277254"/>
              </p:ext>
            </p:extLst>
          </p:nvPr>
        </p:nvGraphicFramePr>
        <p:xfrm>
          <a:off x="179512" y="1196752"/>
          <a:ext cx="8712968" cy="52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3600400"/>
                <a:gridCol w="3240360"/>
              </a:tblGrid>
              <a:tr h="460851">
                <a:tc>
                  <a:txBody>
                    <a:bodyPr/>
                    <a:lstStyle/>
                    <a:p>
                      <a:endParaRPr lang="en-S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Day </a:t>
                      </a:r>
                      <a:endParaRPr lang="en-S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Night</a:t>
                      </a:r>
                      <a:endParaRPr lang="en-SG" sz="2000" b="1" dirty="0"/>
                    </a:p>
                  </a:txBody>
                  <a:tcPr/>
                </a:tc>
              </a:tr>
              <a:tr h="253468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B0F0"/>
                          </a:solidFill>
                        </a:rPr>
                        <a:t>More clouds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B0F0"/>
                          </a:solidFill>
                        </a:rPr>
                        <a:t>cover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= smaller difference in day and night temperatures</a:t>
                      </a:r>
                    </a:p>
                    <a:p>
                      <a:endParaRPr lang="en-SG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="1" dirty="0" smtClean="0"/>
                        <a:t>Clouds reflect a</a:t>
                      </a:r>
                      <a:r>
                        <a:rPr lang="en-US" sz="2000" b="1" baseline="0" dirty="0" smtClean="0"/>
                        <a:t> large portion of sun’s energy back to space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="1" baseline="0" dirty="0" smtClean="0"/>
                        <a:t>Clouds absorb heat radiated from earth’s surface</a:t>
                      </a:r>
                    </a:p>
                    <a:p>
                      <a:endParaRPr lang="en-US" sz="2000" b="1" baseline="0" dirty="0" smtClean="0"/>
                    </a:p>
                    <a:p>
                      <a:r>
                        <a:rPr lang="en-US" sz="2000" b="1" baseline="0" dirty="0" smtClean="0"/>
                        <a:t>= </a:t>
                      </a:r>
                      <a:r>
                        <a:rPr lang="en-US" sz="2000" b="1" baseline="0" dirty="0" smtClean="0">
                          <a:solidFill>
                            <a:srgbClr val="FFC000"/>
                          </a:solidFill>
                        </a:rPr>
                        <a:t>cooler </a:t>
                      </a:r>
                      <a:r>
                        <a:rPr lang="en-US" sz="2000" b="1" baseline="0" dirty="0" smtClean="0"/>
                        <a:t>temperature</a:t>
                      </a:r>
                      <a:endParaRPr lang="en-S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="1" dirty="0" smtClean="0"/>
                        <a:t>Clouds absorb</a:t>
                      </a:r>
                      <a:r>
                        <a:rPr lang="en-US" sz="2000" b="1" baseline="0" dirty="0" smtClean="0"/>
                        <a:t> more heat radiated from earth and prevent it from escaping into space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sz="2000" b="1" baseline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000" b="1" baseline="0" dirty="0" smtClean="0"/>
                        <a:t>= </a:t>
                      </a:r>
                      <a:r>
                        <a:rPr lang="en-US" sz="2000" b="1" baseline="0" dirty="0" smtClean="0">
                          <a:solidFill>
                            <a:srgbClr val="7030A0"/>
                          </a:solidFill>
                        </a:rPr>
                        <a:t>warmer</a:t>
                      </a:r>
                      <a:r>
                        <a:rPr lang="en-US" sz="2000" b="1" baseline="0" dirty="0" smtClean="0"/>
                        <a:t> temperature </a:t>
                      </a:r>
                      <a:endParaRPr lang="en-SG" sz="2000" b="1" dirty="0"/>
                    </a:p>
                  </a:txBody>
                  <a:tcPr/>
                </a:tc>
              </a:tr>
              <a:tr h="2189043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Less clouds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= bigger difference in day and night temperature</a:t>
                      </a:r>
                      <a:endParaRPr lang="en-SG" sz="2000" b="1" dirty="0" smtClean="0"/>
                    </a:p>
                    <a:p>
                      <a:endParaRPr lang="en-SG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="1" dirty="0" smtClean="0"/>
                        <a:t>Large amount of sun energy to reach earth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="1" dirty="0" smtClean="0"/>
                        <a:t>Earth</a:t>
                      </a:r>
                      <a:r>
                        <a:rPr lang="en-US" sz="2000" b="1" baseline="0" dirty="0" smtClean="0"/>
                        <a:t> surface heats up quickly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2000" b="1" baseline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000" b="1" baseline="0" dirty="0" smtClean="0"/>
                        <a:t>= </a:t>
                      </a:r>
                      <a:r>
                        <a:rPr lang="en-US" sz="2000" b="1" baseline="0" dirty="0" smtClean="0">
                          <a:solidFill>
                            <a:srgbClr val="7030A0"/>
                          </a:solidFill>
                        </a:rPr>
                        <a:t>warmer</a:t>
                      </a:r>
                      <a:r>
                        <a:rPr lang="en-US" sz="2000" b="1" baseline="0" dirty="0" smtClean="0"/>
                        <a:t> temperature </a:t>
                      </a:r>
                      <a:endParaRPr lang="en-S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="1" dirty="0" smtClean="0"/>
                        <a:t>More heat to be radiated from earth’s surface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sz="2000" b="1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000" b="1" dirty="0" smtClean="0"/>
                        <a:t>= </a:t>
                      </a: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cooler </a:t>
                      </a:r>
                      <a:r>
                        <a:rPr lang="en-US" sz="2000" b="1" dirty="0" smtClean="0"/>
                        <a:t>temperature</a:t>
                      </a:r>
                      <a:endParaRPr lang="en-SG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43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84" y="620688"/>
            <a:ext cx="8676456" cy="990600"/>
          </a:xfrm>
        </p:spPr>
        <p:txBody>
          <a:bodyPr>
            <a:noAutofit/>
          </a:bodyPr>
          <a:lstStyle/>
          <a:p>
            <a:pPr lvl="0"/>
            <a:r>
              <a:rPr lang="en-US" sz="3600" dirty="0" smtClean="0"/>
              <a:t>1C. </a:t>
            </a:r>
            <a:r>
              <a:rPr lang="en-SG" sz="3600" dirty="0"/>
              <a:t>Why do places at the same latitude have different temperatures?</a:t>
            </a:r>
            <a:br>
              <a:rPr lang="en-SG" sz="3600" dirty="0"/>
            </a:br>
            <a:endParaRPr lang="en-S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3712" y="1976656"/>
            <a:ext cx="8229600" cy="4876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Temperatures are also affected by other factors such as :</a:t>
            </a:r>
          </a:p>
          <a:p>
            <a:pPr lvl="2"/>
            <a:r>
              <a:rPr lang="en-US" sz="3600" dirty="0"/>
              <a:t>Altitude</a:t>
            </a:r>
          </a:p>
          <a:p>
            <a:pPr lvl="2"/>
            <a:r>
              <a:rPr lang="en-US" sz="3600" dirty="0"/>
              <a:t>Distance from the sea</a:t>
            </a:r>
          </a:p>
          <a:p>
            <a:pPr lvl="2"/>
            <a:r>
              <a:rPr lang="en-US" sz="3600" dirty="0"/>
              <a:t>Cloud </a:t>
            </a:r>
            <a:r>
              <a:rPr lang="en-US" sz="3600" dirty="0" smtClean="0"/>
              <a:t>cover</a:t>
            </a:r>
          </a:p>
          <a:p>
            <a:pPr marL="548640" lvl="2" indent="0">
              <a:buNone/>
            </a:pPr>
            <a:endParaRPr lang="en-US" sz="3600" dirty="0"/>
          </a:p>
          <a:p>
            <a:pPr marL="548640" lvl="2" indent="0">
              <a:buNone/>
            </a:pPr>
            <a:endParaRPr lang="en-US" sz="3600" dirty="0" smtClean="0"/>
          </a:p>
          <a:p>
            <a:pPr marL="548640" lvl="2" indent="0">
              <a:buNone/>
            </a:pPr>
            <a:endParaRPr lang="en-US" sz="3600" dirty="0"/>
          </a:p>
          <a:p>
            <a:pPr marL="548640" lvl="2" indent="0">
              <a:buNone/>
            </a:pPr>
            <a:endParaRPr lang="en-US" sz="3600" dirty="0" smtClean="0"/>
          </a:p>
          <a:p>
            <a:pPr marL="548640" lvl="2" indent="0">
              <a:buNone/>
            </a:pPr>
            <a:endParaRPr lang="en-US" sz="3600" dirty="0" smtClean="0"/>
          </a:p>
          <a:p>
            <a:pPr marL="548640" lvl="2" indent="0">
              <a:buNone/>
            </a:pP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755576" y="6043899"/>
            <a:ext cx="55202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200" b="1" u="sng" dirty="0" smtClean="0">
                <a:solidFill>
                  <a:schemeClr val="tx1"/>
                </a:solidFill>
              </a:rPr>
              <a:t>L</a:t>
            </a:r>
            <a:r>
              <a:rPr lang="en-SG" sz="3200" b="1" dirty="0" smtClean="0">
                <a:solidFill>
                  <a:schemeClr val="tx1"/>
                </a:solidFill>
              </a:rPr>
              <a:t>ittle </a:t>
            </a:r>
            <a:r>
              <a:rPr lang="en-SG" sz="3200" b="1" u="sng" dirty="0" smtClean="0">
                <a:solidFill>
                  <a:schemeClr val="tx1"/>
                </a:solidFill>
              </a:rPr>
              <a:t>A</a:t>
            </a:r>
            <a:r>
              <a:rPr lang="en-SG" sz="3200" b="1" dirty="0" smtClean="0">
                <a:solidFill>
                  <a:schemeClr val="tx1"/>
                </a:solidFill>
              </a:rPr>
              <a:t>hmad </a:t>
            </a:r>
            <a:r>
              <a:rPr lang="en-SG" sz="3200" b="1" u="sng" dirty="0" smtClean="0">
                <a:solidFill>
                  <a:schemeClr val="tx1"/>
                </a:solidFill>
              </a:rPr>
              <a:t>D</a:t>
            </a:r>
            <a:r>
              <a:rPr lang="en-SG" sz="3200" b="1" dirty="0" smtClean="0">
                <a:solidFill>
                  <a:schemeClr val="tx1"/>
                </a:solidFill>
              </a:rPr>
              <a:t>islikes </a:t>
            </a:r>
            <a:r>
              <a:rPr lang="en-SG" sz="3200" b="1" u="sng" dirty="0" smtClean="0">
                <a:solidFill>
                  <a:schemeClr val="tx1"/>
                </a:solidFill>
              </a:rPr>
              <a:t>C</a:t>
            </a:r>
            <a:r>
              <a:rPr lang="en-SG" sz="3200" b="1" dirty="0" smtClean="0">
                <a:solidFill>
                  <a:schemeClr val="tx1"/>
                </a:solidFill>
              </a:rPr>
              <a:t>lass</a:t>
            </a:r>
            <a:endParaRPr lang="en-SG" sz="32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273" y="2636912"/>
            <a:ext cx="3456384" cy="244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55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Singapore and Ecuador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111927"/>
              </p:ext>
            </p:extLst>
          </p:nvPr>
        </p:nvGraphicFramePr>
        <p:xfrm>
          <a:off x="611560" y="1700808"/>
          <a:ext cx="8208912" cy="4241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3240360"/>
                <a:gridCol w="3168352"/>
              </a:tblGrid>
              <a:tr h="432048"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Singapore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Ecuador</a:t>
                      </a:r>
                      <a:endParaRPr lang="en-SG" dirty="0"/>
                    </a:p>
                  </a:txBody>
                  <a:tcPr/>
                </a:tc>
              </a:tr>
              <a:tr h="922377">
                <a:tc>
                  <a:txBody>
                    <a:bodyPr/>
                    <a:lstStyle/>
                    <a:p>
                      <a:r>
                        <a:rPr lang="en-US" dirty="0" smtClean="0"/>
                        <a:t>Mean</a:t>
                      </a:r>
                      <a:r>
                        <a:rPr lang="en-US" baseline="0" dirty="0" smtClean="0"/>
                        <a:t> monthly temperature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27.5 degrees </a:t>
                      </a:r>
                      <a:r>
                        <a:rPr lang="en-US" dirty="0" err="1" smtClean="0"/>
                        <a:t>celsius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14.0</a:t>
                      </a:r>
                      <a:r>
                        <a:rPr lang="en-US" baseline="0" dirty="0" smtClean="0"/>
                        <a:t> degrees </a:t>
                      </a:r>
                      <a:r>
                        <a:rPr lang="en-US" baseline="0" dirty="0" err="1" smtClean="0"/>
                        <a:t>celsius</a:t>
                      </a:r>
                      <a:endParaRPr lang="en-SG" dirty="0"/>
                    </a:p>
                  </a:txBody>
                  <a:tcPr/>
                </a:tc>
              </a:tr>
              <a:tr h="881212">
                <a:tc>
                  <a:txBody>
                    <a:bodyPr/>
                    <a:lstStyle/>
                    <a:p>
                      <a:r>
                        <a:rPr lang="en-US" dirty="0" smtClean="0"/>
                        <a:t>Highest Altitude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537 feet (</a:t>
                      </a:r>
                      <a:r>
                        <a:rPr lang="en-SG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163.63 metres)</a:t>
                      </a:r>
                      <a:endParaRPr lang="en-SG" dirty="0" smtClean="0"/>
                    </a:p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9,200 feet (2804.16 metres)</a:t>
                      </a:r>
                      <a:endParaRPr lang="en-SG" dirty="0"/>
                    </a:p>
                  </a:txBody>
                  <a:tcPr/>
                </a:tc>
              </a:tr>
              <a:tr h="903218">
                <a:tc>
                  <a:txBody>
                    <a:bodyPr/>
                    <a:lstStyle/>
                    <a:p>
                      <a:r>
                        <a:rPr lang="en-US" dirty="0" smtClean="0"/>
                        <a:t>Distance</a:t>
                      </a:r>
                      <a:r>
                        <a:rPr lang="en-US" baseline="0" dirty="0" smtClean="0"/>
                        <a:t> from the sea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Surrounded</a:t>
                      </a:r>
                      <a:r>
                        <a:rPr lang="en-US" baseline="0" dirty="0" smtClean="0"/>
                        <a:t> by Straits of Malaysia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Pacific ocean on west coast</a:t>
                      </a:r>
                      <a:endParaRPr lang="en-SG" dirty="0"/>
                    </a:p>
                  </a:txBody>
                  <a:tcPr/>
                </a:tc>
              </a:tr>
              <a:tr h="1102287">
                <a:tc>
                  <a:txBody>
                    <a:bodyPr/>
                    <a:lstStyle/>
                    <a:p>
                      <a:r>
                        <a:rPr lang="en-US" dirty="0" smtClean="0"/>
                        <a:t>Cloud cover Time: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12pm</a:t>
                      </a:r>
                    </a:p>
                    <a:p>
                      <a:r>
                        <a:rPr lang="en-US" dirty="0" smtClean="0"/>
                        <a:t>Date: 14</a:t>
                      </a:r>
                      <a:r>
                        <a:rPr lang="en-US" baseline="0" dirty="0" smtClean="0"/>
                        <a:t>/6/14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5013176"/>
            <a:ext cx="27908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984600"/>
            <a:ext cx="28575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99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1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676456" cy="4876800"/>
          </a:xfrm>
        </p:spPr>
        <p:txBody>
          <a:bodyPr>
            <a:no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n-SG" sz="3600" dirty="0" smtClean="0"/>
              <a:t>What is the difference between weather and climate? [1]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SG" sz="3600" dirty="0" smtClean="0"/>
              <a:t>Why </a:t>
            </a:r>
            <a:r>
              <a:rPr lang="en-SG" sz="3600" dirty="0"/>
              <a:t>do different places experience different temperatures</a:t>
            </a:r>
            <a:r>
              <a:rPr lang="en-SG" sz="3600" dirty="0" smtClean="0"/>
              <a:t>? [4]</a:t>
            </a:r>
            <a:endParaRPr lang="en-SG" sz="3600" dirty="0"/>
          </a:p>
          <a:p>
            <a:pPr marL="742950" lvl="0" indent="-742950">
              <a:buFont typeface="+mj-lt"/>
              <a:buAutoNum type="arabicPeriod"/>
            </a:pPr>
            <a:r>
              <a:rPr lang="en-SG" sz="3600" dirty="0" smtClean="0"/>
              <a:t>With the aid of a well-labelled diagram, explain why </a:t>
            </a:r>
            <a:r>
              <a:rPr lang="en-SG" sz="3600" dirty="0"/>
              <a:t>do places at the same latitude have different temperatures</a:t>
            </a:r>
            <a:r>
              <a:rPr lang="en-SG" sz="3600" dirty="0" smtClean="0"/>
              <a:t>? [3]</a:t>
            </a:r>
          </a:p>
          <a:p>
            <a:pPr marL="457200" indent="-457200">
              <a:buFont typeface="+mj-lt"/>
              <a:buAutoNum type="arabicPeriod"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59224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1578</TotalTime>
  <Words>873</Words>
  <Application>Microsoft Office PowerPoint</Application>
  <PresentationFormat>Presentación en pantalla (4:3)</PresentationFormat>
  <Paragraphs>191</Paragraphs>
  <Slides>20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Algerian</vt:lpstr>
      <vt:lpstr>Arial</vt:lpstr>
      <vt:lpstr>Calibri</vt:lpstr>
      <vt:lpstr>Times New Roman</vt:lpstr>
      <vt:lpstr>Wingdings</vt:lpstr>
      <vt:lpstr>Clarity</vt:lpstr>
      <vt:lpstr>Weather and Climate</vt:lpstr>
      <vt:lpstr>Topic 1 - TeMPERATURE</vt:lpstr>
      <vt:lpstr>1A. Difference between weather and climate </vt:lpstr>
      <vt:lpstr>WEATHER ELEMENTS</vt:lpstr>
      <vt:lpstr>Can you guess what weather instrument is this?</vt:lpstr>
      <vt:lpstr>Temperature calculations</vt:lpstr>
      <vt:lpstr>Presentación de PowerPoint</vt:lpstr>
      <vt:lpstr>1B. Why do different places experience different temperatures? </vt:lpstr>
      <vt:lpstr>LATITUDE</vt:lpstr>
      <vt:lpstr>LATITUDE</vt:lpstr>
      <vt:lpstr>ALTITUDE</vt:lpstr>
      <vt:lpstr>Why does Temperature drops at higher Altitude?</vt:lpstr>
      <vt:lpstr>Presentación de PowerPoint</vt:lpstr>
      <vt:lpstr>Distance from the sea</vt:lpstr>
      <vt:lpstr>Distance from the sea</vt:lpstr>
      <vt:lpstr>Cloud Cover</vt:lpstr>
      <vt:lpstr>Cloud Cover</vt:lpstr>
      <vt:lpstr>1C. Why do places at the same latitude have different temperatures? </vt:lpstr>
      <vt:lpstr>Comparing Singapore and Ecuador</vt:lpstr>
      <vt:lpstr>Homework 1</vt:lpstr>
    </vt:vector>
  </TitlesOfParts>
  <Company>MOE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and Climate</dc:title>
  <dc:creator>See Toh Sijia</dc:creator>
  <cp:lastModifiedBy>Maria Sanz</cp:lastModifiedBy>
  <cp:revision>74</cp:revision>
  <dcterms:created xsi:type="dcterms:W3CDTF">2014-06-13T04:24:59Z</dcterms:created>
  <dcterms:modified xsi:type="dcterms:W3CDTF">2015-09-02T09:58:12Z</dcterms:modified>
</cp:coreProperties>
</file>