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463" r:id="rId3"/>
    <p:sldId id="464" r:id="rId4"/>
    <p:sldId id="479" r:id="rId5"/>
    <p:sldId id="292" r:id="rId6"/>
    <p:sldId id="293" r:id="rId7"/>
    <p:sldId id="466" r:id="rId8"/>
    <p:sldId id="467" r:id="rId9"/>
    <p:sldId id="300" r:id="rId10"/>
    <p:sldId id="480" r:id="rId11"/>
    <p:sldId id="298" r:id="rId12"/>
    <p:sldId id="297" r:id="rId13"/>
    <p:sldId id="481" r:id="rId14"/>
    <p:sldId id="294" r:id="rId15"/>
    <p:sldId id="465" r:id="rId16"/>
    <p:sldId id="299" r:id="rId17"/>
    <p:sldId id="296" r:id="rId18"/>
    <p:sldId id="468" r:id="rId19"/>
    <p:sldId id="302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66FF"/>
    <a:srgbClr val="FF9933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/>
    <p:restoredTop sz="94600"/>
  </p:normalViewPr>
  <p:slideViewPr>
    <p:cSldViewPr snapToGrid="0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22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B0E7166-5FA9-4D3E-AAB2-A2DB334A18F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D0B2323-2327-429C-94EE-DDEE2ECBF23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2708" name="Rectangle 4">
            <a:extLst>
              <a:ext uri="{FF2B5EF4-FFF2-40B4-BE49-F238E27FC236}">
                <a16:creationId xmlns:a16="http://schemas.microsoft.com/office/drawing/2014/main" id="{C750B37B-2173-4C00-9716-424B7611DEF3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F2B14653-DF3E-4A44-B4A6-D778ADB4DB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3A6DFED0-F06E-4623-B07A-F39C0FFD271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002BEDDA-12D8-4C17-9AB8-4F8CE171E3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44914A7-0903-43AA-8900-78B9BDFA6177}" type="slidenum">
              <a:rPr lang="en-US" altLang="en-US"/>
              <a:pPr/>
              <a:t>‹Nº›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FDAF076-976B-4EDE-99D2-C22A31DF49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93E37A4-97CA-403C-B42A-21D2F32CB9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1DCB936-9B7D-4AD4-9C0F-439D2F5B0E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A40CAB-35F7-44F2-B58A-E37AAEA76933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2446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447D52-D05A-4C66-AF35-F6731B713E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81CC39-6059-4C57-90F2-343290741B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C5AB895-C52B-4768-953A-DB5A72D521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EFAD8A-FCAB-4771-8120-B7F0CFB67684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8799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A5B4A13-3AC9-4790-BAAF-736023DB1A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397FF7-B891-41F5-BC14-CC161B83C3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93670D5-AAFA-43AF-9B6B-767BB804C1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5C084F-1B4A-47B3-80E1-C9C389F4E1C0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146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49BF1C-DF46-4007-BD53-0288FC01BC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854D06-5DEF-4BDE-9D5B-6D2C549D7A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065D98-F6BA-4FA0-89CE-DE02132821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8C7D5F-0268-4345-B849-EAD059DBE55E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3718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608D7DD-F232-4B8E-BD14-CFDB0625BC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F60E488-A44D-4DD8-A5A0-62E1BE64B3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7D84588-FE87-4F1D-8C68-7F458EFD52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2FD6E8-8B05-4A3C-9518-558DB1ED6E6D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5770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2A37C90-ABE6-4200-A880-2C40AC3A37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EB03A23-A817-4980-A59C-BA1BACD8A3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F9C84A8-B3C5-4965-8D52-FD3E2D79E3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AF3CE0-B014-4004-9130-AB39F5BE6112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384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366C763-EA7F-4290-BCAA-CF8F3355A1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7521499-499D-452A-A557-F71944D665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A38FF00-0CDF-4776-B64C-3CD61827BC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275B5A-1517-49BA-8322-351ECFFB9F4F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457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708829-04AD-49ED-AE3F-A621594DE6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0F9AEA-6376-40A4-A96F-5DE39EE7B4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FBDA8A-AF89-4552-BFCA-19A35120F1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C8E618-C9C5-4729-BA7F-A400E24BB255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6290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A12A91-3A08-4E5E-9BA5-23FE8C8849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5AF2E9-07A0-487F-AB2C-CED63A9E9B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11437A-4ACC-4CC8-9ABA-11A0344DE4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2A0635-65EF-493A-8746-4FFE0DC4383E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497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6E0302F-CC80-494A-8479-164E220D50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CDBF08D-4AC8-4D28-A9D8-5702F0CD71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A3B745B-7B15-423A-B945-2113B263CE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DDA083-6EBA-4016-8680-E9140DA36D02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9267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F11AE5B-A456-4C6B-8826-0A4A49E420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5D7346-50B2-4FAD-936B-A8E1E763B3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9DE6637-4A6C-49F9-AEE0-123AAC52FE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2388F7-8147-42C5-A388-41F3A32CB25F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6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3513" y="274638"/>
            <a:ext cx="631666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E6B9BD-1A69-4E6B-B5BD-F521363429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0AF69B-EDE0-4C3E-8A45-8767EA387D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351EAC-E266-4AF5-B18F-C93884166C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24C3C5-42DF-465C-9B2C-3B7D02EC4194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9844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3513" y="274638"/>
            <a:ext cx="631666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29C4A5-E211-4EBC-A64C-53BFC00D63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D77B57-5093-479E-8692-630FF55B58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B9EA30-9981-417B-9A11-F1F61658A0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3050E2-F9E0-41B1-95F9-CB870324C98E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1979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3513" y="274638"/>
            <a:ext cx="631666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3A2EE9-8F56-4870-A8A4-B325AC1E86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ADB85E-3E1E-441F-89E2-89CBD57D34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317937-E119-4993-BCB2-CE6A154344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0348EB-8548-4693-9B69-C4B5454C71FB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07579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3513" y="274638"/>
            <a:ext cx="631666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413639-F127-42FD-9B28-E7DF049E3C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B7C248-8446-4146-A6A5-38424316A1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C74C67-E2CC-43ED-81AB-4C32EC7201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F0E88B-A688-4B59-A1B8-7ACEBE090B67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5462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3513" y="274638"/>
            <a:ext cx="631666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6DA250-9CAF-4AB5-89BD-D60E297DDE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4FC43A-0C4A-40DD-80DC-92AD027C4A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9260CE-A476-4069-9C92-F9F2C97677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90FF61-856B-490E-9601-0EC4FF45C1B8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6020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 preserve="1">
  <p:cSld name="Title, Media Clip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3513" y="274638"/>
            <a:ext cx="631666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Media Placeholder 2"/>
          <p:cNvSpPr>
            <a:spLocks noGrp="1"/>
          </p:cNvSpPr>
          <p:nvPr>
            <p:ph type="media"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5100AF-E18A-4ABF-B435-B546E61D14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D55B08-B055-47DA-84AF-6A8434AC45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BA4EC1-681C-40B5-A5F4-E74A44A4EE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B4713B-EA5F-4827-A8C9-54DC631CBBF1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55470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3513" y="274638"/>
            <a:ext cx="631666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932488" y="1600200"/>
            <a:ext cx="3087687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932488" y="3938588"/>
            <a:ext cx="3087687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37BEDEE-F1AF-48B4-B271-7B68AB63AD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5E980DF-C025-40E1-A734-108AAAFFC6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8CBA838-649C-4795-8FC5-C5CE92DA23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A9AAD-1F70-4F82-B36E-4E18F86CEEBA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1260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002DB08-B4BC-4CC8-AD64-FE16E1B2C74A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20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773D79E-27E9-4D4A-87B0-D05490CA7C96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21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A8372E0-BA0C-43A5-8016-79D9570D8BF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173FBF5-EA3E-4C32-9AA8-C81F607470C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A79C41C-BC95-4EC6-8F15-20BFE8C3316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93ADF58-02A7-4B32-8FE0-FF774024B6DB}" type="slidenum">
              <a:rPr lang="en-US" altLang="en-US"/>
              <a:pPr/>
              <a:t>‹Nº›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7" Type="http://schemas.openxmlformats.org/officeDocument/2006/relationships/image" Target="../media/image12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images.google.com/imgres?imgurl=http://www.photolib.noaa.gov/historic/nws/images/big/wea02041.jpg&amp;imgrefurl=http://www.photolib.noaa.gov/historic/nws/wea02041.htm&amp;h=1176&amp;w=1796&amp;sz=1279&amp;hl=en&amp;start=14&amp;tbnid=6upwx20sIBfUFM:&amp;tbnh=98&amp;tbnw=150&amp;prev=/images%3Fq%3Dnimbostratus%2Bclouds%26svnum%3D10%26hl%3Den%26safe%3Dactive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://images.google.com/imgres?imgurl=http://www.chitambo.com/clouds/cloudsimages/medium/nbst_oberembrach_apr02.jpg&amp;imgrefurl=http://www.chitambo.com/clouds/cloudshtml/nimbostratus.html&amp;h=264&amp;w=425&amp;sz=4&amp;hl=en&amp;start=52&amp;tbnid=7N4Tl06cZSPX9M:&amp;tbnh=78&amp;tbnw=126&amp;prev=/images%3Fq%3Dnimbostratus%2Bclouds%26start%3D40%26ndsp%3D20%26svnum%3D10%26hl%3Den%26safe%3Dactive%26sa%3DN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jpeg"/><Relationship Id="rId5" Type="http://schemas.openxmlformats.org/officeDocument/2006/relationships/hyperlink" Target="http://www.siskiyous.edu/shasta/env/clouds/lfSs.jpg" TargetMode="Externa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hyperlink" Target="http://images.google.com/imgres?imgurl=http://images.usatoday.com/weather/photos/clouds/cirrus1.jpg&amp;imgrefurl=http://www.usatoday.com/weather/wcirrus.htm&amp;h=280&amp;w=418&amp;sz=13&amp;hl=en&amp;start=21&amp;tbnid=7ohoCFksMSztgM:&amp;tbnh=84&amp;tbnw=125&amp;prev=/images%3Fq%3Dcirrus%2Bclouds%26start%3D20%26ndsp%3D20%26svnum%3D10%26hl%3Den%26safe%3Dactive%26sa%3DN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image" Target="../media/image9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B28B7BE-5CF4-4211-888A-61ADE91D1DE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800" dirty="0"/>
              <a:t>TYPES OF CLOUDS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0C87A06-F2C2-47CD-93BE-5DF32A0243C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654018" y="5697414"/>
            <a:ext cx="2146251" cy="548641"/>
          </a:xfrm>
        </p:spPr>
        <p:txBody>
          <a:bodyPr/>
          <a:lstStyle/>
          <a:p>
            <a:pPr algn="r" eaLnBrk="1" hangingPunct="1"/>
            <a:r>
              <a:rPr lang="en-US" altLang="en-US" dirty="0">
                <a:solidFill>
                  <a:srgbClr val="FF0000"/>
                </a:solidFill>
              </a:rPr>
              <a:t> MARÍA SANZ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10838973-3F95-4D74-946A-0164BD0A22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Clouds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ED5F61A6-8A17-4978-8D10-61FBABB335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1625" y="1676400"/>
            <a:ext cx="8689975" cy="4422775"/>
          </a:xfrm>
        </p:spPr>
        <p:txBody>
          <a:bodyPr/>
          <a:lstStyle/>
          <a:p>
            <a:pPr eaLnBrk="1" hangingPunct="1"/>
            <a:r>
              <a:rPr lang="en-US" altLang="en-US" sz="2800"/>
              <a:t>Form when air rises, cools to its dew point, and becomes saturated</a:t>
            </a:r>
          </a:p>
          <a:p>
            <a:pPr eaLnBrk="1" hangingPunct="1"/>
            <a:r>
              <a:rPr lang="en-US" altLang="en-US" sz="2800"/>
              <a:t>Shape and height of clouds vary with temperature, pressure, and water vapor in atmosphere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E25B2A00-60D1-49FA-B2EC-F72CAB8D6F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4813" y="0"/>
            <a:ext cx="6316662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Clouds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7846268F-18DD-4AAE-AEC0-7FE063DB87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40750" cy="44227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Shape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/>
              <a:t>Stratus-smooth, even sheets or layers at low altitudes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/>
              <a:t>Cumulus-puffy, white clouds, often with flat bases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/>
              <a:t>Cirrus-high, thin, white feathery clouds made of ice crystals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Height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/>
              <a:t>Cirro – high clouds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/>
              <a:t>Alto – middle-elevation clouds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/>
              <a:t>Strato – low clouds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/>
              <a:t>Nimbus clouds are dark and so full of water that sunlight can’t penetrate them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64430AF4-2AF6-45B4-9C1A-94C9B60C54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9463" y="-247650"/>
            <a:ext cx="6316662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Clouds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E841A27E-8F94-4320-89F6-A30C061E99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409700"/>
            <a:ext cx="9144000" cy="4422775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FF0000"/>
                </a:solidFill>
              </a:rPr>
              <a:t>LOW CLOUDS</a:t>
            </a:r>
            <a:r>
              <a:rPr lang="en-US" altLang="en-US" sz="3200"/>
              <a:t> – form at 2,000 m or less in altitude</a:t>
            </a:r>
          </a:p>
          <a:p>
            <a:pPr lvl="1" eaLnBrk="1" hangingPunct="1"/>
            <a:r>
              <a:rPr lang="en-US" altLang="en-US" sz="3200"/>
              <a:t>Cumulus – puffy clouds formed when air currents rise and carry moisture</a:t>
            </a:r>
          </a:p>
          <a:p>
            <a:pPr lvl="1" eaLnBrk="1" hangingPunct="1"/>
            <a:r>
              <a:rPr lang="en-US" altLang="en-US" sz="3200"/>
              <a:t>Stratus – layered dull, gray sheets that can cover the entire sky</a:t>
            </a:r>
          </a:p>
          <a:p>
            <a:pPr lvl="1" eaLnBrk="1" hangingPunct="1"/>
            <a:r>
              <a:rPr lang="en-US" altLang="en-US" sz="3200"/>
              <a:t>Nimbostratus – low, dark, thick layers that hide the Sun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130" name="Oval 2">
            <a:extLst>
              <a:ext uri="{FF2B5EF4-FFF2-40B4-BE49-F238E27FC236}">
                <a16:creationId xmlns:a16="http://schemas.microsoft.com/office/drawing/2014/main" id="{1CF8CE66-8746-4F30-8140-757FFA9EC1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324600" y="-3810000"/>
            <a:ext cx="22631400" cy="16611600"/>
          </a:xfrm>
          <a:prstGeom prst="ellipse">
            <a:avLst/>
          </a:prstGeom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8131" name="Text Box 3">
            <a:extLst>
              <a:ext uri="{FF2B5EF4-FFF2-40B4-BE49-F238E27FC236}">
                <a16:creationId xmlns:a16="http://schemas.microsoft.com/office/drawing/2014/main" id="{3AF449EA-D756-4EBD-91B5-E795BEEDB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33400"/>
            <a:ext cx="4953000" cy="607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en-US" sz="2800" i="1" u="sng"/>
              <a:t>Cumulus</a:t>
            </a:r>
            <a:endParaRPr lang="en-US" altLang="en-US" sz="2800"/>
          </a:p>
          <a:p>
            <a:pPr eaLnBrk="1" hangingPunct="1">
              <a:lnSpc>
                <a:spcPct val="140000"/>
              </a:lnSpc>
            </a:pPr>
            <a:r>
              <a:rPr lang="en-US" altLang="en-US" sz="2800"/>
              <a:t>· Clouds formed at medium or low elevation.</a:t>
            </a:r>
          </a:p>
          <a:p>
            <a:pPr eaLnBrk="1" hangingPunct="1">
              <a:lnSpc>
                <a:spcPct val="140000"/>
              </a:lnSpc>
            </a:pPr>
            <a:r>
              <a:rPr lang="en-US" altLang="en-US" sz="2800"/>
              <a:t>· Cumulus clouds are puffy with flat bottoms.</a:t>
            </a:r>
          </a:p>
          <a:p>
            <a:pPr eaLnBrk="1" hangingPunct="1">
              <a:lnSpc>
                <a:spcPct val="140000"/>
              </a:lnSpc>
            </a:pPr>
            <a:r>
              <a:rPr lang="en-US" altLang="en-US" sz="2800"/>
              <a:t>· When cumulus clouds are white they often signal fair weather, but when they are darker, they may signal rain or thunderstorms.</a:t>
            </a:r>
          </a:p>
        </p:txBody>
      </p:sp>
      <p:sp>
        <p:nvSpPr>
          <p:cNvPr id="48132" name="WordArt 4" descr="animated_background">
            <a:extLst>
              <a:ext uri="{FF2B5EF4-FFF2-40B4-BE49-F238E27FC236}">
                <a16:creationId xmlns:a16="http://schemas.microsoft.com/office/drawing/2014/main" id="{2744BB0B-A2A3-47B4-A347-77A8F4C8D21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04800" y="152400"/>
            <a:ext cx="34290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33CCCC"/>
                  </a:solidFill>
                  <a:round/>
                  <a:headEnd/>
                  <a:tailEnd/>
                </a:ln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Gyparody"/>
              </a:rPr>
              <a:t>Clouds</a:t>
            </a:r>
          </a:p>
        </p:txBody>
      </p:sp>
      <p:pic>
        <p:nvPicPr>
          <p:cNvPr id="48133" name="Picture 7" descr="elephant">
            <a:extLst>
              <a:ext uri="{FF2B5EF4-FFF2-40B4-BE49-F238E27FC236}">
                <a16:creationId xmlns:a16="http://schemas.microsoft.com/office/drawing/2014/main" id="{4842E7CB-A5DC-4A35-B9A0-7984F0E15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59"/>
          <a:stretch>
            <a:fillRect/>
          </a:stretch>
        </p:blipFill>
        <p:spPr bwMode="auto">
          <a:xfrm>
            <a:off x="5143500" y="552450"/>
            <a:ext cx="4438650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8" descr="cumulus">
            <a:extLst>
              <a:ext uri="{FF2B5EF4-FFF2-40B4-BE49-F238E27FC236}">
                <a16:creationId xmlns:a16="http://schemas.microsoft.com/office/drawing/2014/main" id="{A9BE3DBF-E2CB-45AF-BBF1-FCCFF0C9F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40"/>
          <a:stretch>
            <a:fillRect/>
          </a:stretch>
        </p:blipFill>
        <p:spPr bwMode="auto">
          <a:xfrm>
            <a:off x="5010150" y="3500438"/>
            <a:ext cx="4665663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newsfla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154" name="Oval 2">
            <a:extLst>
              <a:ext uri="{FF2B5EF4-FFF2-40B4-BE49-F238E27FC236}">
                <a16:creationId xmlns:a16="http://schemas.microsoft.com/office/drawing/2014/main" id="{24F3B255-B6BA-47A5-991B-94459CA2D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019800" y="-3733800"/>
            <a:ext cx="22631400" cy="16611600"/>
          </a:xfrm>
          <a:prstGeom prst="ellipse">
            <a:avLst/>
          </a:prstGeom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9155" name="WordArt 3" descr="animated_background">
            <a:extLst>
              <a:ext uri="{FF2B5EF4-FFF2-40B4-BE49-F238E27FC236}">
                <a16:creationId xmlns:a16="http://schemas.microsoft.com/office/drawing/2014/main" id="{08DC6D29-2B2C-4F00-90C0-062F6CBE81E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04800" y="152400"/>
            <a:ext cx="34290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33CCCC"/>
                  </a:solidFill>
                  <a:round/>
                  <a:headEnd/>
                  <a:tailEnd/>
                </a:ln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Gyparody"/>
              </a:rPr>
              <a:t>Clouds</a:t>
            </a:r>
          </a:p>
        </p:txBody>
      </p:sp>
      <p:sp>
        <p:nvSpPr>
          <p:cNvPr id="49156" name="Text Box 4">
            <a:extLst>
              <a:ext uri="{FF2B5EF4-FFF2-40B4-BE49-F238E27FC236}">
                <a16:creationId xmlns:a16="http://schemas.microsoft.com/office/drawing/2014/main" id="{746BC7E2-A99D-4228-8F81-4700E1EB6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143000"/>
            <a:ext cx="4267200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en-US" sz="2800" i="1" u="sng"/>
              <a:t>Stratus</a:t>
            </a:r>
            <a:endParaRPr lang="en-US" altLang="en-US" sz="2800"/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altLang="en-US" sz="2800"/>
              <a:t>Clouds formed at medium or low elevation; spread out layer upon layer covering a large area</a:t>
            </a:r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altLang="en-US" sz="2800"/>
              <a:t>As stratus clouds thicken, precipitation usually occurs over that area.</a:t>
            </a:r>
          </a:p>
        </p:txBody>
      </p:sp>
      <p:pic>
        <p:nvPicPr>
          <p:cNvPr id="49157" name="Picture 7" descr="stratus02large">
            <a:extLst>
              <a:ext uri="{FF2B5EF4-FFF2-40B4-BE49-F238E27FC236}">
                <a16:creationId xmlns:a16="http://schemas.microsoft.com/office/drawing/2014/main" id="{057AEF6B-413C-4243-9FDA-89FD00CD1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050" y="228600"/>
            <a:ext cx="4267200" cy="237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Picture 8" descr="East">
            <a:extLst>
              <a:ext uri="{FF2B5EF4-FFF2-40B4-BE49-F238E27FC236}">
                <a16:creationId xmlns:a16="http://schemas.microsoft.com/office/drawing/2014/main" id="{9D9A91E3-0C01-419C-9DC1-BABC4493F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58"/>
          <a:stretch>
            <a:fillRect/>
          </a:stretch>
        </p:blipFill>
        <p:spPr bwMode="auto">
          <a:xfrm>
            <a:off x="4953000" y="2895600"/>
            <a:ext cx="33718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newsfla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8BB6F5F3-F6C8-4D43-B67D-0E920F94A3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Cumulus</a:t>
            </a:r>
          </a:p>
        </p:txBody>
      </p:sp>
      <p:pic>
        <p:nvPicPr>
          <p:cNvPr id="50179" name="Picture 3">
            <a:extLst>
              <a:ext uri="{FF2B5EF4-FFF2-40B4-BE49-F238E27FC236}">
                <a16:creationId xmlns:a16="http://schemas.microsoft.com/office/drawing/2014/main" id="{CA3EF78A-5850-4C3C-BF7B-B38DB00AB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95438"/>
            <a:ext cx="7848600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CDD4CB99-5325-405F-B5C9-D32814C912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Stratus</a:t>
            </a:r>
          </a:p>
        </p:txBody>
      </p:sp>
      <p:pic>
        <p:nvPicPr>
          <p:cNvPr id="51203" name="Picture 3">
            <a:extLst>
              <a:ext uri="{FF2B5EF4-FFF2-40B4-BE49-F238E27FC236}">
                <a16:creationId xmlns:a16="http://schemas.microsoft.com/office/drawing/2014/main" id="{300DD9A8-50BB-4A2C-9B2E-CE7557AB5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76350"/>
            <a:ext cx="7696200" cy="558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226" name="Oval 2">
            <a:extLst>
              <a:ext uri="{FF2B5EF4-FFF2-40B4-BE49-F238E27FC236}">
                <a16:creationId xmlns:a16="http://schemas.microsoft.com/office/drawing/2014/main" id="{C25BB898-9F93-4E1B-AB42-C381C745D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019800" y="-3733800"/>
            <a:ext cx="22631400" cy="16611600"/>
          </a:xfrm>
          <a:prstGeom prst="ellipse">
            <a:avLst/>
          </a:prstGeom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2227" name="WordArt 3" descr="1_Cyan_1">
            <a:extLst>
              <a:ext uri="{FF2B5EF4-FFF2-40B4-BE49-F238E27FC236}">
                <a16:creationId xmlns:a16="http://schemas.microsoft.com/office/drawing/2014/main" id="{B392CBD1-D9CA-4CA5-AD98-30E3DE7FCFC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8600" y="228600"/>
            <a:ext cx="50292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Front">
                <a:rot lat="21299997" lon="300000" rev="0"/>
              </a:camera>
              <a:lightRig rig="legacyFlat2" dir="t"/>
            </a:scene3d>
            <a:sp3d extrusionH="430200" prstMaterial="legacyPlastic">
              <a:extrusionClr>
                <a:srgbClr val="FFFFFF"/>
              </a:extrusionClr>
              <a:contourClr>
                <a:srgbClr val="FFFFFF"/>
              </a:contourClr>
            </a:sp3d>
          </a:bodyPr>
          <a:lstStyle/>
          <a:p>
            <a:pPr algn="ctr"/>
            <a:r>
              <a:rPr lang="en-US" sz="3600" b="1" kern="10">
                <a:ln w="9525">
                  <a:round/>
                  <a:headEnd/>
                  <a:tailEnd/>
                </a:ln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X-Files"/>
              </a:rPr>
              <a:t>Nimbo-stratus clouds</a:t>
            </a:r>
          </a:p>
        </p:txBody>
      </p:sp>
      <p:sp>
        <p:nvSpPr>
          <p:cNvPr id="52228" name="Rectangle 7" descr="gggg05_018">
            <a:extLst>
              <a:ext uri="{FF2B5EF4-FFF2-40B4-BE49-F238E27FC236}">
                <a16:creationId xmlns:a16="http://schemas.microsoft.com/office/drawing/2014/main" id="{2A48EA98-00CA-4FDD-AE41-9906D0242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1066800"/>
            <a:ext cx="5410200" cy="35814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52229" name="Picture 8" descr="nbst_oberembrach_apr02">
            <a:hlinkClick r:id="rId4"/>
            <a:extLst>
              <a:ext uri="{FF2B5EF4-FFF2-40B4-BE49-F238E27FC236}">
                <a16:creationId xmlns:a16="http://schemas.microsoft.com/office/drawing/2014/main" id="{7E880A7C-BC06-4E12-A053-87BD7A650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143000"/>
            <a:ext cx="5181600" cy="339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0" name="Rectangle 9" descr="gggg05_018">
            <a:extLst>
              <a:ext uri="{FF2B5EF4-FFF2-40B4-BE49-F238E27FC236}">
                <a16:creationId xmlns:a16="http://schemas.microsoft.com/office/drawing/2014/main" id="{C6D65420-3D8E-4B7E-B6B1-98B2A6EEB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48000"/>
            <a:ext cx="5257800" cy="3429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52231" name="Picture 10" descr="wea02041">
            <a:hlinkClick r:id="rId6"/>
            <a:extLst>
              <a:ext uri="{FF2B5EF4-FFF2-40B4-BE49-F238E27FC236}">
                <a16:creationId xmlns:a16="http://schemas.microsoft.com/office/drawing/2014/main" id="{8480D42A-8BC1-4072-9751-1870ABD1D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124200"/>
            <a:ext cx="4981575" cy="325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newsfla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14812EA5-FA14-42C2-BBF4-3D871C6994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9463" y="-247650"/>
            <a:ext cx="6316662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Clouds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4D235979-EBF1-41F6-9133-0E5F8C8B8D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466850"/>
            <a:ext cx="9144000" cy="4422775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FF0000"/>
                </a:solidFill>
              </a:rPr>
              <a:t>MIDDLE CLOUDS</a:t>
            </a:r>
            <a:r>
              <a:rPr lang="en-US" altLang="en-US" sz="3200"/>
              <a:t> – form between 2,000 m and 8,000 m in altitude</a:t>
            </a:r>
          </a:p>
          <a:p>
            <a:pPr lvl="1" eaLnBrk="1" hangingPunct="1"/>
            <a:r>
              <a:rPr lang="en-US" altLang="en-US" sz="3200"/>
              <a:t>Most are layered</a:t>
            </a:r>
          </a:p>
          <a:p>
            <a:pPr lvl="1" eaLnBrk="1" hangingPunct="1"/>
            <a:r>
              <a:rPr lang="en-US" altLang="en-US" sz="3200"/>
              <a:t>Names have alto- prefix (altocumulus and altostratus)</a:t>
            </a:r>
          </a:p>
          <a:p>
            <a:pPr lvl="1" eaLnBrk="1" hangingPunct="1"/>
            <a:r>
              <a:rPr lang="en-US" altLang="en-US" sz="3200"/>
              <a:t>Can produce light precipitation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274" name="Oval 2">
            <a:extLst>
              <a:ext uri="{FF2B5EF4-FFF2-40B4-BE49-F238E27FC236}">
                <a16:creationId xmlns:a16="http://schemas.microsoft.com/office/drawing/2014/main" id="{1CD0AFD5-FF4C-43D2-AE08-90C7B421A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019800" y="-3733800"/>
            <a:ext cx="22631400" cy="16611600"/>
          </a:xfrm>
          <a:prstGeom prst="ellipse">
            <a:avLst/>
          </a:prstGeom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4275" name="WordArt 3" descr="1_Cyan_1">
            <a:extLst>
              <a:ext uri="{FF2B5EF4-FFF2-40B4-BE49-F238E27FC236}">
                <a16:creationId xmlns:a16="http://schemas.microsoft.com/office/drawing/2014/main" id="{8F8474E2-01FE-46C8-A48B-E94F2397F69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81000" y="457200"/>
            <a:ext cx="65532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Front">
                <a:rot lat="21299997" lon="300000" rev="0"/>
              </a:camera>
              <a:lightRig rig="legacyFlat2" dir="t"/>
            </a:scene3d>
            <a:sp3d extrusionH="430200" prstMaterial="legacyPlastic">
              <a:extrusionClr>
                <a:srgbClr val="FFFFFF"/>
              </a:extrusionClr>
              <a:contourClr>
                <a:srgbClr val="FFFFFF"/>
              </a:contourClr>
            </a:sp3d>
          </a:bodyPr>
          <a:lstStyle/>
          <a:p>
            <a:pPr algn="ctr"/>
            <a:r>
              <a:rPr lang="en-US" sz="3600" b="1" kern="10">
                <a:ln w="9525">
                  <a:round/>
                  <a:headEnd/>
                  <a:tailEnd/>
                </a:ln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X-Files"/>
              </a:rPr>
              <a:t>Alto-cumulus clouds</a:t>
            </a:r>
          </a:p>
        </p:txBody>
      </p:sp>
      <p:sp>
        <p:nvSpPr>
          <p:cNvPr id="54276" name="Rectangle 4" descr="gggg05_018">
            <a:extLst>
              <a:ext uri="{FF2B5EF4-FFF2-40B4-BE49-F238E27FC236}">
                <a16:creationId xmlns:a16="http://schemas.microsoft.com/office/drawing/2014/main" id="{2F63E7FB-A489-44D9-AD74-07C73318C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5181600" cy="36576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54277" name="Picture 5" descr="ac">
            <a:extLst>
              <a:ext uri="{FF2B5EF4-FFF2-40B4-BE49-F238E27FC236}">
                <a16:creationId xmlns:a16="http://schemas.microsoft.com/office/drawing/2014/main" id="{EC1C8704-FDAA-4AAE-8C66-3619A96D7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5029200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8" name="Rectangle 6" descr="gggg05_018">
            <a:extLst>
              <a:ext uri="{FF2B5EF4-FFF2-40B4-BE49-F238E27FC236}">
                <a16:creationId xmlns:a16="http://schemas.microsoft.com/office/drawing/2014/main" id="{73EE4D35-9149-45BB-B4D9-88E96BCF0D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3276600"/>
            <a:ext cx="4648200" cy="3429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54279" name="Picture 7" descr="altocumulus">
            <a:extLst>
              <a:ext uri="{FF2B5EF4-FFF2-40B4-BE49-F238E27FC236}">
                <a16:creationId xmlns:a16="http://schemas.microsoft.com/office/drawing/2014/main" id="{DF8CE0FE-E02B-4D2C-A6CE-D75D8CF38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352800"/>
            <a:ext cx="4505325" cy="330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newsfla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298" name="Oval 2">
            <a:extLst>
              <a:ext uri="{FF2B5EF4-FFF2-40B4-BE49-F238E27FC236}">
                <a16:creationId xmlns:a16="http://schemas.microsoft.com/office/drawing/2014/main" id="{953DFA9F-5B05-47EB-A276-AEFEDFA34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019800" y="-3733800"/>
            <a:ext cx="22631400" cy="16611600"/>
          </a:xfrm>
          <a:prstGeom prst="ellipse">
            <a:avLst/>
          </a:prstGeom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5299" name="WordArt 3" descr="1_Cyan_1">
            <a:extLst>
              <a:ext uri="{FF2B5EF4-FFF2-40B4-BE49-F238E27FC236}">
                <a16:creationId xmlns:a16="http://schemas.microsoft.com/office/drawing/2014/main" id="{52409A5E-7C5F-45C5-943D-2DE6C9EFFEC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81000" y="228600"/>
            <a:ext cx="68580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Front">
                <a:rot lat="21299997" lon="300000" rev="0"/>
              </a:camera>
              <a:lightRig rig="legacyFlat2" dir="t"/>
            </a:scene3d>
            <a:sp3d extrusionH="430200" prstMaterial="legacyPlastic">
              <a:extrusionClr>
                <a:srgbClr val="FFFFFF"/>
              </a:extrusionClr>
              <a:contourClr>
                <a:srgbClr val="FFFFFF"/>
              </a:contourClr>
            </a:sp3d>
          </a:bodyPr>
          <a:lstStyle/>
          <a:p>
            <a:pPr algn="ctr"/>
            <a:r>
              <a:rPr lang="en-US" sz="3600" b="1" kern="10">
                <a:ln w="9525">
                  <a:round/>
                  <a:headEnd/>
                  <a:tailEnd/>
                </a:ln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X-Files"/>
              </a:rPr>
              <a:t>Alto-stratus Clouds</a:t>
            </a:r>
          </a:p>
        </p:txBody>
      </p:sp>
      <p:sp>
        <p:nvSpPr>
          <p:cNvPr id="55300" name="Rectangle 4" descr="gggg05_018">
            <a:extLst>
              <a:ext uri="{FF2B5EF4-FFF2-40B4-BE49-F238E27FC236}">
                <a16:creationId xmlns:a16="http://schemas.microsoft.com/office/drawing/2014/main" id="{7C94F6A3-6DBB-4DAD-A4FC-749B0C3FB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1295400"/>
            <a:ext cx="4876800" cy="33528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55301" name="Picture 5" descr="falls_church_va">
            <a:extLst>
              <a:ext uri="{FF2B5EF4-FFF2-40B4-BE49-F238E27FC236}">
                <a16:creationId xmlns:a16="http://schemas.microsoft.com/office/drawing/2014/main" id="{31D4D73B-1C27-4A81-B01C-B9DE0B8C9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371600"/>
            <a:ext cx="4724400" cy="321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2" name="Rectangle 6" descr="gggg05_018">
            <a:extLst>
              <a:ext uri="{FF2B5EF4-FFF2-40B4-BE49-F238E27FC236}">
                <a16:creationId xmlns:a16="http://schemas.microsoft.com/office/drawing/2014/main" id="{8485BCCA-B1C4-4890-868F-CE92DA901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124200"/>
            <a:ext cx="4495800" cy="33528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55303" name="Picture 7" descr="lfSs">
            <a:hlinkClick r:id="rId5"/>
            <a:extLst>
              <a:ext uri="{FF2B5EF4-FFF2-40B4-BE49-F238E27FC236}">
                <a16:creationId xmlns:a16="http://schemas.microsoft.com/office/drawing/2014/main" id="{1D176217-5DE2-4292-8096-3EFF163B4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163888"/>
            <a:ext cx="4343400" cy="324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newsfla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6ADA44DB-B8E4-48A8-A833-4943185780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9463" y="-247650"/>
            <a:ext cx="6316662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Clouds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0B0AEE5F-7ACA-46A5-A9C9-4AEDA10B2C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466850"/>
            <a:ext cx="9144000" cy="4422775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FF0000"/>
                </a:solidFill>
              </a:rPr>
              <a:t>HIGH AND VERTICAL CLOUDS </a:t>
            </a:r>
          </a:p>
          <a:p>
            <a:pPr lvl="1" eaLnBrk="1" hangingPunct="1"/>
            <a:r>
              <a:rPr lang="en-US" altLang="en-US" sz="3200"/>
              <a:t>Cirrus – wispy, high-level clouds</a:t>
            </a:r>
          </a:p>
          <a:p>
            <a:pPr lvl="1" eaLnBrk="1" hangingPunct="1"/>
            <a:r>
              <a:rPr lang="en-US" altLang="en-US" sz="3200"/>
              <a:t>Cirrostratus – high, layered clouds that can cover the sky</a:t>
            </a:r>
          </a:p>
          <a:p>
            <a:pPr lvl="1" eaLnBrk="1" hangingPunct="1"/>
            <a:r>
              <a:rPr lang="en-US" altLang="en-US" sz="3200"/>
              <a:t>Cumulonimbus – known as thunderstorm clouds; produce heavy precipitation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346" name="Oval 2">
            <a:extLst>
              <a:ext uri="{FF2B5EF4-FFF2-40B4-BE49-F238E27FC236}">
                <a16:creationId xmlns:a16="http://schemas.microsoft.com/office/drawing/2014/main" id="{D18BB992-26F6-411B-86A3-1F147CAA62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096000" y="-3581400"/>
            <a:ext cx="22631400" cy="16611600"/>
          </a:xfrm>
          <a:prstGeom prst="ellipse">
            <a:avLst/>
          </a:prstGeom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7347" name="WordArt 3" descr="animated_background">
            <a:extLst>
              <a:ext uri="{FF2B5EF4-FFF2-40B4-BE49-F238E27FC236}">
                <a16:creationId xmlns:a16="http://schemas.microsoft.com/office/drawing/2014/main" id="{E7CFA81F-1E8A-4855-A423-FE53D0249D4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04800" y="152400"/>
            <a:ext cx="34290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33CCCC"/>
                  </a:solidFill>
                  <a:round/>
                  <a:headEnd/>
                  <a:tailEnd/>
                </a:ln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Gyparody"/>
              </a:rPr>
              <a:t>Clouds</a:t>
            </a:r>
          </a:p>
        </p:txBody>
      </p:sp>
      <p:sp>
        <p:nvSpPr>
          <p:cNvPr id="57348" name="Text Box 4">
            <a:extLst>
              <a:ext uri="{FF2B5EF4-FFF2-40B4-BE49-F238E27FC236}">
                <a16:creationId xmlns:a16="http://schemas.microsoft.com/office/drawing/2014/main" id="{96633B36-DF25-4209-868A-E124518C4E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762000"/>
            <a:ext cx="4343400" cy="579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en-US" sz="3200" i="1" u="sng"/>
              <a:t>Cirrus</a:t>
            </a:r>
            <a:endParaRPr lang="en-US" altLang="en-US" sz="3200"/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altLang="en-US" sz="3200"/>
              <a:t>Clouds formed at high elevations; wispy clouds usually consisting of ice crystals that signal fair weather or may also signal an approaching warm front.</a:t>
            </a:r>
          </a:p>
        </p:txBody>
      </p:sp>
      <p:pic>
        <p:nvPicPr>
          <p:cNvPr id="57349" name="Picture 6" descr="cirrus_L">
            <a:extLst>
              <a:ext uri="{FF2B5EF4-FFF2-40B4-BE49-F238E27FC236}">
                <a16:creationId xmlns:a16="http://schemas.microsoft.com/office/drawing/2014/main" id="{6C5D86B9-3A28-476D-AB1D-3D30C0D20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66"/>
          <a:stretch>
            <a:fillRect/>
          </a:stretch>
        </p:blipFill>
        <p:spPr bwMode="auto">
          <a:xfrm>
            <a:off x="5334000" y="-974725"/>
            <a:ext cx="3079750" cy="463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0" name="Picture 8" descr="cirrus1">
            <a:hlinkClick r:id="rId4"/>
            <a:extLst>
              <a:ext uri="{FF2B5EF4-FFF2-40B4-BE49-F238E27FC236}">
                <a16:creationId xmlns:a16="http://schemas.microsoft.com/office/drawing/2014/main" id="{D3AA1ECC-0FEE-4E21-916B-B87D8F753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50" y="4076700"/>
            <a:ext cx="3733800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newsfla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84CD0E74-5398-4A17-AA07-009A70A95D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Cirrus</a:t>
            </a:r>
          </a:p>
        </p:txBody>
      </p:sp>
      <p:pic>
        <p:nvPicPr>
          <p:cNvPr id="58371" name="Picture 3">
            <a:extLst>
              <a:ext uri="{FF2B5EF4-FFF2-40B4-BE49-F238E27FC236}">
                <a16:creationId xmlns:a16="http://schemas.microsoft.com/office/drawing/2014/main" id="{13BD0C43-B431-4AE3-98A3-9B10123F6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0" y="1485900"/>
            <a:ext cx="6705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394" name="Oval 2">
            <a:extLst>
              <a:ext uri="{FF2B5EF4-FFF2-40B4-BE49-F238E27FC236}">
                <a16:creationId xmlns:a16="http://schemas.microsoft.com/office/drawing/2014/main" id="{349E47A8-845D-4187-BA5F-FB456FC17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877050" y="-3829050"/>
            <a:ext cx="22631400" cy="16611600"/>
          </a:xfrm>
          <a:prstGeom prst="ellipse">
            <a:avLst/>
          </a:prstGeom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9395" name="Rectangle 3" descr="gggg05_018">
            <a:extLst>
              <a:ext uri="{FF2B5EF4-FFF2-40B4-BE49-F238E27FC236}">
                <a16:creationId xmlns:a16="http://schemas.microsoft.com/office/drawing/2014/main" id="{C5BA3D20-DB08-4055-B270-42412456E0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81000"/>
            <a:ext cx="6553200" cy="61722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59396" name="Picture 4" descr="cumulonimbus_L">
            <a:extLst>
              <a:ext uri="{FF2B5EF4-FFF2-40B4-BE49-F238E27FC236}">
                <a16:creationId xmlns:a16="http://schemas.microsoft.com/office/drawing/2014/main" id="{4B597A23-D20A-4EAD-8B9F-C4F1C7745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48"/>
          <a:stretch>
            <a:fillRect/>
          </a:stretch>
        </p:blipFill>
        <p:spPr bwMode="auto">
          <a:xfrm>
            <a:off x="1981200" y="457200"/>
            <a:ext cx="64008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WordArt 8" descr="1_Cyan_1">
            <a:extLst>
              <a:ext uri="{FF2B5EF4-FFF2-40B4-BE49-F238E27FC236}">
                <a16:creationId xmlns:a16="http://schemas.microsoft.com/office/drawing/2014/main" id="{E5116BC6-B24C-4260-89DD-144FCD26518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-1219200" y="361950"/>
            <a:ext cx="3276600" cy="3124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Front">
                <a:rot lat="21299997" lon="300000" rev="0"/>
              </a:camera>
              <a:lightRig rig="legacyFlat2" dir="t"/>
            </a:scene3d>
            <a:sp3d extrusionH="430200" prstMaterial="legacyPlastic">
              <a:extrusionClr>
                <a:srgbClr val="FFFFFF"/>
              </a:extrusionClr>
              <a:contourClr>
                <a:srgbClr val="FFFFFF"/>
              </a:contourClr>
            </a:sp3d>
          </a:bodyPr>
          <a:lstStyle/>
          <a:p>
            <a:pPr algn="ctr"/>
            <a:r>
              <a:rPr lang="en-US" sz="3600" b="1" kern="10">
                <a:ln w="9525">
                  <a:round/>
                  <a:headEnd/>
                  <a:tailEnd/>
                </a:ln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X-Files"/>
              </a:rPr>
              <a:t>Cumulo-nimbus</a:t>
            </a:r>
          </a:p>
          <a:p>
            <a:pPr algn="ctr"/>
            <a:r>
              <a:rPr lang="en-US" sz="3600" b="1" kern="10">
                <a:ln w="9525">
                  <a:round/>
                  <a:headEnd/>
                  <a:tailEnd/>
                </a:ln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X-Files"/>
              </a:rPr>
              <a:t>Clouds</a:t>
            </a:r>
          </a:p>
          <a:p>
            <a:pPr algn="ctr"/>
            <a:r>
              <a:rPr lang="en-US" sz="3600" b="1" kern="10">
                <a:ln w="9525">
                  <a:round/>
                  <a:headEnd/>
                  <a:tailEnd/>
                </a:ln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X-Files"/>
              </a:rPr>
              <a:t>aka: </a:t>
            </a:r>
          </a:p>
          <a:p>
            <a:pPr algn="ctr"/>
            <a:r>
              <a:rPr lang="en-US" sz="3600" b="1" kern="10">
                <a:ln w="9525">
                  <a:round/>
                  <a:headEnd/>
                  <a:tailEnd/>
                </a:ln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X-Files"/>
              </a:rPr>
              <a:t>Thunderheads</a:t>
            </a:r>
          </a:p>
        </p:txBody>
      </p:sp>
    </p:spTree>
  </p:cSld>
  <p:clrMapOvr>
    <a:masterClrMapping/>
  </p:clrMapOvr>
  <p:transition spd="med">
    <p:newsfla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418" name="Oval 2">
            <a:extLst>
              <a:ext uri="{FF2B5EF4-FFF2-40B4-BE49-F238E27FC236}">
                <a16:creationId xmlns:a16="http://schemas.microsoft.com/office/drawing/2014/main" id="{528E8806-4EEE-4594-B678-E65EEF32D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019800" y="-3733800"/>
            <a:ext cx="22631400" cy="16611600"/>
          </a:xfrm>
          <a:prstGeom prst="ellipse">
            <a:avLst/>
          </a:prstGeom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0419" name="Rectangle 3" descr="gggg05_018">
            <a:extLst>
              <a:ext uri="{FF2B5EF4-FFF2-40B4-BE49-F238E27FC236}">
                <a16:creationId xmlns:a16="http://schemas.microsoft.com/office/drawing/2014/main" id="{504EFB1B-28EF-42AE-B455-C8E609D145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981200"/>
            <a:ext cx="5715000" cy="35814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60420" name="Picture 4" descr="m8">
            <a:extLst>
              <a:ext uri="{FF2B5EF4-FFF2-40B4-BE49-F238E27FC236}">
                <a16:creationId xmlns:a16="http://schemas.microsoft.com/office/drawing/2014/main" id="{0D7BB8F2-BB84-49FF-A011-CA82A8605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7"/>
          <a:stretch>
            <a:fillRect/>
          </a:stretch>
        </p:blipFill>
        <p:spPr bwMode="auto">
          <a:xfrm>
            <a:off x="-933450" y="1200150"/>
            <a:ext cx="695325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1" name="Rectangle 5" descr="gggg05_018">
            <a:extLst>
              <a:ext uri="{FF2B5EF4-FFF2-40B4-BE49-F238E27FC236}">
                <a16:creationId xmlns:a16="http://schemas.microsoft.com/office/drawing/2014/main" id="{02E6A595-B774-4D29-8295-A34775104A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2667000"/>
            <a:ext cx="3124200" cy="40386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0422" name="WordArt 6" descr="1_Cyan_1">
            <a:extLst>
              <a:ext uri="{FF2B5EF4-FFF2-40B4-BE49-F238E27FC236}">
                <a16:creationId xmlns:a16="http://schemas.microsoft.com/office/drawing/2014/main" id="{8B04F012-EFC3-4E54-9156-898BC9ABD7A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33400" y="304800"/>
            <a:ext cx="57912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Front">
                <a:rot lat="21299997" lon="300000" rev="0"/>
              </a:camera>
              <a:lightRig rig="legacyFlat2" dir="t"/>
            </a:scene3d>
            <a:sp3d extrusionH="430200" prstMaterial="legacyPlastic">
              <a:extrusionClr>
                <a:srgbClr val="FFFFFF"/>
              </a:extrusionClr>
              <a:contourClr>
                <a:srgbClr val="FFFFFF"/>
              </a:contourClr>
            </a:sp3d>
          </a:bodyPr>
          <a:lstStyle/>
          <a:p>
            <a:pPr algn="ctr"/>
            <a:r>
              <a:rPr lang="en-US" sz="3600" b="1" kern="10">
                <a:ln w="9525">
                  <a:round/>
                  <a:headEnd/>
                  <a:tailEnd/>
                </a:ln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X-Files"/>
              </a:rPr>
              <a:t>Cirro-cumulus clouds</a:t>
            </a:r>
          </a:p>
        </p:txBody>
      </p:sp>
      <p:pic>
        <p:nvPicPr>
          <p:cNvPr id="60423" name="Picture 7" descr="210">
            <a:extLst>
              <a:ext uri="{FF2B5EF4-FFF2-40B4-BE49-F238E27FC236}">
                <a16:creationId xmlns:a16="http://schemas.microsoft.com/office/drawing/2014/main" id="{8A18806C-6E16-4507-B13D-38505A04F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447800"/>
            <a:ext cx="3963988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newsfla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>
            <a:extLst>
              <a:ext uri="{FF2B5EF4-FFF2-40B4-BE49-F238E27FC236}">
                <a16:creationId xmlns:a16="http://schemas.microsoft.com/office/drawing/2014/main" id="{C0E698C3-5F8C-4AAF-A778-B0E53FAC3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9250363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AE16F05F-9128-4B33-B080-F3A382C07B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62467" name="Picture 3">
            <a:extLst>
              <a:ext uri="{FF2B5EF4-FFF2-40B4-BE49-F238E27FC236}">
                <a16:creationId xmlns:a16="http://schemas.microsoft.com/office/drawing/2014/main" id="{A7AAFD58-8452-4892-B44A-69C37094E5FE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newsflash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heme/theme1.xml><?xml version="1.0" encoding="utf-8"?>
<a:theme xmlns:a="http://schemas.openxmlformats.org/drawingml/2006/main" name="ind_1934_slide">
  <a:themeElements>
    <a:clrScheme name="ind_1934_slide 2">
      <a:dk1>
        <a:srgbClr val="000000"/>
      </a:dk1>
      <a:lt1>
        <a:srgbClr val="CCFFCC"/>
      </a:lt1>
      <a:dk2>
        <a:srgbClr val="000000"/>
      </a:dk2>
      <a:lt2>
        <a:srgbClr val="B2B2B2"/>
      </a:lt2>
      <a:accent1>
        <a:srgbClr val="7A991F"/>
      </a:accent1>
      <a:accent2>
        <a:srgbClr val="007CA6"/>
      </a:accent2>
      <a:accent3>
        <a:srgbClr val="E2FFE2"/>
      </a:accent3>
      <a:accent4>
        <a:srgbClr val="000000"/>
      </a:accent4>
      <a:accent5>
        <a:srgbClr val="BECAAB"/>
      </a:accent5>
      <a:accent6>
        <a:srgbClr val="007096"/>
      </a:accent6>
      <a:hlink>
        <a:srgbClr val="198019"/>
      </a:hlink>
      <a:folHlink>
        <a:srgbClr val="2E5B99"/>
      </a:folHlink>
    </a:clrScheme>
    <a:fontScheme name="ind_1934_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nd_1934_slide 1">
        <a:dk1>
          <a:srgbClr val="000000"/>
        </a:dk1>
        <a:lt1>
          <a:srgbClr val="CCFFCC"/>
        </a:lt1>
        <a:dk2>
          <a:srgbClr val="000000"/>
        </a:dk2>
        <a:lt2>
          <a:srgbClr val="B2B2B2"/>
        </a:lt2>
        <a:accent1>
          <a:srgbClr val="24B224"/>
        </a:accent1>
        <a:accent2>
          <a:srgbClr val="009954"/>
        </a:accent2>
        <a:accent3>
          <a:srgbClr val="E2FFE2"/>
        </a:accent3>
        <a:accent4>
          <a:srgbClr val="000000"/>
        </a:accent4>
        <a:accent5>
          <a:srgbClr val="ACD5AC"/>
        </a:accent5>
        <a:accent6>
          <a:srgbClr val="008A4B"/>
        </a:accent6>
        <a:hlink>
          <a:srgbClr val="198019"/>
        </a:hlink>
        <a:folHlink>
          <a:srgbClr val="0073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d_1934_slide 2">
        <a:dk1>
          <a:srgbClr val="000000"/>
        </a:dk1>
        <a:lt1>
          <a:srgbClr val="CCFFCC"/>
        </a:lt1>
        <a:dk2>
          <a:srgbClr val="000000"/>
        </a:dk2>
        <a:lt2>
          <a:srgbClr val="B2B2B2"/>
        </a:lt2>
        <a:accent1>
          <a:srgbClr val="7A991F"/>
        </a:accent1>
        <a:accent2>
          <a:srgbClr val="007CA6"/>
        </a:accent2>
        <a:accent3>
          <a:srgbClr val="E2FFE2"/>
        </a:accent3>
        <a:accent4>
          <a:srgbClr val="000000"/>
        </a:accent4>
        <a:accent5>
          <a:srgbClr val="BECAAB"/>
        </a:accent5>
        <a:accent6>
          <a:srgbClr val="007096"/>
        </a:accent6>
        <a:hlink>
          <a:srgbClr val="198019"/>
        </a:hlink>
        <a:folHlink>
          <a:srgbClr val="2E5B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d_1934_slide 3">
        <a:dk1>
          <a:srgbClr val="000000"/>
        </a:dk1>
        <a:lt1>
          <a:srgbClr val="CCFFCC"/>
        </a:lt1>
        <a:dk2>
          <a:srgbClr val="000000"/>
        </a:dk2>
        <a:lt2>
          <a:srgbClr val="B2B2B2"/>
        </a:lt2>
        <a:accent1>
          <a:srgbClr val="BF6930"/>
        </a:accent1>
        <a:accent2>
          <a:srgbClr val="1F991F"/>
        </a:accent2>
        <a:accent3>
          <a:srgbClr val="E2FFE2"/>
        </a:accent3>
        <a:accent4>
          <a:srgbClr val="000000"/>
        </a:accent4>
        <a:accent5>
          <a:srgbClr val="DCB9AD"/>
        </a:accent5>
        <a:accent6>
          <a:srgbClr val="1B8A1B"/>
        </a:accent6>
        <a:hlink>
          <a:srgbClr val="A73D73"/>
        </a:hlink>
        <a:folHlink>
          <a:srgbClr val="7C3D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d_1934_slide 4">
        <a:dk1>
          <a:srgbClr val="000000"/>
        </a:dk1>
        <a:lt1>
          <a:srgbClr val="CCFFCC"/>
        </a:lt1>
        <a:dk2>
          <a:srgbClr val="000000"/>
        </a:dk2>
        <a:lt2>
          <a:srgbClr val="B2B2B2"/>
        </a:lt2>
        <a:accent1>
          <a:srgbClr val="B28F00"/>
        </a:accent1>
        <a:accent2>
          <a:srgbClr val="CC5252"/>
        </a:accent2>
        <a:accent3>
          <a:srgbClr val="E2FFE2"/>
        </a:accent3>
        <a:accent4>
          <a:srgbClr val="000000"/>
        </a:accent4>
        <a:accent5>
          <a:srgbClr val="D5C6AA"/>
        </a:accent5>
        <a:accent6>
          <a:srgbClr val="B94949"/>
        </a:accent6>
        <a:hlink>
          <a:srgbClr val="5B4BA6"/>
        </a:hlink>
        <a:folHlink>
          <a:srgbClr val="1980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d_1934_slid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24B224"/>
        </a:accent1>
        <a:accent2>
          <a:srgbClr val="009954"/>
        </a:accent2>
        <a:accent3>
          <a:srgbClr val="FFFFFF"/>
        </a:accent3>
        <a:accent4>
          <a:srgbClr val="000000"/>
        </a:accent4>
        <a:accent5>
          <a:srgbClr val="ACD5AC"/>
        </a:accent5>
        <a:accent6>
          <a:srgbClr val="008A4B"/>
        </a:accent6>
        <a:hlink>
          <a:srgbClr val="198019"/>
        </a:hlink>
        <a:folHlink>
          <a:srgbClr val="0073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d_1934_slid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A991F"/>
        </a:accent1>
        <a:accent2>
          <a:srgbClr val="007CA6"/>
        </a:accent2>
        <a:accent3>
          <a:srgbClr val="FFFFFF"/>
        </a:accent3>
        <a:accent4>
          <a:srgbClr val="000000"/>
        </a:accent4>
        <a:accent5>
          <a:srgbClr val="BECAAB"/>
        </a:accent5>
        <a:accent6>
          <a:srgbClr val="007096"/>
        </a:accent6>
        <a:hlink>
          <a:srgbClr val="198019"/>
        </a:hlink>
        <a:folHlink>
          <a:srgbClr val="2E5B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d_1934_slid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F6930"/>
        </a:accent1>
        <a:accent2>
          <a:srgbClr val="1F991F"/>
        </a:accent2>
        <a:accent3>
          <a:srgbClr val="FFFFFF"/>
        </a:accent3>
        <a:accent4>
          <a:srgbClr val="000000"/>
        </a:accent4>
        <a:accent5>
          <a:srgbClr val="DCB9AD"/>
        </a:accent5>
        <a:accent6>
          <a:srgbClr val="1B8A1B"/>
        </a:accent6>
        <a:hlink>
          <a:srgbClr val="A73D73"/>
        </a:hlink>
        <a:folHlink>
          <a:srgbClr val="7C3D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d_1934_slid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8F00"/>
        </a:accent1>
        <a:accent2>
          <a:srgbClr val="CC5252"/>
        </a:accent2>
        <a:accent3>
          <a:srgbClr val="FFFFFF"/>
        </a:accent3>
        <a:accent4>
          <a:srgbClr val="000000"/>
        </a:accent4>
        <a:accent5>
          <a:srgbClr val="D5C6AA"/>
        </a:accent5>
        <a:accent6>
          <a:srgbClr val="B94949"/>
        </a:accent6>
        <a:hlink>
          <a:srgbClr val="5B4BA6"/>
        </a:hlink>
        <a:folHlink>
          <a:srgbClr val="19801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C:\DOCUME~1\hutchcrt\LOCALS~1\Temp\Temporary Directory 1 for 1934_globalwarming05[1].zip\ind_1934_slide.pot</Template>
  <TotalTime>507</TotalTime>
  <Words>325</Words>
  <Application>Microsoft Office PowerPoint</Application>
  <PresentationFormat>Presentación en pantalla (4:3)</PresentationFormat>
  <Paragraphs>53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6" baseType="lpstr">
      <vt:lpstr>Arial</vt:lpstr>
      <vt:lpstr>Times New Roman</vt:lpstr>
      <vt:lpstr>Tahoma</vt:lpstr>
      <vt:lpstr>Comic Sans MS</vt:lpstr>
      <vt:lpstr>Lucida Console</vt:lpstr>
      <vt:lpstr>Wingdings</vt:lpstr>
      <vt:lpstr>ind_1934_slide</vt:lpstr>
      <vt:lpstr>TYPES OF CLOUDS</vt:lpstr>
      <vt:lpstr>Clouds</vt:lpstr>
      <vt:lpstr>Clouds</vt:lpstr>
      <vt:lpstr>Clouds</vt:lpstr>
      <vt:lpstr>Presentación de PowerPoint</vt:lpstr>
      <vt:lpstr>Presentación de PowerPoint</vt:lpstr>
      <vt:lpstr>Cumulus</vt:lpstr>
      <vt:lpstr>Stratus</vt:lpstr>
      <vt:lpstr>Presentación de PowerPoint</vt:lpstr>
      <vt:lpstr>Clouds</vt:lpstr>
      <vt:lpstr>Presentación de PowerPoint</vt:lpstr>
      <vt:lpstr>Presentación de PowerPoint</vt:lpstr>
      <vt:lpstr>Clouds</vt:lpstr>
      <vt:lpstr>Presentación de PowerPoint</vt:lpstr>
      <vt:lpstr>Cirrus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Potosi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hutchcrt</dc:creator>
  <cp:lastModifiedBy>Maria Sanz</cp:lastModifiedBy>
  <cp:revision>26</cp:revision>
  <dcterms:created xsi:type="dcterms:W3CDTF">2011-01-18T20:06:40Z</dcterms:created>
  <dcterms:modified xsi:type="dcterms:W3CDTF">2019-08-23T18:07:11Z</dcterms:modified>
</cp:coreProperties>
</file>