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22"/>
  </p:handoutMasterIdLst>
  <p:sldIdLst>
    <p:sldId id="256" r:id="rId2"/>
    <p:sldId id="264" r:id="rId3"/>
    <p:sldId id="257" r:id="rId4"/>
    <p:sldId id="265" r:id="rId5"/>
    <p:sldId id="260" r:id="rId6"/>
    <p:sldId id="267" r:id="rId7"/>
    <p:sldId id="261" r:id="rId8"/>
    <p:sldId id="258" r:id="rId9"/>
    <p:sldId id="259" r:id="rId10"/>
    <p:sldId id="262" r:id="rId11"/>
    <p:sldId id="268" r:id="rId12"/>
    <p:sldId id="269" r:id="rId13"/>
    <p:sldId id="271" r:id="rId14"/>
    <p:sldId id="272" r:id="rId15"/>
    <p:sldId id="274" r:id="rId16"/>
    <p:sldId id="263" r:id="rId17"/>
    <p:sldId id="277" r:id="rId18"/>
    <p:sldId id="275" r:id="rId19"/>
    <p:sldId id="278" r:id="rId20"/>
    <p:sldId id="27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23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89A50B-B2C1-4F13-92E4-D13BA051E25B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5123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124" name="Group 4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5125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126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5127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8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9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0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1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2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3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4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5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6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7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8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39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0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1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2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3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4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5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6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7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8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49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0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1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2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3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4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5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6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7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8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59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0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1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2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3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4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5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6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7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8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69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0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1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2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3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4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5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6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7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8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79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0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1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2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183" name="Group 63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5184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5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6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7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8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89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0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1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2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3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4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195" name="Group 75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5196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7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8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99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0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1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2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3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4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5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6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7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8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09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10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5211" name="Picture 91" descr="earth"/>
            <p:cNvPicPr>
              <a:picLocks noChangeAspect="1" noChangeArrowheads="1"/>
            </p:cNvPicPr>
            <p:nvPr userDrawn="1"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</p:spPr>
        </p:pic>
      </p:grpSp>
      <p:sp>
        <p:nvSpPr>
          <p:cNvPr id="5212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213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214" name="Rectangle 9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215" name="Rectangle 9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216" name="Rectangle 9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B769454-939F-4C32-867E-04369AB855E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3F4C5-0BA1-4BB9-9AD3-B58C868F671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69011-33C2-4B9F-B5EE-A20C4018EA8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249F0-87DB-4676-8A77-D73F08EC38F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E9759B-1721-4742-BC20-A4BD0C55288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ACC79-46E6-429D-8654-B322EA766B2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70849-9170-4D5F-A308-58321320FA1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98B9F-7127-4403-9AD1-F30C22A609F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6669B-47B8-4417-AB3B-60F42816B3D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8AE2D-B1F6-48EE-95DB-8606CB36722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7954F-7BC1-40BA-B542-E7F706A8AF8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02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99BEF27-2959-4F0E-A299-F75D0D2342F8}" type="slidenum">
              <a:rPr lang="en-US"/>
              <a:pPr/>
              <a:t>‹Nº›</a:t>
            </a:fld>
            <a:endParaRPr lang="en-US"/>
          </a:p>
        </p:txBody>
      </p:sp>
      <p:grpSp>
        <p:nvGrpSpPr>
          <p:cNvPr id="4103" name="Group 1031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4104" name="Group 1032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4105" name="Freeform 1033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06" name="Group 1034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4107" name="Group 1035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4108" name="Freeform 1036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09" name="Freeform 1037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0" name="Freeform 1038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1" name="Freeform 1039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2" name="Freeform 1040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3" name="Freeform 1041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4" name="Freeform 1042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5" name="Freeform 1043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6" name="Freeform 1044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7" name="Freeform 1045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8" name="Freeform 1046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9" name="Freeform 1047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0" name="Freeform 1048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1" name="Freeform 1049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2" name="Freeform 1050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3" name="Freeform 1051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4" name="Freeform 1052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5" name="Freeform 1053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6" name="Freeform 1054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7" name="Freeform 1055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8" name="Freeform 1056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9" name="Freeform 1057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0" name="Freeform 1058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1" name="Freeform 1059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2" name="Freeform 1060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3" name="Freeform 1061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4" name="Freeform 1062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5" name="Freeform 1063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6" name="Freeform 1064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7" name="Freeform 1065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8" name="Freeform 1066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39" name="Freeform 1067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0" name="Freeform 1068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1" name="Freeform 1069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2" name="Freeform 1070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3" name="Freeform 1071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4" name="Freeform 1072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5" name="Freeform 1073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6" name="Freeform 1074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7" name="Freeform 1075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8" name="Freeform 1076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49" name="Freeform 1077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0" name="Freeform 1078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1" name="Freeform 1079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2" name="Freeform 1080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3" name="Freeform 1081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4" name="Freeform 1082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5" name="Freeform 1083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6" name="Freeform 1084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7" name="Freeform 1085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8" name="Freeform 1086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59" name="Freeform 1087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0" name="Freeform 1088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1" name="Freeform 1089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2" name="Freeform 1090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3" name="Freeform 1091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64" name="Group 1092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4165" name="Freeform 1093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6" name="Freeform 1094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7" name="Freeform 1095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8" name="Freeform 1096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69" name="Freeform 1097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0" name="Freeform 1098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1" name="Freeform 1099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2" name="Freeform 1100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3" name="Freeform 1101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4" name="Freeform 1102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5" name="Freeform 1103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6" name="Freeform 1104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7" name="Freeform 1105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8" name="Freeform 1106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79" name="Freeform 1107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0" name="Freeform 1108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1" name="Freeform 1109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2" name="Freeform 1110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3" name="Freeform 1111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4" name="Freeform 1112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5" name="Freeform 1113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6" name="Freeform 1114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7" name="Freeform 1115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8" name="Freeform 1116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89" name="Freeform 1117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0" name="Freeform 1118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1" name="Freeform 1119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2" name="Freeform 1120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3" name="Freeform 1121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4" name="Freeform 1122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5" name="Freeform 1123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6" name="Freeform 1124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7" name="Freeform 1125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8" name="Freeform 1126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9" name="Freeform 1127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0" name="Freeform 1128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1" name="Freeform 1129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2" name="Freeform 1130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3" name="Freeform 1131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4" name="Freeform 1132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5" name="Freeform 1133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6" name="Freeform 1134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207" name="Group 1135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4208" name="Line 1136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9" name="Line 1137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0" name="Line 1138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1" name="Line 1139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2" name="Line 1140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3" name="Line 1141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4" name="Line 1142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5" name="Line 1143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6" name="Line 1144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7" name="Line 1145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8" name="Line 1146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9" name="Line 1147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0" name="Line 1148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1" name="Line 1149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2" name="Line 1150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3" name="Line 1151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4" name="Line 1152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5" name="Line 1153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6" name="Line 1154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7" name="Line 1155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8" name="Line 1156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29" name="Group 1157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4230" name="Line 1158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1" name="Line 1159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2" name="Line 1160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3" name="Line 1161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4" name="Line 1162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5" name="Line 1163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6" name="Line 1164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7" name="Line 1165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8" name="Line 1166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9" name="Line 1167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0" name="Line 1168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1" name="Line 1169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2" name="Line 1170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3" name="Line 1171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4" name="Line 1172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5" name="Line 1173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6" name="Line 1174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7" name="Line 1175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8" name="Line 1176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9" name="Line 1177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0" name="Line 1178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1" name="Line 1179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2" name="Line 1180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3" name="Line 1181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4" name="Line 1182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4255" name="Picture 1183" descr="earth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/imgres?imgurl=harpy.uccs.edu/greek/arch/delphi8.jpg&amp;imgrefurl=http://harpy.uccs.edu/greek/delphi.html&amp;h=700&amp;w=466&amp;prev=/images?q%3DAncient%2BGreek%2BCulture%26start%3D20%26svnum%3D10%26hl%3Den%26lr%3D%26ie%3DUTF8%26oe%3DUTF8%26sa%3D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google.com/imgres?imgurl=www.columbia.edu/cu/philosophy/admissions/graphics/aristotle.jpg&amp;imgrefurl=http://www.columbia.edu/cu/philosophy/admissions/text/process.html&amp;h=250&amp;w=201&amp;prev=/images?q%3DAristotle%26svnum%3D10%26hl%3Den%26lr%3D%26ie%3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plato-dialogues.org/tools/loc/gr-south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esting.com/stories/alexander/images/arrowheads/inhand1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nix.com/~jesse/img/pyramid1.jpg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shunya.net/Text/Herodotus/images/persepolis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aq.macedonia.org/history/alexander.plutarch.html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livius.org/aj-al/alexander/hephaestion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1905000"/>
            <a:ext cx="6781800" cy="2286000"/>
          </a:xfrm>
        </p:spPr>
        <p:txBody>
          <a:bodyPr/>
          <a:lstStyle/>
          <a:p>
            <a:r>
              <a:rPr lang="en-US" sz="6600" b="1" dirty="0"/>
              <a:t>Alexander the Great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4419600"/>
            <a:ext cx="5029200" cy="1828800"/>
          </a:xfrm>
        </p:spPr>
        <p:txBody>
          <a:bodyPr/>
          <a:lstStyle/>
          <a:p>
            <a:pPr algn="r"/>
            <a:endParaRPr lang="en-US" sz="2000" i="1" dirty="0">
              <a:solidFill>
                <a:schemeClr val="tx2"/>
              </a:solidFill>
            </a:endParaRPr>
          </a:p>
          <a:p>
            <a:pPr algn="r"/>
            <a:endParaRPr lang="en-US" sz="2000" i="1" dirty="0">
              <a:solidFill>
                <a:schemeClr val="tx2"/>
              </a:solidFill>
            </a:endParaRPr>
          </a:p>
          <a:p>
            <a:pPr algn="r"/>
            <a:endParaRPr lang="en-US" sz="2000" i="1" dirty="0">
              <a:solidFill>
                <a:schemeClr val="tx2"/>
              </a:solidFill>
            </a:endParaRPr>
          </a:p>
          <a:p>
            <a:pPr algn="r"/>
            <a:endParaRPr lang="en-US" sz="2000" i="1" dirty="0">
              <a:solidFill>
                <a:schemeClr val="tx2"/>
              </a:solidFill>
            </a:endParaRPr>
          </a:p>
          <a:p>
            <a:pPr algn="r"/>
            <a:r>
              <a:rPr lang="en-US" sz="2000" i="1" dirty="0" err="1">
                <a:solidFill>
                  <a:schemeClr val="tx2"/>
                </a:solidFill>
              </a:rPr>
              <a:t>María</a:t>
            </a:r>
            <a:r>
              <a:rPr lang="en-US" sz="2000" i="1" dirty="0">
                <a:solidFill>
                  <a:schemeClr val="tx2"/>
                </a:solidFill>
              </a:rPr>
              <a:t> Sanz</a:t>
            </a:r>
          </a:p>
        </p:txBody>
      </p:sp>
      <p:pic>
        <p:nvPicPr>
          <p:cNvPr id="2055" name="Picture 7" descr="Bronze statue of Alexan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86200"/>
            <a:ext cx="2344738" cy="29718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/>
              <a:t>Why “the Great”?</a:t>
            </a:r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/>
              <a:t>In ten years, Alexander of Macedonia created the largest empire in the world up to that time</a:t>
            </a:r>
          </a:p>
          <a:p>
            <a:r>
              <a:rPr lang="en-US" sz="3600" dirty="0"/>
              <a:t>Alexander spread Greek culture, ensuring cultural diffusion and the survival of the qualities of classical Greece</a:t>
            </a:r>
          </a:p>
        </p:txBody>
      </p:sp>
      <p:pic>
        <p:nvPicPr>
          <p:cNvPr id="11269" name="Picture 1029" descr="delphi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7063" y="304800"/>
            <a:ext cx="1682750" cy="25146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609600"/>
            <a:ext cx="7239000" cy="990600"/>
          </a:xfrm>
        </p:spPr>
        <p:txBody>
          <a:bodyPr/>
          <a:lstStyle/>
          <a:p>
            <a:r>
              <a:rPr lang="en-US" sz="4800" b="1"/>
              <a:t>Alexander’s Empire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alexander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8839200" cy="8145463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7772400" cy="898525"/>
          </a:xfrm>
        </p:spPr>
        <p:txBody>
          <a:bodyPr/>
          <a:lstStyle/>
          <a:p>
            <a:r>
              <a:rPr lang="en-US" sz="4800" b="1" dirty="0"/>
              <a:t>Alexander’s Origins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6096000" cy="2133600"/>
          </a:xfrm>
        </p:spPr>
        <p:txBody>
          <a:bodyPr/>
          <a:lstStyle/>
          <a:p>
            <a:r>
              <a:rPr lang="en-US" sz="3600" dirty="0"/>
              <a:t>Born in Pella, Macedonia</a:t>
            </a:r>
          </a:p>
          <a:p>
            <a:r>
              <a:rPr lang="en-US" sz="3600" dirty="0"/>
              <a:t>Tutored by the Greek </a:t>
            </a:r>
            <a:r>
              <a:rPr lang="en-US" sz="3600" dirty="0">
                <a:solidFill>
                  <a:srgbClr val="000000"/>
                </a:solidFill>
                <a:latin typeface="Arial" charset="0"/>
                <a:cs typeface="Arial" charset="0"/>
                <a:hlinkClick r:id="rId2"/>
              </a:rPr>
              <a:t> </a:t>
            </a:r>
            <a:endParaRPr lang="en-US" sz="3600" dirty="0"/>
          </a:p>
          <a:p>
            <a:pPr>
              <a:buFontTx/>
              <a:buNone/>
            </a:pPr>
            <a:r>
              <a:rPr lang="en-US" sz="3600" dirty="0"/>
              <a:t>         philosopher, Aristotle </a:t>
            </a:r>
          </a:p>
        </p:txBody>
      </p:sp>
      <p:pic>
        <p:nvPicPr>
          <p:cNvPr id="12293" name="Picture 5" descr="aristotl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524000"/>
            <a:ext cx="1912938" cy="2362200"/>
          </a:xfrm>
          <a:prstGeom prst="rect">
            <a:avLst/>
          </a:prstGeom>
          <a:noFill/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09600" y="4038600"/>
            <a:ext cx="80772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Blip>
                <a:blip r:embed="rId4"/>
              </a:buBlip>
            </a:pPr>
            <a:r>
              <a:rPr lang="en-US" sz="3600" dirty="0">
                <a:latin typeface="Tahoma" pitchFamily="34" charset="0"/>
              </a:rPr>
              <a:t>His father, Philip, was king of Macedonia, and had conquered the Greek city states during his 27 year reign</a:t>
            </a:r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  <p:bldP spid="1229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2946400" y="2211388"/>
            <a:ext cx="3252788" cy="2378075"/>
            <a:chOff x="0" y="0"/>
            <a:chExt cx="2049" cy="1498"/>
          </a:xfrm>
        </p:grpSpPr>
        <p:sp>
          <p:nvSpPr>
            <p:cNvPr id="819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049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900">
                  <a:latin typeface="Arial" charset="0"/>
                </a:rPr>
                <a:t>  </a:t>
              </a:r>
              <a:r>
                <a:rPr lang="en-US" sz="15000">
                  <a:latin typeface="Arial" charset="0"/>
                </a:rPr>
                <a:t> </a:t>
              </a:r>
              <a:r>
                <a:rPr lang="en-US" sz="900">
                  <a:latin typeface="Arial" charset="0"/>
                </a:rPr>
                <a:t>                                                                              </a:t>
              </a:r>
            </a:p>
          </p:txBody>
        </p:sp>
      </p:grpSp>
      <p:pic>
        <p:nvPicPr>
          <p:cNvPr id="8198" name="Picture 6" descr="olymp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79500"/>
            <a:ext cx="4343400" cy="4090988"/>
          </a:xfrm>
          <a:prstGeom prst="rect">
            <a:avLst/>
          </a:prstGeom>
          <a:noFill/>
        </p:spPr>
      </p:pic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9448800" y="3124200"/>
            <a:ext cx="2649538" cy="2378075"/>
            <a:chOff x="0" y="0"/>
            <a:chExt cx="1669" cy="1498"/>
          </a:xfrm>
        </p:grpSpPr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0" y="0"/>
              <a:ext cx="1669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900">
                  <a:latin typeface="Arial" charset="0"/>
                  <a:cs typeface="Arial" charset="0"/>
                </a:rPr>
                <a:t>  </a:t>
              </a:r>
              <a:r>
                <a:rPr lang="en-US" sz="15000">
                  <a:latin typeface="Arial" charset="0"/>
                  <a:cs typeface="Arial" charset="0"/>
                </a:rPr>
                <a:t> </a:t>
              </a:r>
              <a:r>
                <a:rPr lang="en-US" sz="900">
                  <a:latin typeface="Arial" charset="0"/>
                  <a:cs typeface="Arial" charset="0"/>
                </a:rPr>
                <a:t>                                                          </a:t>
              </a:r>
            </a:p>
          </p:txBody>
        </p:sp>
      </p:grpSp>
      <p:pic>
        <p:nvPicPr>
          <p:cNvPr id="8202" name="Picture 10" descr="PHIL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219200"/>
            <a:ext cx="2895600" cy="3581400"/>
          </a:xfrm>
          <a:prstGeom prst="rect">
            <a:avLst/>
          </a:prstGeom>
          <a:noFill/>
        </p:spPr>
      </p:pic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04800" y="5181600"/>
            <a:ext cx="4311650" cy="12287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996633"/>
                </a:solidFill>
                <a:latin typeface="Arial Unicode MS" pitchFamily="34" charset="-128"/>
              </a:rPr>
              <a:t>Olympia</a:t>
            </a:r>
          </a:p>
          <a:p>
            <a:r>
              <a:rPr lang="en-US" sz="3600" b="1">
                <a:solidFill>
                  <a:srgbClr val="996633"/>
                </a:solidFill>
                <a:latin typeface="Arial Unicode MS" pitchFamily="34" charset="-128"/>
              </a:rPr>
              <a:t>Alexander’s mother</a:t>
            </a:r>
          </a:p>
        </p:txBody>
      </p:sp>
      <p:sp>
        <p:nvSpPr>
          <p:cNvPr id="8206" name="Text Box 14"/>
          <p:cNvSpPr txBox="1">
            <a:spLocks noGrp="1" noChangeArrowheads="1"/>
          </p:cNvSpPr>
          <p:nvPr>
            <p:ph type="body" idx="1"/>
          </p:nvPr>
        </p:nvSpPr>
        <p:spPr>
          <a:xfrm>
            <a:off x="4953000" y="5181600"/>
            <a:ext cx="3962400" cy="1219200"/>
          </a:xfrm>
          <a:noFill/>
          <a:ln w="28575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3600" b="1">
                <a:solidFill>
                  <a:srgbClr val="996633"/>
                </a:solidFill>
                <a:latin typeface="Arial Unicode MS" pitchFamily="34" charset="-128"/>
              </a:rPr>
              <a:t>Philip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3600" b="1">
                <a:solidFill>
                  <a:srgbClr val="996633"/>
                </a:solidFill>
                <a:latin typeface="Arial Unicode MS" pitchFamily="34" charset="-128"/>
              </a:rPr>
              <a:t>Alexander’s father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 animBg="1" autoUpdateAnimBg="0"/>
      <p:bldP spid="8206" grpId="0" build="p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7772400" cy="1143000"/>
          </a:xfrm>
        </p:spPr>
        <p:txBody>
          <a:bodyPr/>
          <a:lstStyle/>
          <a:p>
            <a:r>
              <a:rPr lang="en-US" sz="4800" b="1" dirty="0"/>
              <a:t>Alexander Rules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/>
              <a:t>Philip was murdered in 336 B.C. by an assassin…maybe hired by his wife, Olympia…</a:t>
            </a:r>
          </a:p>
          <a:p>
            <a:r>
              <a:rPr lang="en-US" sz="3600" dirty="0"/>
              <a:t>So Alexander was only 20</a:t>
            </a:r>
          </a:p>
          <a:p>
            <a:pPr>
              <a:buFontTx/>
              <a:buNone/>
            </a:pPr>
            <a:r>
              <a:rPr lang="en-US" sz="3600" dirty="0"/>
              <a:t>when he became king of </a:t>
            </a:r>
          </a:p>
          <a:p>
            <a:pPr>
              <a:buFontTx/>
              <a:buNone/>
            </a:pPr>
            <a:r>
              <a:rPr lang="en-US" sz="3600" dirty="0"/>
              <a:t>Macedonia</a:t>
            </a:r>
          </a:p>
          <a:p>
            <a:endParaRPr lang="en-US" sz="3600" dirty="0"/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3414713" y="2325688"/>
            <a:ext cx="2314575" cy="2165350"/>
            <a:chOff x="0" y="0"/>
            <a:chExt cx="1458" cy="1364"/>
          </a:xfrm>
        </p:grpSpPr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458" cy="1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900">
                  <a:latin typeface="Arial" charset="0"/>
                  <a:cs typeface="Arial" charset="0"/>
                </a:rPr>
                <a:t>  </a:t>
              </a:r>
              <a:r>
                <a:rPr lang="en-US" sz="13600">
                  <a:latin typeface="Arial" charset="0"/>
                  <a:cs typeface="Arial" charset="0"/>
                </a:rPr>
                <a:t> </a:t>
              </a:r>
              <a:r>
                <a:rPr lang="en-US" sz="900">
                  <a:latin typeface="Arial" charset="0"/>
                  <a:cs typeface="Arial" charset="0"/>
                </a:rPr>
                <a:t>                                                  </a:t>
              </a:r>
            </a:p>
          </p:txBody>
        </p:sp>
      </p:grpSp>
      <p:pic>
        <p:nvPicPr>
          <p:cNvPr id="14342" name="Picture 6" descr="alex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6213" y="3505200"/>
            <a:ext cx="2206625" cy="28956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7772400" cy="974725"/>
          </a:xfrm>
        </p:spPr>
        <p:txBody>
          <a:bodyPr/>
          <a:lstStyle/>
          <a:p>
            <a:r>
              <a:rPr lang="en-US" sz="4800" b="1"/>
              <a:t>Securing his father’s empire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534400" cy="4648200"/>
          </a:xfrm>
        </p:spPr>
        <p:txBody>
          <a:bodyPr/>
          <a:lstStyle/>
          <a:p>
            <a:r>
              <a:rPr lang="en-US" sz="3600" dirty="0"/>
              <a:t>Alexander finished rebellions in the northern regions to the Danube River.</a:t>
            </a:r>
          </a:p>
          <a:p>
            <a:r>
              <a:rPr lang="en-US" sz="3600" dirty="0"/>
              <a:t>In the process of reconquering the Greek city states, his forces destroyed Thebes</a:t>
            </a:r>
          </a:p>
          <a:p>
            <a:endParaRPr lang="en-US" sz="3600" dirty="0"/>
          </a:p>
        </p:txBody>
      </p:sp>
      <p:pic>
        <p:nvPicPr>
          <p:cNvPr id="1031" name="Picture 7" descr="theb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4495800"/>
            <a:ext cx="3276600" cy="19653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5791200"/>
            <a:ext cx="6629400" cy="1066800"/>
          </a:xfrm>
        </p:spPr>
        <p:txBody>
          <a:bodyPr/>
          <a:lstStyle/>
          <a:p>
            <a:r>
              <a:rPr lang="en-US"/>
              <a:t>From Pompeii mosaic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153400" cy="4281488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 </a:t>
            </a:r>
          </a:p>
        </p:txBody>
      </p:sp>
      <p:pic>
        <p:nvPicPr>
          <p:cNvPr id="6149" name="Picture 5" descr="alexan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914400"/>
            <a:ext cx="7429500" cy="5127625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7772400" cy="746125"/>
          </a:xfrm>
        </p:spPr>
        <p:txBody>
          <a:bodyPr/>
          <a:lstStyle/>
          <a:p>
            <a:r>
              <a:rPr lang="en-US" sz="4800" b="1"/>
              <a:t>Expanding the Empire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0" y="1676400"/>
            <a:ext cx="6248400" cy="3962400"/>
          </a:xfrm>
        </p:spPr>
        <p:txBody>
          <a:bodyPr/>
          <a:lstStyle/>
          <a:p>
            <a:r>
              <a:rPr lang="en-US" sz="3600" dirty="0"/>
              <a:t>Alexander’s forces of over 40,000 crossed at the Dardanelles into Asia, where he declared that the whole of Asia would be won by the spear</a:t>
            </a:r>
          </a:p>
        </p:txBody>
      </p:sp>
      <p:pic>
        <p:nvPicPr>
          <p:cNvPr id="7173" name="Picture 5" descr="alex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0"/>
            <a:ext cx="2708275" cy="4171950"/>
          </a:xfrm>
          <a:prstGeom prst="rect">
            <a:avLst/>
          </a:prstGeom>
          <a:noFill/>
        </p:spPr>
      </p:pic>
      <p:pic>
        <p:nvPicPr>
          <p:cNvPr id="7175" name="Picture 7" descr="inhand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495800"/>
            <a:ext cx="2601913" cy="2265363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001000" cy="54864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The Gordian Knot:  the legend behind the ancient knot was that the man who could untie it was destined to rule the entire world. 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Alexander simply slashed the knot with his sword and unraveled it. 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305175" y="2465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305175" y="2465388"/>
            <a:ext cx="11430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3" name="Picture 7" descr="celt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590800"/>
            <a:ext cx="2647950" cy="2647950"/>
          </a:xfrm>
          <a:prstGeom prst="rect">
            <a:avLst/>
          </a:prstGeom>
          <a:noFill/>
        </p:spPr>
      </p:pic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209800" y="92075"/>
            <a:ext cx="5791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400" b="1">
                <a:latin typeface="Arial" charset="0"/>
                <a:cs typeface="Arial" charset="0"/>
              </a:rPr>
              <a:t>The Gordian Knot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5791200" cy="1371600"/>
          </a:xfrm>
        </p:spPr>
        <p:txBody>
          <a:bodyPr/>
          <a:lstStyle/>
          <a:p>
            <a:r>
              <a:rPr lang="en-US" sz="5400" b="1"/>
              <a:t>Defeating Darius</a:t>
            </a:r>
            <a:br>
              <a:rPr lang="en-US" sz="5400" b="1"/>
            </a:br>
            <a:r>
              <a:rPr lang="en-US" sz="5400" b="1"/>
              <a:t>of Persia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514600"/>
            <a:ext cx="7772400" cy="4114800"/>
          </a:xfrm>
        </p:spPr>
        <p:txBody>
          <a:bodyPr/>
          <a:lstStyle/>
          <a:p>
            <a:r>
              <a:rPr lang="en-US" sz="3600" dirty="0"/>
              <a:t> Alexander’s forced defeated the Persian army, losing only 110 men (legend)</a:t>
            </a:r>
          </a:p>
          <a:p>
            <a:r>
              <a:rPr lang="en-US" sz="3600" dirty="0"/>
              <a:t> Again Alexander was victorious, and Darius was forced to flee, abandoning his mother, wife and children to Alexander</a:t>
            </a:r>
          </a:p>
        </p:txBody>
      </p:sp>
      <p:grpSp>
        <p:nvGrpSpPr>
          <p:cNvPr id="15367" name="Group 7"/>
          <p:cNvGrpSpPr>
            <a:grpSpLocks/>
          </p:cNvGrpSpPr>
          <p:nvPr/>
        </p:nvGrpSpPr>
        <p:grpSpPr bwMode="auto">
          <a:xfrm>
            <a:off x="3246438" y="2652713"/>
            <a:ext cx="2651125" cy="1539875"/>
            <a:chOff x="0" y="0"/>
            <a:chExt cx="1670" cy="970"/>
          </a:xfrm>
        </p:grpSpPr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670" cy="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r>
                <a:rPr lang="en-US"/>
                <a:t>  </a:t>
              </a:r>
              <a:r>
                <a:rPr lang="en-US" sz="9500"/>
                <a:t> </a:t>
              </a:r>
              <a:r>
                <a:rPr lang="en-US"/>
                <a:t>                </a:t>
              </a:r>
            </a:p>
          </p:txBody>
        </p:sp>
      </p:grpSp>
      <p:pic>
        <p:nvPicPr>
          <p:cNvPr id="15366" name="Picture 6" descr="Obverse, Gold Daric of Darius I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04800"/>
            <a:ext cx="2009775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066800"/>
            <a:ext cx="6705600" cy="1752600"/>
          </a:xfrm>
        </p:spPr>
        <p:txBody>
          <a:bodyPr/>
          <a:lstStyle/>
          <a:p>
            <a:r>
              <a:rPr lang="en-US" sz="3600" dirty="0"/>
              <a:t>Major cities in Asia Minor and along the Phoenician coast surrendered to Alexander</a:t>
            </a:r>
          </a:p>
          <a:p>
            <a:pPr>
              <a:buFontTx/>
              <a:buNone/>
            </a:pPr>
            <a:endParaRPr lang="en-US" sz="3600" dirty="0"/>
          </a:p>
        </p:txBody>
      </p:sp>
      <p:pic>
        <p:nvPicPr>
          <p:cNvPr id="16391" name="Picture 7" descr="k_al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1981200" cy="1960563"/>
          </a:xfrm>
          <a:prstGeom prst="rect">
            <a:avLst/>
          </a:prstGeom>
          <a:noFill/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81000" y="3200400"/>
            <a:ext cx="46482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dirty="0">
                <a:latin typeface="Tahoma" pitchFamily="34" charset="0"/>
              </a:rPr>
              <a:t>Alexander proceeded           to Egypt, where he established the city             of Alexandria and  was  made pharaoh          </a:t>
            </a:r>
          </a:p>
        </p:txBody>
      </p:sp>
      <p:pic>
        <p:nvPicPr>
          <p:cNvPr id="16393" name="Picture 9" descr="pyramid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730625"/>
            <a:ext cx="4648200" cy="2379663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  <p:bldP spid="1639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7620000" cy="167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/>
              <a:t>#3:  </a:t>
            </a:r>
            <a:r>
              <a:rPr lang="en-US" sz="3600" i="1" dirty="0"/>
              <a:t>Yet again</a:t>
            </a:r>
            <a:r>
              <a:rPr lang="en-US" sz="3600" dirty="0"/>
              <a:t>, Alexander’s forces defeated Darius, this time in Mesopotamia…</a:t>
            </a:r>
          </a:p>
        </p:txBody>
      </p:sp>
      <p:pic>
        <p:nvPicPr>
          <p:cNvPr id="18437" name="Picture 5" descr="persepoli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24200"/>
            <a:ext cx="4343400" cy="2889250"/>
          </a:xfrm>
          <a:prstGeom prst="rect">
            <a:avLst/>
          </a:prstGeom>
          <a:noFill/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228600" y="2667000"/>
            <a:ext cx="48006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dirty="0">
                <a:latin typeface="Tahoma" pitchFamily="34" charset="0"/>
              </a:rPr>
              <a:t>Alexander was proclaimed king of Persia and Darius’s royal city and palace were burned to the ground…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19548" y="6054725"/>
            <a:ext cx="8839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3600" dirty="0">
              <a:latin typeface="Tahoma" pitchFamily="34" charset="0"/>
            </a:endParaRPr>
          </a:p>
          <a:p>
            <a:endParaRPr lang="en-US" dirty="0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876800" y="5334000"/>
            <a:ext cx="1847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chemeClr val="hlink"/>
                </a:solidFill>
                <a:latin typeface="Arial Unicode MS" pitchFamily="34" charset="-128"/>
              </a:rPr>
              <a:t>Persepolis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  <p:bldP spid="18438" grpId="0" autoUpdateAnimBg="0"/>
      <p:bldP spid="18439" grpId="0" autoUpdateAnimBg="0"/>
      <p:bldP spid="1844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2362200"/>
          </a:xfrm>
        </p:spPr>
        <p:txBody>
          <a:bodyPr/>
          <a:lstStyle/>
          <a:p>
            <a:r>
              <a:rPr lang="en-US" sz="3600" dirty="0"/>
              <a:t>When Darius was found murdered by his own men, Alexander executed the assassins and gave Darius a royal funeral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2111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9466" name="Group 10"/>
          <p:cNvGrpSpPr>
            <a:grpSpLocks/>
          </p:cNvGrpSpPr>
          <p:nvPr/>
        </p:nvGrpSpPr>
        <p:grpSpPr bwMode="auto">
          <a:xfrm>
            <a:off x="2235200" y="2106613"/>
            <a:ext cx="4673600" cy="2586037"/>
            <a:chOff x="-3" y="-3"/>
            <a:chExt cx="2944" cy="1629"/>
          </a:xfrm>
        </p:grpSpPr>
        <p:grpSp>
          <p:nvGrpSpPr>
            <p:cNvPr id="19464" name="Group 8"/>
            <p:cNvGrpSpPr>
              <a:grpSpLocks/>
            </p:cNvGrpSpPr>
            <p:nvPr/>
          </p:nvGrpSpPr>
          <p:grpSpPr bwMode="auto">
            <a:xfrm>
              <a:off x="0" y="0"/>
              <a:ext cx="2938" cy="1623"/>
              <a:chOff x="0" y="0"/>
              <a:chExt cx="2938" cy="1623"/>
            </a:xfrm>
          </p:grpSpPr>
          <p:sp>
            <p:nvSpPr>
              <p:cNvPr id="19461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8" cy="16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r>
                  <a:rPr lang="en-US"/>
                  <a:t>  </a:t>
                </a:r>
                <a:r>
                  <a:rPr lang="en-US" sz="16300"/>
                  <a:t> </a:t>
                </a:r>
                <a:r>
                  <a:rPr lang="en-US"/>
                  <a:t>                                                  </a:t>
                </a:r>
              </a:p>
            </p:txBody>
          </p:sp>
          <p:sp>
            <p:nvSpPr>
              <p:cNvPr id="19463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8" cy="16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9465" name="Rectangle 9"/>
            <p:cNvSpPr>
              <a:spLocks noChangeArrowheads="1"/>
            </p:cNvSpPr>
            <p:nvPr/>
          </p:nvSpPr>
          <p:spPr bwMode="auto">
            <a:xfrm>
              <a:off x="-3" y="-3"/>
              <a:ext cx="2944" cy="1629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19462" name="Picture 6" descr="Persepol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200"/>
            <a:ext cx="4648200" cy="3101975"/>
          </a:xfrm>
          <a:prstGeom prst="rect">
            <a:avLst/>
          </a:prstGeom>
          <a:noFill/>
        </p:spPr>
      </p:pic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5715000" y="4876800"/>
            <a:ext cx="2584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i="1" dirty="0">
                <a:solidFill>
                  <a:schemeClr val="tx2"/>
                </a:solidFill>
              </a:rPr>
              <a:t>Ruins of </a:t>
            </a:r>
          </a:p>
          <a:p>
            <a:r>
              <a:rPr lang="en-US" sz="3200" i="1" dirty="0">
                <a:solidFill>
                  <a:schemeClr val="tx2"/>
                </a:solidFill>
              </a:rPr>
              <a:t>Persepolis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  <p:bldP spid="1946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7772400" cy="1143000"/>
          </a:xfrm>
        </p:spPr>
        <p:txBody>
          <a:bodyPr/>
          <a:lstStyle/>
          <a:p>
            <a:r>
              <a:rPr lang="en-US" sz="4800" b="1"/>
              <a:t>The limits of expansion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4419600" cy="5181600"/>
          </a:xfrm>
        </p:spPr>
        <p:txBody>
          <a:bodyPr/>
          <a:lstStyle/>
          <a:p>
            <a:r>
              <a:rPr lang="en-US" sz="3600" dirty="0">
                <a:cs typeface="Arial" charset="0"/>
              </a:rPr>
              <a:t>In the spring of 327 BC, Alexander and his army marched into India</a:t>
            </a:r>
          </a:p>
          <a:p>
            <a:r>
              <a:rPr lang="en-US" sz="3600" dirty="0"/>
              <a:t>As he conquered regions he allowed rulers to continue to govern in his name</a:t>
            </a:r>
          </a:p>
        </p:txBody>
      </p:sp>
      <p:pic>
        <p:nvPicPr>
          <p:cNvPr id="21509" name="Picture 5" descr="elepha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828800"/>
            <a:ext cx="4437063" cy="4206875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8153400" cy="822325"/>
          </a:xfrm>
        </p:spPr>
        <p:txBody>
          <a:bodyPr/>
          <a:lstStyle/>
          <a:p>
            <a:r>
              <a:rPr lang="en-US" sz="3600"/>
              <a:t>In India, Alexander’s horse was killed…</a:t>
            </a:r>
          </a:p>
        </p:txBody>
      </p:sp>
      <p:grpSp>
        <p:nvGrpSpPr>
          <p:cNvPr id="10247" name="Group 7"/>
          <p:cNvGrpSpPr>
            <a:grpSpLocks/>
          </p:cNvGrpSpPr>
          <p:nvPr/>
        </p:nvGrpSpPr>
        <p:grpSpPr bwMode="auto">
          <a:xfrm>
            <a:off x="4648200" y="3429000"/>
            <a:ext cx="4267200" cy="2514600"/>
            <a:chOff x="0" y="0"/>
            <a:chExt cx="2772" cy="2026"/>
          </a:xfrm>
        </p:grpSpPr>
        <p:sp>
          <p:nvSpPr>
            <p:cNvPr id="1024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024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772" cy="202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3200" i="1">
                  <a:latin typeface="Arial" charset="0"/>
                  <a:cs typeface="Arial" charset="0"/>
                </a:rPr>
                <a:t>'O my son, look thee out a kingdom equal to and worthy of thyself, for Macedonia is too little for thee.'</a:t>
              </a:r>
              <a:endParaRPr lang="en-US" sz="3200">
                <a:latin typeface="Arial" charset="0"/>
                <a:cs typeface="Arial" charset="0"/>
              </a:endParaRPr>
            </a:p>
          </p:txBody>
        </p:sp>
      </p:grpSp>
      <p:pic>
        <p:nvPicPr>
          <p:cNvPr id="10246" name="Picture 6" descr="al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4038600" cy="3851275"/>
          </a:xfrm>
          <a:prstGeom prst="rect">
            <a:avLst/>
          </a:prstGeom>
          <a:noFill/>
        </p:spPr>
      </p:pic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953000" y="6035675"/>
            <a:ext cx="3886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latin typeface="Arial" charset="0"/>
                <a:cs typeface="Arial" charset="0"/>
              </a:rPr>
              <a:t>Philip to Alexander</a:t>
            </a:r>
            <a:r>
              <a:rPr lang="en-US">
                <a:latin typeface="Arial" charset="0"/>
                <a:cs typeface="Arial" charset="0"/>
              </a:rPr>
              <a:t> (</a:t>
            </a:r>
            <a:r>
              <a:rPr lang="en-US" b="1">
                <a:solidFill>
                  <a:schemeClr val="folHlink"/>
                </a:solidFill>
                <a:latin typeface="Arial" charset="0"/>
                <a:cs typeface="Arial" charset="0"/>
                <a:hlinkClick r:id="rId3"/>
              </a:rPr>
              <a:t>Plutarch, Alexander</a:t>
            </a:r>
            <a:r>
              <a:rPr lang="en-US">
                <a:latin typeface="Arial" charset="0"/>
                <a:cs typeface="Arial" charset="0"/>
              </a:rPr>
              <a:t> 6.8.)</a:t>
            </a:r>
          </a:p>
        </p:txBody>
      </p:sp>
      <p:sp>
        <p:nvSpPr>
          <p:cNvPr id="10250" name="Text Box 10"/>
          <p:cNvSpPr txBox="1">
            <a:spLocks noGrp="1" noChangeArrowheads="1"/>
          </p:cNvSpPr>
          <p:nvPr>
            <p:ph type="body" idx="1"/>
          </p:nvPr>
        </p:nvSpPr>
        <p:spPr>
          <a:xfrm>
            <a:off x="304800" y="5791200"/>
            <a:ext cx="4495800" cy="8382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chemeClr val="tx2"/>
                </a:solidFill>
                <a:latin typeface="Arial Unicode MS" pitchFamily="34" charset="-128"/>
              </a:rPr>
              <a:t>Alexander on his favorite horse, </a:t>
            </a:r>
            <a:r>
              <a:rPr lang="en-US" sz="2800" dirty="0" err="1">
                <a:solidFill>
                  <a:schemeClr val="tx2"/>
                </a:solidFill>
                <a:latin typeface="Arial Unicode MS" pitchFamily="34" charset="-128"/>
              </a:rPr>
              <a:t>Bucephalus</a:t>
            </a:r>
            <a:endParaRPr lang="en-US" sz="2800" dirty="0">
              <a:solidFill>
                <a:schemeClr val="tx2"/>
              </a:solidFill>
              <a:latin typeface="Arial Unicode MS" pitchFamily="34" charset="-128"/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4632325" y="1565275"/>
            <a:ext cx="41306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i="1" dirty="0">
                <a:solidFill>
                  <a:schemeClr val="tx2"/>
                </a:solidFill>
              </a:rPr>
              <a:t>He mourned his loss and named a city in his honor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667000" y="180975"/>
            <a:ext cx="472440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>
                <a:solidFill>
                  <a:schemeClr val="tx2"/>
                </a:solidFill>
                <a:latin typeface="Arial Unicode MS" pitchFamily="34" charset="-128"/>
              </a:rPr>
              <a:t>Bucephalus</a:t>
            </a:r>
          </a:p>
          <a:p>
            <a:endParaRPr lang="en-US" sz="48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9" grpId="0" autoUpdateAnimBg="0"/>
      <p:bldP spid="10250" grpId="0" build="p" autoUpdateAnimBg="0"/>
      <p:bldP spid="1025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0"/>
            <a:ext cx="3581400" cy="1143000"/>
          </a:xfrm>
        </p:spPr>
        <p:txBody>
          <a:bodyPr/>
          <a:lstStyle/>
          <a:p>
            <a:r>
              <a:rPr lang="en-US" b="1"/>
              <a:t>Retreat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2971800"/>
          </a:xfrm>
        </p:spPr>
        <p:txBody>
          <a:bodyPr/>
          <a:lstStyle/>
          <a:p>
            <a:r>
              <a:rPr lang="en-US" sz="3600" dirty="0"/>
              <a:t>At the Indus, the Macedonians rebelled and refused to go any farther</a:t>
            </a:r>
          </a:p>
          <a:p>
            <a:r>
              <a:rPr lang="en-US" sz="3600" dirty="0"/>
              <a:t>The forces travelled down the Indus and  began the arduous journey back to Mesopotamia</a:t>
            </a:r>
          </a:p>
        </p:txBody>
      </p:sp>
      <p:pic>
        <p:nvPicPr>
          <p:cNvPr id="24581" name="Picture 5" descr="hephaesti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0863" y="3505200"/>
            <a:ext cx="2243137" cy="2743200"/>
          </a:xfrm>
          <a:prstGeom prst="rect">
            <a:avLst/>
          </a:prstGeom>
          <a:noFill/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81000" y="3886200"/>
            <a:ext cx="662940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Blip>
                <a:blip r:embed="rId4"/>
              </a:buBlip>
            </a:pPr>
            <a:r>
              <a:rPr lang="en-US" sz="3600" dirty="0">
                <a:latin typeface="Tahoma" pitchFamily="34" charset="0"/>
              </a:rPr>
              <a:t>His best friend, </a:t>
            </a:r>
            <a:r>
              <a:rPr lang="en-US" sz="3600" dirty="0" err="1">
                <a:latin typeface="Tahoma" pitchFamily="34" charset="0"/>
              </a:rPr>
              <a:t>Hephaestion</a:t>
            </a:r>
            <a:r>
              <a:rPr lang="en-US" sz="3600" dirty="0">
                <a:latin typeface="Tahoma" pitchFamily="34" charset="0"/>
              </a:rPr>
              <a:t>, died of a fever; to console himself, Alexander led a ferocious military campaign and went on a drinking binge</a:t>
            </a:r>
            <a:endParaRPr lang="en-US" sz="3200" dirty="0">
              <a:latin typeface="Tahom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  <p:bldP spid="2458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7772400" cy="898525"/>
          </a:xfrm>
        </p:spPr>
        <p:txBody>
          <a:bodyPr/>
          <a:lstStyle/>
          <a:p>
            <a:r>
              <a:rPr lang="en-US" sz="4800" b="1" dirty="0"/>
              <a:t>Securing a legacy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/>
              <a:t>Alexander made Babylonia the capital of his Empire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He married one of Darius’ daughters and “encouraged” 10,000 of his soldiers to take Persian wives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He died the following year at 33 before he could produce an heir and his kingdom was divided among </a:t>
            </a:r>
            <a:r>
              <a:rPr lang="en-US" sz="3600" b="1" dirty="0"/>
              <a:t>3 of his generals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5" name="Picture 1029" descr="emp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8001000" cy="5322888"/>
          </a:xfrm>
          <a:prstGeom prst="rect">
            <a:avLst/>
          </a:prstGeom>
          <a:noFill/>
        </p:spPr>
      </p:pic>
      <p:sp>
        <p:nvSpPr>
          <p:cNvPr id="25606" name="Rectangle 1030"/>
          <p:cNvSpPr>
            <a:spLocks noChangeArrowheads="1"/>
          </p:cNvSpPr>
          <p:nvPr/>
        </p:nvSpPr>
        <p:spPr bwMode="auto">
          <a:xfrm>
            <a:off x="1828800" y="2209800"/>
            <a:ext cx="1295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Antigonus</a:t>
            </a:r>
          </a:p>
        </p:txBody>
      </p:sp>
      <p:sp>
        <p:nvSpPr>
          <p:cNvPr id="25607" name="Rectangle 1031"/>
          <p:cNvSpPr>
            <a:spLocks noChangeArrowheads="1"/>
          </p:cNvSpPr>
          <p:nvPr/>
        </p:nvSpPr>
        <p:spPr bwMode="auto">
          <a:xfrm>
            <a:off x="1981200" y="4495800"/>
            <a:ext cx="1524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Ptolemy</a:t>
            </a:r>
          </a:p>
        </p:txBody>
      </p:sp>
      <p:sp>
        <p:nvSpPr>
          <p:cNvPr id="25608" name="Rectangle 1032"/>
          <p:cNvSpPr>
            <a:spLocks noChangeArrowheads="1"/>
          </p:cNvSpPr>
          <p:nvPr/>
        </p:nvSpPr>
        <p:spPr bwMode="auto">
          <a:xfrm>
            <a:off x="3429000" y="3352800"/>
            <a:ext cx="1524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Seleucus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animBg="1" autoUpdateAnimBg="0"/>
      <p:bldP spid="25607" grpId="0" animBg="1" autoUpdateAnimBg="0"/>
      <p:bldP spid="25608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30275"/>
            <a:ext cx="9144000" cy="974725"/>
          </a:xfrm>
        </p:spPr>
        <p:txBody>
          <a:bodyPr/>
          <a:lstStyle/>
          <a:p>
            <a:r>
              <a:rPr lang="en-US" sz="4800" b="1"/>
              <a:t>The mystery of Alexander’s death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6172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/>
              <a:t>Alexander died of a fever at 33… but why?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Plutarch reports that he was had been plagued by several bad “omens” 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Some others from the time claimed Alexander was poisoned during the drinking binge</a:t>
            </a:r>
          </a:p>
        </p:txBody>
      </p:sp>
      <p:pic>
        <p:nvPicPr>
          <p:cNvPr id="23557" name="Picture 5" descr="alexhe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4575" y="1981200"/>
            <a:ext cx="3019425" cy="44958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theme/theme1.xml><?xml version="1.0" encoding="utf-8"?>
<a:theme xmlns:a="http://schemas.openxmlformats.org/drawingml/2006/main" name="Global">
  <a:themeElements>
    <a:clrScheme name="Global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Designs\Global.pot</Template>
  <TotalTime>532</TotalTime>
  <Words>601</Words>
  <Application>Microsoft Office PowerPoint</Application>
  <PresentationFormat>Presentación en pantalla (4:3)</PresentationFormat>
  <Paragraphs>78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 Unicode MS</vt:lpstr>
      <vt:lpstr>Arial</vt:lpstr>
      <vt:lpstr>Tahoma</vt:lpstr>
      <vt:lpstr>Times New Roman</vt:lpstr>
      <vt:lpstr>Global</vt:lpstr>
      <vt:lpstr>Alexander the Great</vt:lpstr>
      <vt:lpstr>Why “the Great”?</vt:lpstr>
      <vt:lpstr>Alexander’s Empire</vt:lpstr>
      <vt:lpstr>Alexander’s Origins</vt:lpstr>
      <vt:lpstr>Presentación de PowerPoint</vt:lpstr>
      <vt:lpstr>Alexander Rules</vt:lpstr>
      <vt:lpstr>Securing his father’s empire</vt:lpstr>
      <vt:lpstr>From Pompeii mosaic</vt:lpstr>
      <vt:lpstr>Expanding the Empire</vt:lpstr>
      <vt:lpstr>Presentación de PowerPoint</vt:lpstr>
      <vt:lpstr>Defeating Darius of Persia</vt:lpstr>
      <vt:lpstr>Presentación de PowerPoint</vt:lpstr>
      <vt:lpstr>Presentación de PowerPoint</vt:lpstr>
      <vt:lpstr>Presentación de PowerPoint</vt:lpstr>
      <vt:lpstr>The limits of expansion</vt:lpstr>
      <vt:lpstr>In India, Alexander’s horse was killed…</vt:lpstr>
      <vt:lpstr>Retreat</vt:lpstr>
      <vt:lpstr>Securing a legacy</vt:lpstr>
      <vt:lpstr>Presentación de PowerPoint</vt:lpstr>
      <vt:lpstr>The mystery of Alexander’s death</vt:lpstr>
    </vt:vector>
  </TitlesOfParts>
  <Company>FCBOE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Crockett</dc:creator>
  <cp:lastModifiedBy>Maria Sanz</cp:lastModifiedBy>
  <cp:revision>23</cp:revision>
  <dcterms:created xsi:type="dcterms:W3CDTF">2002-06-05T13:49:30Z</dcterms:created>
  <dcterms:modified xsi:type="dcterms:W3CDTF">2016-08-04T16:11:01Z</dcterms:modified>
</cp:coreProperties>
</file>