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2" r:id="rId3"/>
    <p:sldId id="263" r:id="rId4"/>
    <p:sldId id="261" r:id="rId5"/>
    <p:sldId id="268" r:id="rId6"/>
    <p:sldId id="267" r:id="rId7"/>
    <p:sldId id="270" r:id="rId8"/>
    <p:sldId id="272" r:id="rId9"/>
    <p:sldId id="271" r:id="rId10"/>
    <p:sldId id="273" r:id="rId11"/>
    <p:sldId id="274" r:id="rId12"/>
    <p:sldId id="275" r:id="rId13"/>
    <p:sldId id="285" r:id="rId14"/>
    <p:sldId id="269" r:id="rId15"/>
    <p:sldId id="277" r:id="rId16"/>
    <p:sldId id="278" r:id="rId17"/>
    <p:sldId id="279" r:id="rId18"/>
    <p:sldId id="280" r:id="rId19"/>
    <p:sldId id="276" r:id="rId20"/>
    <p:sldId id="28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53"/>
  </p:normalViewPr>
  <p:slideViewPr>
    <p:cSldViewPr snapToGrid="0" snapToObjects="1">
      <p:cViewPr varScale="1">
        <p:scale>
          <a:sx n="86" d="100"/>
          <a:sy n="86" d="100"/>
        </p:scale>
        <p:origin x="53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2AFDC-9220-E848-ABB8-BDF07A9F33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826F8-D644-634B-8865-FF4FE39F5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8B12F-B166-D14F-A569-A11134C98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38ED7-B090-D34E-8F2C-F71EFC5B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03084-0ACD-BD4E-B6F9-0AD5452D8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10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A9517-A7B5-344F-8C29-2206BAFB2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4AE6-6850-934B-9F1B-F3E456F1A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DEC2A-B692-2747-8915-F913FF35C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00FFD-4281-A641-BC12-4D5C687C3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8A067-9F03-6F49-85F2-2368ABFA3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636C-C1C5-0947-BE3A-0FA66A8C2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667F1-B352-244E-8D41-85A0D233D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35255-5D05-7247-A191-E241893D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9E405-68D4-F24A-927D-E2063303A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D5F20-1409-A746-9015-AF6C004E1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1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7497C-F01D-864E-9449-52A90EDF2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BB4F4-F63E-2A4F-9865-46E77BC618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C7356F-8EF0-B64E-958F-7F8E4FEB2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2F6F12-A4C9-6947-875C-BF2F98A40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8B9AC-1497-5D46-8FD0-CDF9DB2DF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2D43D0-406D-134E-8FC7-914C40A4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6C9FD-A499-0F4E-9439-B6809B02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E1C0D-2800-2342-A1BF-95AC0BFA5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F1E56F-C62E-9747-A186-0228CB8B9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0BA23-3D95-DA43-8A25-6D95F1B34B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BB6315-2352-444B-9951-7F519011D9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577C3C-ED7D-304B-9F55-1966D09EB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B66CF9-13F7-6444-8BAC-1DD297BB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6E4F50-EABD-BA43-9626-85447F194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27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EFDA-3597-8D40-8989-F2D777811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48717-6DDE-CC4B-BA38-F4A7F8674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C2229-B653-AF42-A76A-AB6AE7ECE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C2BB86-1E99-F742-A5DB-A382F7DCE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89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30B4CC-E2B5-014D-9A26-8C9CA7114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CB8486-EC22-B644-878C-845FC855A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90E0E-B3E8-B54B-A271-70C8E2BEE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87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9B64-303A-CC42-9AC7-872153549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261B9-0DA9-194C-AC3F-54B210E9F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E212B-0743-8D4F-A7A1-87FAC2AD4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21585-D14E-D841-B1FD-6403D2482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E616E-F9AB-9C4F-965D-AB14D6379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63F9D-1603-5E49-82A4-80079F506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5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CE081-7CD1-8E44-BD45-EE37B1320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3C0672-7EC3-D142-BF17-A36B15A4E7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D830F-471C-0643-9374-483FFCF98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2BFB6-8F98-B947-B8E2-91829386C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F8DD5C-B1A1-0E45-9B5B-23473FB55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D4366-2EB1-BD4F-9849-455964FE9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27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AC1-4590-424D-8A8D-D7F071975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716BA-33CB-7F45-93C0-C03F4856B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ED064-80EA-6142-9CDA-2CF785E61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FD8A5-0EF5-734C-947B-CA36EB7B0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1CB5D-010B-D549-84E3-C46015DE0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9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EDA606-61F4-584A-B914-DBF4E3CAB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4CAC18-DD82-FC4F-8E78-2AFF2E7E9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6CEEB-7A40-B443-8E81-73702DDA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E79F8-6581-AF45-A4C6-BE0D2694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EF00E-C22F-4A41-B949-865BC8B4B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08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C81042-64E9-EC45-B56C-A6BF56E8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CBDE7-0DBE-4049-A53E-7576AA68E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10610-D876-784A-BF0F-8F7ECA32B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F60C3-8508-6C42-ACB8-14A105D29246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D5356-A926-8C4F-B2EC-8A236B499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BB9E2-1D36-4E46-B9C2-5973A44F9F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608EB-F707-7F4D-85C8-0D32F897D6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2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if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C6CC94-F02C-964A-AA5B-B2F9693EF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8" y="0"/>
            <a:ext cx="121771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06F09A-8CF8-3045-8F0E-FB39B29F1C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9487" y="4572000"/>
            <a:ext cx="8657645" cy="2037644"/>
          </a:xfrm>
          <a:gradFill flip="none" rotWithShape="1">
            <a:gsLst>
              <a:gs pos="0">
                <a:schemeClr val="accent6">
                  <a:lumMod val="17000"/>
                  <a:alpha val="36000"/>
                </a:schemeClr>
              </a:gs>
              <a:gs pos="73000">
                <a:schemeClr val="accent6">
                  <a:lumMod val="0"/>
                  <a:lumOff val="100000"/>
                  <a:alpha val="29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The Visigothic invasion of Spain</a:t>
            </a:r>
          </a:p>
        </p:txBody>
      </p:sp>
    </p:spTree>
    <p:extLst>
      <p:ext uri="{BB962C8B-B14F-4D97-AF65-F5344CB8AC3E}">
        <p14:creationId xmlns:p14="http://schemas.microsoft.com/office/powerpoint/2010/main" val="2019202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BB985E-ECDC-B449-BC0E-702B04DB5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013" y="0"/>
            <a:ext cx="12546013" cy="94095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CD322C-F6BB-724B-85D4-2A9CDE0902C7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67000"/>
                  <a:alpha val="20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Who were the Goths?</a:t>
            </a:r>
          </a:p>
        </p:txBody>
      </p:sp>
    </p:spTree>
    <p:extLst>
      <p:ext uri="{BB962C8B-B14F-4D97-AF65-F5344CB8AC3E}">
        <p14:creationId xmlns:p14="http://schemas.microsoft.com/office/powerpoint/2010/main" val="1564850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98AB26-0BAC-B449-82D3-E80252218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686675"/>
          </a:xfrm>
          <a:prstGeom prst="rect">
            <a:avLst/>
          </a:prstGeom>
          <a:effectLst>
            <a:glow rad="127000">
              <a:schemeClr val="accent6">
                <a:lumMod val="40000"/>
                <a:lumOff val="60000"/>
              </a:schemeClr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5F761C-E6CA-4546-84CC-C7B818F4E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6338" y="-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Migration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78FBD-F1C7-9F44-AEC1-4C638FD78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37" y="3568700"/>
            <a:ext cx="6319838" cy="2360613"/>
          </a:xfrm>
          <a:gradFill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Germanic peoples from southern Sweden and the Baltic Coast of Poland migrate southward into Roman Territory </a:t>
            </a:r>
          </a:p>
          <a:p>
            <a:r>
              <a:rPr lang="en-US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Gothic Language similar to Swedish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92901F-E2F9-A849-8F36-7AFE2200C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64796">
            <a:off x="9406341" y="3583675"/>
            <a:ext cx="2170012" cy="334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05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077D82-82D7-E649-95D8-D1372DA7F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86400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DD6F6F-4087-A74F-A7C5-C3AAFD459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00613"/>
            <a:ext cx="12192000" cy="1843087"/>
          </a:xfrm>
          <a:solidFill>
            <a:schemeClr val="bg2">
              <a:lumMod val="75000"/>
              <a:alpha val="58000"/>
            </a:schemeClr>
          </a:solidFill>
          <a:ln w="11112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376 A.D. The Roman Emperor Valens invited the Goths cross the Danube in the Balkans into the Eastern Roman Empire as a buffer to the expanding Huns</a:t>
            </a:r>
          </a:p>
        </p:txBody>
      </p:sp>
    </p:spTree>
    <p:extLst>
      <p:ext uri="{BB962C8B-B14F-4D97-AF65-F5344CB8AC3E}">
        <p14:creationId xmlns:p14="http://schemas.microsoft.com/office/powerpoint/2010/main" val="4137290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DB511E-F2B8-8C4F-9381-CEE07429C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5925" cy="8186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E9CC1A-D078-B448-B4D5-67899CABD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71975"/>
            <a:ext cx="12192000" cy="1414463"/>
          </a:xfrm>
          <a:solidFill>
            <a:schemeClr val="bg2">
              <a:lumMod val="75000"/>
              <a:alpha val="37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Herculanum" panose="02000505000000020004" pitchFamily="2" charset="77"/>
              </a:rPr>
              <a:t>The Romans had not prepared enough food and supplies to support their new military allies in the region.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201836-86CB-5242-8073-6BA81D03818A}"/>
              </a:ext>
            </a:extLst>
          </p:cNvPr>
          <p:cNvSpPr txBox="1"/>
          <p:nvPr/>
        </p:nvSpPr>
        <p:spPr>
          <a:xfrm>
            <a:off x="642937" y="5786438"/>
            <a:ext cx="11158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100,000 armed Goths revolted for two years</a:t>
            </a:r>
          </a:p>
        </p:txBody>
      </p:sp>
    </p:spTree>
    <p:extLst>
      <p:ext uri="{BB962C8B-B14F-4D97-AF65-F5344CB8AC3E}">
        <p14:creationId xmlns:p14="http://schemas.microsoft.com/office/powerpoint/2010/main" val="236050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F560C6D-41C1-994C-AAE2-7453C2392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3041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872E6C-B883-5A48-BE8A-701950A61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92841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Gothic leader Fritigern defeated the local Romans and pillaged the Thracian countryside</a:t>
            </a:r>
          </a:p>
        </p:txBody>
      </p:sp>
    </p:spTree>
    <p:extLst>
      <p:ext uri="{BB962C8B-B14F-4D97-AF65-F5344CB8AC3E}">
        <p14:creationId xmlns:p14="http://schemas.microsoft.com/office/powerpoint/2010/main" val="1334040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B64AC8-EEB1-4548-A161-3E665DAD7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1999" cy="8667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BB8428-5C04-FD46-BA69-2FD93E3A2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4708525"/>
            <a:ext cx="12192000" cy="1592263"/>
          </a:xfrm>
          <a:solidFill>
            <a:schemeClr val="accent2">
              <a:lumMod val="40000"/>
              <a:lumOff val="60000"/>
              <a:alpha val="39000"/>
            </a:schemeClr>
          </a:solidFill>
          <a:ln w="825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Fritigern defeated the Roman Emperor Valens at the Battle of Adrianople in 378 A.D.</a:t>
            </a:r>
          </a:p>
        </p:txBody>
      </p:sp>
    </p:spTree>
    <p:extLst>
      <p:ext uri="{BB962C8B-B14F-4D97-AF65-F5344CB8AC3E}">
        <p14:creationId xmlns:p14="http://schemas.microsoft.com/office/powerpoint/2010/main" val="2285741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7AB6FE-D1B4-D242-A536-C7AC72501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0037" y="-1"/>
            <a:ext cx="1249203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406844-8E1F-B342-8BCD-E8ED3221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988" y="100014"/>
            <a:ext cx="6462712" cy="6757986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Herculanum" panose="02000505000000020004" pitchFamily="2" charset="77"/>
              </a:rPr>
              <a:t>A treaty with Rome required these semi-autonomous Germanic tribes to supply troops for the Roman army in exchange for peace, the access to cultivatable land, and freedom from Roman legal strictures.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29595D-7654-F547-8BC8-A74290116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5614988" cy="777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15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3656D9-9A6A-FF47-8117-5CCEC172D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D5B190-DCA5-3B4B-BFCB-0937F4A70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9246"/>
            <a:ext cx="12191999" cy="187801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>
                  <a:glow rad="1651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Later Gothic King Alaric sacked Rome in 410 A.D.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C36F54-BC32-7048-B878-3231B76429DD}"/>
              </a:ext>
            </a:extLst>
          </p:cNvPr>
          <p:cNvSpPr/>
          <p:nvPr/>
        </p:nvSpPr>
        <p:spPr>
          <a:xfrm>
            <a:off x="202186" y="200025"/>
            <a:ext cx="655985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glow rad="1651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The Goths desired a permanent homeland/kingdom within the Roman Empire</a:t>
            </a:r>
            <a:endParaRPr lang="en-US" sz="2800" dirty="0">
              <a:latin typeface="Celticmd Decorative w Drop Caps" panose="020B06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806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C80CFD-9E8E-A44A-A671-51C6007EC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71028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B89C93-F31E-F647-BCC3-021533420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Alaric took Roman Princess Palcidia and persuaded the Visigoths to migrate to Spain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B14B0C-7725-3346-AD8B-A9611E9C710B}"/>
              </a:ext>
            </a:extLst>
          </p:cNvPr>
          <p:cNvSpPr txBox="1"/>
          <p:nvPr/>
        </p:nvSpPr>
        <p:spPr>
          <a:xfrm>
            <a:off x="214313" y="4872038"/>
            <a:ext cx="115300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Palcidia married </a:t>
            </a:r>
            <a:r>
              <a:rPr lang="en-US" sz="28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Ataulf</a:t>
            </a:r>
            <a:r>
              <a:rPr lang="en-US" sz="28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 “Alaric’s successor” and moved into the royal palace in Barcelona</a:t>
            </a:r>
          </a:p>
        </p:txBody>
      </p:sp>
    </p:spTree>
    <p:extLst>
      <p:ext uri="{BB962C8B-B14F-4D97-AF65-F5344CB8AC3E}">
        <p14:creationId xmlns:p14="http://schemas.microsoft.com/office/powerpoint/2010/main" val="1972324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46D217-E2F2-EF41-820E-8CCE14A62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11"/>
            <a:ext cx="12192000" cy="68279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30F520-A843-A94E-BAF8-4A026AFBE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Visigothic Germanic/Roman Kingdom in Southern France and Eastern Spain was created</a:t>
            </a:r>
          </a:p>
        </p:txBody>
      </p:sp>
    </p:spTree>
    <p:extLst>
      <p:ext uri="{BB962C8B-B14F-4D97-AF65-F5344CB8AC3E}">
        <p14:creationId xmlns:p14="http://schemas.microsoft.com/office/powerpoint/2010/main" val="1414278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CBB90A-269B-354D-BC4A-2B05D44E7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258" y="-1557338"/>
            <a:ext cx="12285387" cy="8415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181252-ADBF-4C47-BEAC-DEFBF5711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9" y="4872038"/>
            <a:ext cx="12192000" cy="1714500"/>
          </a:xfrm>
          <a:solidFill>
            <a:schemeClr val="accent5">
              <a:lumMod val="75000"/>
              <a:alpha val="87000"/>
            </a:schemeClr>
          </a:solidFill>
          <a:ln w="1206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300,000 Visigoths settled in a population of about 7,000,000 Hispano-Romans</a:t>
            </a:r>
          </a:p>
        </p:txBody>
      </p:sp>
    </p:spTree>
    <p:extLst>
      <p:ext uri="{BB962C8B-B14F-4D97-AF65-F5344CB8AC3E}">
        <p14:creationId xmlns:p14="http://schemas.microsoft.com/office/powerpoint/2010/main" val="3987239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E89FE7-2B4E-F548-A252-157F753C7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4376" y="-388500"/>
            <a:ext cx="12906376" cy="75839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B99224-C0AE-F94D-884D-C6986D1B6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3904" y="4257675"/>
            <a:ext cx="8510591" cy="2600325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Visigothic King Theodoric 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4514F5-7D4E-B040-8A47-2E75DB5F03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86688" y="-268490"/>
            <a:ext cx="4405312" cy="7594576"/>
          </a:xfrm>
        </p:spPr>
      </p:pic>
    </p:spTree>
    <p:extLst>
      <p:ext uri="{BB962C8B-B14F-4D97-AF65-F5344CB8AC3E}">
        <p14:creationId xmlns:p14="http://schemas.microsoft.com/office/powerpoint/2010/main" val="1832888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A8C7FE-DBA7-254B-909B-659E9E60A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3578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4FDBE2-FBA5-0240-96B8-9E7ED61D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5"/>
            <a:ext cx="12191999" cy="1325563"/>
          </a:xfrm>
          <a:solidFill>
            <a:schemeClr val="accent4">
              <a:lumMod val="40000"/>
              <a:lumOff val="60000"/>
              <a:alpha val="56000"/>
            </a:schemeClr>
          </a:solidFill>
          <a:ln w="920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The Visigoths renounced Arian Christianity and embraced Roman Catholicism in 587 A.D.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23DD3D-890D-044D-81D2-D136C83983F8}"/>
              </a:ext>
            </a:extLst>
          </p:cNvPr>
          <p:cNvSpPr txBox="1"/>
          <p:nvPr/>
        </p:nvSpPr>
        <p:spPr>
          <a:xfrm>
            <a:off x="0" y="542925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Herculanum" panose="02000505000000020004" pitchFamily="2" charset="77"/>
              </a:rPr>
              <a:t>Conversion of King </a:t>
            </a:r>
            <a:r>
              <a:rPr lang="en-US" sz="54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Herculanum" panose="02000505000000020004" pitchFamily="2" charset="77"/>
              </a:rPr>
              <a:t>Reccarred</a:t>
            </a:r>
            <a:endParaRPr lang="en-US" sz="54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Herculanum" panose="0200050500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25051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B65B86-FDBF-9A46-BA54-DDEC5F816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4799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333536-E46C-1444-89B0-29D7F9DCF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653"/>
            <a:ext cx="12192000" cy="1835150"/>
          </a:xfrm>
          <a:solidFill>
            <a:schemeClr val="bg2">
              <a:lumMod val="75000"/>
              <a:alpha val="33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The Visigoths rejected the Arian Gothic Bible and started using the Latin Bible thus marking the beginning of the end of the Gothic Language in Spain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715134-790E-5C44-B574-D3596D789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19417621">
            <a:off x="1001609" y="2524842"/>
            <a:ext cx="2836310" cy="356564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88ECC1-ECF1-214A-A6EB-9641F90DE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28204">
            <a:off x="7091057" y="2719669"/>
            <a:ext cx="4083154" cy="306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11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AAB38F-2FCB-4141-B734-5F7D50EF1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1276"/>
            <a:ext cx="12192000" cy="96540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E547B0-9941-E846-A38B-C947E826E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The Two Cultures Blend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AFA789-1185-774F-8348-6A561B196161}"/>
              </a:ext>
            </a:extLst>
          </p:cNvPr>
          <p:cNvSpPr txBox="1"/>
          <p:nvPr/>
        </p:nvSpPr>
        <p:spPr>
          <a:xfrm>
            <a:off x="171450" y="5214937"/>
            <a:ext cx="118491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PR Viking" panose="02000500000000000000" pitchFamily="2" charset="77"/>
              </a:rPr>
              <a:t>Gothic Roderic -------&gt; Latin Rodrigo  -------&gt; Surname Rodriguez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380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6021CE-253B-F344-ADFE-F72C3EE1A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5392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9D2901-7105-ED42-8021-322EA8BAC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Roman and Germanic Law Blends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D709A-DDB7-0045-B9B9-CF4034998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851399"/>
            <a:ext cx="12192000" cy="1325563"/>
          </a:xfrm>
          <a:solidFill>
            <a:schemeClr val="bg1">
              <a:alpha val="7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Herculanum" panose="02000505000000020004" pitchFamily="2" charset="77"/>
              </a:rPr>
              <a:t>Germanic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Herculanum" panose="02000505000000020004" pitchFamily="2" charset="77"/>
              </a:rPr>
              <a:t>Wergeld</a:t>
            </a:r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Herculanum" panose="02000505000000020004" pitchFamily="2" charset="77"/>
              </a:rPr>
              <a:t>: Price paid to recompense a crime “Written Code 475” blended with Roman Legislation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283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5EA363-FD6D-A643-9E1A-4AEEB5104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518" y="-25016"/>
            <a:ext cx="12298518" cy="68687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B47A35-C8A2-7B4C-89FE-DD33943C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828" y="2266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Visigothic Art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099BC9-94AA-9145-A919-AB6A8B5D9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06518" y="99627"/>
            <a:ext cx="4478493" cy="6744085"/>
          </a:xfrm>
          <a:effectLst>
            <a:glow rad="127000">
              <a:schemeClr val="tx1">
                <a:alpha val="49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21AC47-839E-D247-ABFC-9D841D3E0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831" y="1283405"/>
            <a:ext cx="7191375" cy="5867962"/>
          </a:xfrm>
          <a:prstGeom prst="rect">
            <a:avLst/>
          </a:prstGeom>
          <a:effectLst>
            <a:glow rad="127000">
              <a:schemeClr val="tx1">
                <a:alpha val="8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10380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579B-922A-984E-8469-0D6E72D9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87813-A38C-0841-A9A1-F3FA06996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7EBFCE-3C31-1445-AD5F-78A7284E4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68287"/>
            <a:ext cx="12192001" cy="8026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BEA743-3FF0-CA4B-80E1-760B60FE3391}"/>
              </a:ext>
            </a:extLst>
          </p:cNvPr>
          <p:cNvSpPr txBox="1"/>
          <p:nvPr/>
        </p:nvSpPr>
        <p:spPr>
          <a:xfrm>
            <a:off x="2000250" y="142875"/>
            <a:ext cx="75009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Visigothic Church</a:t>
            </a:r>
          </a:p>
        </p:txBody>
      </p:sp>
    </p:spTree>
    <p:extLst>
      <p:ext uri="{BB962C8B-B14F-4D97-AF65-F5344CB8AC3E}">
        <p14:creationId xmlns:p14="http://schemas.microsoft.com/office/powerpoint/2010/main" val="2433530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54CB6E-7C5F-3C47-9C71-DF8CC2BEA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7464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2D28F4-7820-D34B-A717-FE79C44B1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7137"/>
            <a:ext cx="10515600" cy="1325563"/>
          </a:xfrm>
          <a:solidFill>
            <a:schemeClr val="bg2">
              <a:lumMod val="75000"/>
              <a:alpha val="57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Sevilla becomes an intellectual center blending roman and Gothic Learning. Saint </a:t>
            </a:r>
            <a:r>
              <a:rPr lang="en-US" sz="3200" dirty="0" err="1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Isidoro</a:t>
            </a:r>
            <a:r>
              <a:rPr lang="en-US" sz="320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Celticmd Decorative w Drop Caps" panose="020B0600000000000000" pitchFamily="34" charset="0"/>
              </a:rPr>
              <a:t> </a:t>
            </a:r>
            <a:endParaRPr lang="en-US" sz="32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Celticmd Decorative w Drop Caps" panose="020B06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682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328</Words>
  <Application>Microsoft Office PowerPoint</Application>
  <PresentationFormat>Panorámica</PresentationFormat>
  <Paragraphs>28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Celticmd Decorative w Drop Caps</vt:lpstr>
      <vt:lpstr>Herculanum</vt:lpstr>
      <vt:lpstr>PR Viking</vt:lpstr>
      <vt:lpstr>Office Theme</vt:lpstr>
      <vt:lpstr>The Visigothic invasion of Spain</vt:lpstr>
      <vt:lpstr>Who were the Goths?</vt:lpstr>
      <vt:lpstr>Migration Theory</vt:lpstr>
      <vt:lpstr>376 A.D. The Roman Emperor Valens invited the Goths cross the Danube in the Balkans into the Eastern Roman Empire as a buffer to the expanding Huns</vt:lpstr>
      <vt:lpstr>The Romans had not prepared enough food and supplies to support their new military allies in the region.</vt:lpstr>
      <vt:lpstr>Gothic leader Fritigern defeated the local Romans and pillaged the Thracian countryside</vt:lpstr>
      <vt:lpstr>Fritigern defeated the Roman Emperor Valens at the Battle of Adrianople in 378 A.D.</vt:lpstr>
      <vt:lpstr>A treaty with Rome required these semi-autonomous Germanic tribes to supply troops for the Roman army in exchange for peace, the access to cultivatable land, and freedom from Roman legal strictures.</vt:lpstr>
      <vt:lpstr>Later Gothic King Alaric sacked Rome in 410 A.D. </vt:lpstr>
      <vt:lpstr>Alaric took Roman Princess Palcidia and persuaded the Visigoths to migrate to Spain</vt:lpstr>
      <vt:lpstr>Visigothic Germanic/Roman Kingdom in Southern France and Eastern Spain was created</vt:lpstr>
      <vt:lpstr>300,000 Visigoths settled in a population of about 7,000,000 Hispano-Romans</vt:lpstr>
      <vt:lpstr>Visigothic King Theodoric I</vt:lpstr>
      <vt:lpstr>The Visigoths renounced Arian Christianity and embraced Roman Catholicism in 587 A.D.  </vt:lpstr>
      <vt:lpstr>The Visigoths rejected the Arian Gothic Bible and started using the Latin Bible thus marking the beginning of the end of the Gothic Language in Spain </vt:lpstr>
      <vt:lpstr>The Two Cultures Blend</vt:lpstr>
      <vt:lpstr>Roman and Germanic Law Blends</vt:lpstr>
      <vt:lpstr>Visigothic Art</vt:lpstr>
      <vt:lpstr>Presentación de PowerPoint</vt:lpstr>
      <vt:lpstr>Sevilla becomes an intellectual center blending roman and Gothic Learning. Saint Isidoro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Visigothic invasion of Spain</dc:title>
  <dc:creator>Microsoft Office User</dc:creator>
  <cp:lastModifiedBy>Maria Sanz</cp:lastModifiedBy>
  <cp:revision>2</cp:revision>
  <dcterms:created xsi:type="dcterms:W3CDTF">2021-03-22T12:59:25Z</dcterms:created>
  <dcterms:modified xsi:type="dcterms:W3CDTF">2022-09-17T21:25:10Z</dcterms:modified>
</cp:coreProperties>
</file>