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2" r:id="rId2"/>
    <p:sldId id="259" r:id="rId3"/>
    <p:sldId id="260" r:id="rId4"/>
    <p:sldId id="265" r:id="rId5"/>
    <p:sldId id="266" r:id="rId6"/>
    <p:sldId id="268" r:id="rId7"/>
    <p:sldId id="264" r:id="rId8"/>
    <p:sldId id="267" r:id="rId9"/>
    <p:sldId id="269" r:id="rId10"/>
    <p:sldId id="277" r:id="rId11"/>
    <p:sldId id="274" r:id="rId12"/>
    <p:sldId id="270" r:id="rId13"/>
    <p:sldId id="272" r:id="rId14"/>
    <p:sldId id="276" r:id="rId15"/>
    <p:sldId id="273" r:id="rId16"/>
    <p:sldId id="271" r:id="rId17"/>
    <p:sldId id="275" r:id="rId18"/>
    <p:sldId id="279" r:id="rId19"/>
    <p:sldId id="278" r:id="rId20"/>
    <p:sldId id="280" r:id="rId21"/>
    <p:sldId id="281" r:id="rId22"/>
    <p:sldId id="26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3340"/>
    <a:srgbClr val="E8B71A"/>
    <a:srgbClr val="28AB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387" autoAdjust="0"/>
  </p:normalViewPr>
  <p:slideViewPr>
    <p:cSldViewPr>
      <p:cViewPr varScale="1">
        <p:scale>
          <a:sx n="56" d="100"/>
          <a:sy n="56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D45D35-2794-4195-A8C7-6B8A45314ACF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117AA47F-DF64-46FB-A980-CC42BB6CCF1E}">
      <dgm:prSet phldrT="[Text]"/>
      <dgm:spPr/>
      <dgm:t>
        <a:bodyPr/>
        <a:lstStyle/>
        <a:p>
          <a:r>
            <a:rPr lang="en-US" dirty="0" smtClean="0">
              <a:latin typeface="+mj-lt"/>
            </a:rPr>
            <a:t>Lesson Objective</a:t>
          </a:r>
          <a:endParaRPr lang="en-US" dirty="0">
            <a:latin typeface="+mj-lt"/>
          </a:endParaRPr>
        </a:p>
      </dgm:t>
    </dgm:pt>
    <dgm:pt modelId="{3921B22B-66B1-4CE0-A2D0-24169C433406}" type="parTrans" cxnId="{1B04479C-3743-402C-A206-591920603B82}">
      <dgm:prSet/>
      <dgm:spPr/>
      <dgm:t>
        <a:bodyPr/>
        <a:lstStyle/>
        <a:p>
          <a:endParaRPr lang="en-US"/>
        </a:p>
      </dgm:t>
    </dgm:pt>
    <dgm:pt modelId="{67B953D9-9208-458D-8739-615B99E13C01}" type="sibTrans" cxnId="{1B04479C-3743-402C-A206-591920603B82}">
      <dgm:prSet/>
      <dgm:spPr/>
      <dgm:t>
        <a:bodyPr/>
        <a:lstStyle/>
        <a:p>
          <a:endParaRPr lang="en-US"/>
        </a:p>
      </dgm:t>
    </dgm:pt>
    <dgm:pt modelId="{6D088A1F-99BD-423D-92FD-7BA5D9EFBB49}">
      <dgm:prSet phldrT="[Text]"/>
      <dgm:spPr/>
      <dgm:t>
        <a:bodyPr/>
        <a:lstStyle/>
        <a:p>
          <a:r>
            <a:rPr lang="en-US" dirty="0" smtClean="0">
              <a:latin typeface="+mj-lt"/>
            </a:rPr>
            <a:t>After this lesson, students will be able </a:t>
          </a:r>
          <a:r>
            <a:rPr lang="en-US" dirty="0" smtClean="0">
              <a:latin typeface="+mj-lt"/>
            </a:rPr>
            <a:t>to describe the art forms, style, and basic context of the Sumerian civilization of Ancient Mesopotamia.</a:t>
          </a:r>
          <a:endParaRPr lang="en-US" dirty="0">
            <a:latin typeface="+mj-lt"/>
          </a:endParaRPr>
        </a:p>
      </dgm:t>
    </dgm:pt>
    <dgm:pt modelId="{61BBFE6C-547E-4D70-926F-8E2CFBF82D3B}" type="parTrans" cxnId="{1E7DDD41-0797-48F7-B78F-C8EB4DD990F1}">
      <dgm:prSet/>
      <dgm:spPr/>
      <dgm:t>
        <a:bodyPr/>
        <a:lstStyle/>
        <a:p>
          <a:endParaRPr lang="en-US"/>
        </a:p>
      </dgm:t>
    </dgm:pt>
    <dgm:pt modelId="{519D98E8-E691-4996-ACE2-DBEDD2F646EF}" type="sibTrans" cxnId="{1E7DDD41-0797-48F7-B78F-C8EB4DD990F1}">
      <dgm:prSet/>
      <dgm:spPr/>
      <dgm:t>
        <a:bodyPr/>
        <a:lstStyle/>
        <a:p>
          <a:endParaRPr lang="en-US"/>
        </a:p>
      </dgm:t>
    </dgm:pt>
    <dgm:pt modelId="{6FCB292A-D57A-4492-A781-98DBDA389861}" type="pres">
      <dgm:prSet presAssocID="{22D45D35-2794-4195-A8C7-6B8A45314A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7F0AE5-D1BB-41DD-9115-06D33DC3197E}" type="pres">
      <dgm:prSet presAssocID="{117AA47F-DF64-46FB-A980-CC42BB6CCF1E}" presName="composite" presStyleCnt="0"/>
      <dgm:spPr/>
      <dgm:t>
        <a:bodyPr/>
        <a:lstStyle/>
        <a:p>
          <a:endParaRPr lang="en-US"/>
        </a:p>
      </dgm:t>
    </dgm:pt>
    <dgm:pt modelId="{6A6F713A-C697-4373-8600-82CE6BE684F3}" type="pres">
      <dgm:prSet presAssocID="{117AA47F-DF64-46FB-A980-CC42BB6CCF1E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DC2A08-8601-4C93-A2BE-FDF95F87FFB4}" type="pres">
      <dgm:prSet presAssocID="{117AA47F-DF64-46FB-A980-CC42BB6CCF1E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04479C-3743-402C-A206-591920603B82}" srcId="{22D45D35-2794-4195-A8C7-6B8A45314ACF}" destId="{117AA47F-DF64-46FB-A980-CC42BB6CCF1E}" srcOrd="0" destOrd="0" parTransId="{3921B22B-66B1-4CE0-A2D0-24169C433406}" sibTransId="{67B953D9-9208-458D-8739-615B99E13C01}"/>
    <dgm:cxn modelId="{EE67A90E-9FE3-4C85-9243-369133F86504}" type="presOf" srcId="{22D45D35-2794-4195-A8C7-6B8A45314ACF}" destId="{6FCB292A-D57A-4492-A781-98DBDA389861}" srcOrd="0" destOrd="0" presId="urn:microsoft.com/office/officeart/2005/8/layout/hList1"/>
    <dgm:cxn modelId="{CDCF7E3E-991A-429C-82AB-959C5FAFE285}" type="presOf" srcId="{6D088A1F-99BD-423D-92FD-7BA5D9EFBB49}" destId="{33DC2A08-8601-4C93-A2BE-FDF95F87FFB4}" srcOrd="0" destOrd="0" presId="urn:microsoft.com/office/officeart/2005/8/layout/hList1"/>
    <dgm:cxn modelId="{1E7DDD41-0797-48F7-B78F-C8EB4DD990F1}" srcId="{117AA47F-DF64-46FB-A980-CC42BB6CCF1E}" destId="{6D088A1F-99BD-423D-92FD-7BA5D9EFBB49}" srcOrd="0" destOrd="0" parTransId="{61BBFE6C-547E-4D70-926F-8E2CFBF82D3B}" sibTransId="{519D98E8-E691-4996-ACE2-DBEDD2F646EF}"/>
    <dgm:cxn modelId="{C0F2B16E-F2FA-4FB6-A2E1-6C0CBE2B7430}" type="presOf" srcId="{117AA47F-DF64-46FB-A980-CC42BB6CCF1E}" destId="{6A6F713A-C697-4373-8600-82CE6BE684F3}" srcOrd="0" destOrd="0" presId="urn:microsoft.com/office/officeart/2005/8/layout/hList1"/>
    <dgm:cxn modelId="{20F01806-0C55-4888-95A0-A5EF0E0EBE9F}" type="presParOf" srcId="{6FCB292A-D57A-4492-A781-98DBDA389861}" destId="{FB7F0AE5-D1BB-41DD-9115-06D33DC3197E}" srcOrd="0" destOrd="0" presId="urn:microsoft.com/office/officeart/2005/8/layout/hList1"/>
    <dgm:cxn modelId="{C9012D0F-30D1-4940-ABE3-9543E89B1079}" type="presParOf" srcId="{FB7F0AE5-D1BB-41DD-9115-06D33DC3197E}" destId="{6A6F713A-C697-4373-8600-82CE6BE684F3}" srcOrd="0" destOrd="0" presId="urn:microsoft.com/office/officeart/2005/8/layout/hList1"/>
    <dgm:cxn modelId="{9DC21D24-F135-44F1-8479-06F3E0C0DFC6}" type="presParOf" srcId="{FB7F0AE5-D1BB-41DD-9115-06D33DC3197E}" destId="{33DC2A08-8601-4C93-A2BE-FDF95F87FFB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40AEA8-751D-4276-83E2-EEDF4FF9C2F6}" type="doc">
      <dgm:prSet loTypeId="urn:microsoft.com/office/officeart/2005/8/layout/venn3" loCatId="relationship" qsTypeId="urn:microsoft.com/office/officeart/2005/8/quickstyle/simple1" qsCatId="simple" csTypeId="urn:microsoft.com/office/officeart/2005/8/colors/colorful2" csCatId="colorful" phldr="1"/>
      <dgm:spPr/>
    </dgm:pt>
    <dgm:pt modelId="{267A16A4-898D-4882-AF19-63FFE96C6052}">
      <dgm:prSet phldrT="[Text]"/>
      <dgm:spPr/>
      <dgm:t>
        <a:bodyPr/>
        <a:lstStyle/>
        <a:p>
          <a:r>
            <a:rPr lang="en-US" dirty="0" smtClean="0"/>
            <a:t>First civilizations with order, economic systems, government, etc.</a:t>
          </a:r>
          <a:endParaRPr lang="en-US" dirty="0"/>
        </a:p>
      </dgm:t>
    </dgm:pt>
    <dgm:pt modelId="{E937ED58-D137-4109-8E6F-B0C2154D05DE}" type="parTrans" cxnId="{FD3C3BE2-9829-4BAB-AE1D-D05F858C9EFA}">
      <dgm:prSet/>
      <dgm:spPr/>
      <dgm:t>
        <a:bodyPr/>
        <a:lstStyle/>
        <a:p>
          <a:endParaRPr lang="en-US"/>
        </a:p>
      </dgm:t>
    </dgm:pt>
    <dgm:pt modelId="{C96F9AB1-1A82-498C-9531-9E9C7C6D88FE}" type="sibTrans" cxnId="{FD3C3BE2-9829-4BAB-AE1D-D05F858C9EFA}">
      <dgm:prSet/>
      <dgm:spPr/>
      <dgm:t>
        <a:bodyPr/>
        <a:lstStyle/>
        <a:p>
          <a:endParaRPr lang="en-US"/>
        </a:p>
      </dgm:t>
    </dgm:pt>
    <dgm:pt modelId="{39D83627-0913-4234-993F-C82BC9791E10}">
      <dgm:prSet phldrT="[Text]"/>
      <dgm:spPr/>
      <dgm:t>
        <a:bodyPr/>
        <a:lstStyle/>
        <a:p>
          <a:r>
            <a:rPr lang="en-US" dirty="0" smtClean="0"/>
            <a:t>Religion – Polytheistic</a:t>
          </a:r>
          <a:endParaRPr lang="en-US" dirty="0"/>
        </a:p>
      </dgm:t>
    </dgm:pt>
    <dgm:pt modelId="{88F99EFE-4630-4409-A42A-B83507BC62D9}" type="parTrans" cxnId="{D0A266F1-A970-412D-9D69-6DC3FCB49793}">
      <dgm:prSet/>
      <dgm:spPr/>
      <dgm:t>
        <a:bodyPr/>
        <a:lstStyle/>
        <a:p>
          <a:endParaRPr lang="en-US"/>
        </a:p>
      </dgm:t>
    </dgm:pt>
    <dgm:pt modelId="{A1C438F9-2407-47C0-AA43-A2A1A92592A5}" type="sibTrans" cxnId="{D0A266F1-A970-412D-9D69-6DC3FCB49793}">
      <dgm:prSet/>
      <dgm:spPr/>
      <dgm:t>
        <a:bodyPr/>
        <a:lstStyle/>
        <a:p>
          <a:endParaRPr lang="en-US"/>
        </a:p>
      </dgm:t>
    </dgm:pt>
    <dgm:pt modelId="{DB07EBD9-4D4D-4B3C-A614-9A035E0FBE46}">
      <dgm:prSet phldrT="[Text]"/>
      <dgm:spPr/>
      <dgm:t>
        <a:bodyPr/>
        <a:lstStyle/>
        <a:p>
          <a:r>
            <a:rPr lang="en-US" smtClean="0"/>
            <a:t>City-States</a:t>
          </a:r>
          <a:endParaRPr lang="en-US" dirty="0"/>
        </a:p>
      </dgm:t>
    </dgm:pt>
    <dgm:pt modelId="{746A5370-2F19-4D5B-A197-359EFD2C80F2}" type="parTrans" cxnId="{DD81682E-BF58-44A6-A4ED-93266E79E0B8}">
      <dgm:prSet/>
      <dgm:spPr/>
      <dgm:t>
        <a:bodyPr/>
        <a:lstStyle/>
        <a:p>
          <a:endParaRPr lang="en-US"/>
        </a:p>
      </dgm:t>
    </dgm:pt>
    <dgm:pt modelId="{E6DDF24F-D04C-4EC9-ADB2-802A15BE96DA}" type="sibTrans" cxnId="{DD81682E-BF58-44A6-A4ED-93266E79E0B8}">
      <dgm:prSet/>
      <dgm:spPr/>
      <dgm:t>
        <a:bodyPr/>
        <a:lstStyle/>
        <a:p>
          <a:endParaRPr lang="en-US"/>
        </a:p>
      </dgm:t>
    </dgm:pt>
    <dgm:pt modelId="{6B557CEB-E908-42BE-8986-C9D769A316E8}">
      <dgm:prSet phldrT="[Text]"/>
      <dgm:spPr/>
      <dgm:t>
        <a:bodyPr/>
        <a:lstStyle/>
        <a:p>
          <a:r>
            <a:rPr lang="en-US" dirty="0" smtClean="0"/>
            <a:t>Theocracy - spiritual leader was also the political leader, God is the ruler</a:t>
          </a:r>
          <a:endParaRPr lang="en-US" dirty="0"/>
        </a:p>
      </dgm:t>
    </dgm:pt>
    <dgm:pt modelId="{D24A9D79-7FE0-48C0-A9B0-75118702147C}" type="parTrans" cxnId="{94266376-6E7C-4AC9-AABF-2822FCB35EAC}">
      <dgm:prSet/>
      <dgm:spPr/>
      <dgm:t>
        <a:bodyPr/>
        <a:lstStyle/>
        <a:p>
          <a:endParaRPr lang="en-US"/>
        </a:p>
      </dgm:t>
    </dgm:pt>
    <dgm:pt modelId="{A2631A90-E56C-4D25-B167-3A7492582EC7}" type="sibTrans" cxnId="{94266376-6E7C-4AC9-AABF-2822FCB35EAC}">
      <dgm:prSet/>
      <dgm:spPr/>
      <dgm:t>
        <a:bodyPr/>
        <a:lstStyle/>
        <a:p>
          <a:endParaRPr lang="en-US"/>
        </a:p>
      </dgm:t>
    </dgm:pt>
    <dgm:pt modelId="{8DE49F8B-1418-4234-8759-D11C01E3DD71}" type="pres">
      <dgm:prSet presAssocID="{3A40AEA8-751D-4276-83E2-EEDF4FF9C2F6}" presName="Name0" presStyleCnt="0">
        <dgm:presLayoutVars>
          <dgm:dir/>
          <dgm:resizeHandles val="exact"/>
        </dgm:presLayoutVars>
      </dgm:prSet>
      <dgm:spPr/>
    </dgm:pt>
    <dgm:pt modelId="{88EA68C7-B24E-4FA4-9C5C-A3E558CDA38D}" type="pres">
      <dgm:prSet presAssocID="{267A16A4-898D-4882-AF19-63FFE96C6052}" presName="Name5" presStyleLbl="vennNode1" presStyleIdx="0" presStyleCnt="4">
        <dgm:presLayoutVars>
          <dgm:bulletEnabled val="1"/>
        </dgm:presLayoutVars>
      </dgm:prSet>
      <dgm:spPr/>
    </dgm:pt>
    <dgm:pt modelId="{2C26692A-CCF5-464E-8919-4C8370411FA1}" type="pres">
      <dgm:prSet presAssocID="{C96F9AB1-1A82-498C-9531-9E9C7C6D88FE}" presName="space" presStyleCnt="0"/>
      <dgm:spPr/>
    </dgm:pt>
    <dgm:pt modelId="{92E7435B-A01E-4AE3-9B06-95F104AE0886}" type="pres">
      <dgm:prSet presAssocID="{DB07EBD9-4D4D-4B3C-A614-9A035E0FBE46}" presName="Name5" presStyleLbl="vennNode1" presStyleIdx="1" presStyleCnt="4">
        <dgm:presLayoutVars>
          <dgm:bulletEnabled val="1"/>
        </dgm:presLayoutVars>
      </dgm:prSet>
      <dgm:spPr/>
    </dgm:pt>
    <dgm:pt modelId="{E55EE275-C347-412E-B0E7-500C463571FE}" type="pres">
      <dgm:prSet presAssocID="{E6DDF24F-D04C-4EC9-ADB2-802A15BE96DA}" presName="space" presStyleCnt="0"/>
      <dgm:spPr/>
    </dgm:pt>
    <dgm:pt modelId="{A50F031F-07A2-4275-9F2B-C31EA77635F7}" type="pres">
      <dgm:prSet presAssocID="{39D83627-0913-4234-993F-C82BC9791E1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15B193-24DD-4EF8-B392-402224524FAD}" type="pres">
      <dgm:prSet presAssocID="{A1C438F9-2407-47C0-AA43-A2A1A92592A5}" presName="space" presStyleCnt="0"/>
      <dgm:spPr/>
    </dgm:pt>
    <dgm:pt modelId="{8DC56856-AFCE-4AF9-B9A0-058E965833CD}" type="pres">
      <dgm:prSet presAssocID="{6B557CEB-E908-42BE-8986-C9D769A316E8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3C3BE2-9829-4BAB-AE1D-D05F858C9EFA}" srcId="{3A40AEA8-751D-4276-83E2-EEDF4FF9C2F6}" destId="{267A16A4-898D-4882-AF19-63FFE96C6052}" srcOrd="0" destOrd="0" parTransId="{E937ED58-D137-4109-8E6F-B0C2154D05DE}" sibTransId="{C96F9AB1-1A82-498C-9531-9E9C7C6D88FE}"/>
    <dgm:cxn modelId="{4A0C32A4-68CC-4192-967F-A5431B57C7F3}" type="presOf" srcId="{6B557CEB-E908-42BE-8986-C9D769A316E8}" destId="{8DC56856-AFCE-4AF9-B9A0-058E965833CD}" srcOrd="0" destOrd="0" presId="urn:microsoft.com/office/officeart/2005/8/layout/venn3"/>
    <dgm:cxn modelId="{6B6DE330-C946-48B3-910A-610C69B7AA0A}" type="presOf" srcId="{39D83627-0913-4234-993F-C82BC9791E10}" destId="{A50F031F-07A2-4275-9F2B-C31EA77635F7}" srcOrd="0" destOrd="0" presId="urn:microsoft.com/office/officeart/2005/8/layout/venn3"/>
    <dgm:cxn modelId="{94266376-6E7C-4AC9-AABF-2822FCB35EAC}" srcId="{3A40AEA8-751D-4276-83E2-EEDF4FF9C2F6}" destId="{6B557CEB-E908-42BE-8986-C9D769A316E8}" srcOrd="3" destOrd="0" parTransId="{D24A9D79-7FE0-48C0-A9B0-75118702147C}" sibTransId="{A2631A90-E56C-4D25-B167-3A7492582EC7}"/>
    <dgm:cxn modelId="{D0A266F1-A970-412D-9D69-6DC3FCB49793}" srcId="{3A40AEA8-751D-4276-83E2-EEDF4FF9C2F6}" destId="{39D83627-0913-4234-993F-C82BC9791E10}" srcOrd="2" destOrd="0" parTransId="{88F99EFE-4630-4409-A42A-B83507BC62D9}" sibTransId="{A1C438F9-2407-47C0-AA43-A2A1A92592A5}"/>
    <dgm:cxn modelId="{C231108D-B10E-4299-A0CF-1EE3A8B28735}" type="presOf" srcId="{DB07EBD9-4D4D-4B3C-A614-9A035E0FBE46}" destId="{92E7435B-A01E-4AE3-9B06-95F104AE0886}" srcOrd="0" destOrd="0" presId="urn:microsoft.com/office/officeart/2005/8/layout/venn3"/>
    <dgm:cxn modelId="{DD81682E-BF58-44A6-A4ED-93266E79E0B8}" srcId="{3A40AEA8-751D-4276-83E2-EEDF4FF9C2F6}" destId="{DB07EBD9-4D4D-4B3C-A614-9A035E0FBE46}" srcOrd="1" destOrd="0" parTransId="{746A5370-2F19-4D5B-A197-359EFD2C80F2}" sibTransId="{E6DDF24F-D04C-4EC9-ADB2-802A15BE96DA}"/>
    <dgm:cxn modelId="{AF883B0C-C019-458A-8568-E607FF7E72C8}" type="presOf" srcId="{3A40AEA8-751D-4276-83E2-EEDF4FF9C2F6}" destId="{8DE49F8B-1418-4234-8759-D11C01E3DD71}" srcOrd="0" destOrd="0" presId="urn:microsoft.com/office/officeart/2005/8/layout/venn3"/>
    <dgm:cxn modelId="{8A1371BF-8706-48FC-953D-ACB718C5825E}" type="presOf" srcId="{267A16A4-898D-4882-AF19-63FFE96C6052}" destId="{88EA68C7-B24E-4FA4-9C5C-A3E558CDA38D}" srcOrd="0" destOrd="0" presId="urn:microsoft.com/office/officeart/2005/8/layout/venn3"/>
    <dgm:cxn modelId="{15E72377-0D34-4C95-9BCD-F9026DF57DB3}" type="presParOf" srcId="{8DE49F8B-1418-4234-8759-D11C01E3DD71}" destId="{88EA68C7-B24E-4FA4-9C5C-A3E558CDA38D}" srcOrd="0" destOrd="0" presId="urn:microsoft.com/office/officeart/2005/8/layout/venn3"/>
    <dgm:cxn modelId="{E6BDC0F8-B582-4447-B283-7CCCC288483D}" type="presParOf" srcId="{8DE49F8B-1418-4234-8759-D11C01E3DD71}" destId="{2C26692A-CCF5-464E-8919-4C8370411FA1}" srcOrd="1" destOrd="0" presId="urn:microsoft.com/office/officeart/2005/8/layout/venn3"/>
    <dgm:cxn modelId="{08279DF6-BDD8-4B50-8D38-E59009288778}" type="presParOf" srcId="{8DE49F8B-1418-4234-8759-D11C01E3DD71}" destId="{92E7435B-A01E-4AE3-9B06-95F104AE0886}" srcOrd="2" destOrd="0" presId="urn:microsoft.com/office/officeart/2005/8/layout/venn3"/>
    <dgm:cxn modelId="{58AE5C20-9575-4367-8F7A-0615303274AA}" type="presParOf" srcId="{8DE49F8B-1418-4234-8759-D11C01E3DD71}" destId="{E55EE275-C347-412E-B0E7-500C463571FE}" srcOrd="3" destOrd="0" presId="urn:microsoft.com/office/officeart/2005/8/layout/venn3"/>
    <dgm:cxn modelId="{756FB11D-8590-4C5F-AE5F-BDDC38BB9AEC}" type="presParOf" srcId="{8DE49F8B-1418-4234-8759-D11C01E3DD71}" destId="{A50F031F-07A2-4275-9F2B-C31EA77635F7}" srcOrd="4" destOrd="0" presId="urn:microsoft.com/office/officeart/2005/8/layout/venn3"/>
    <dgm:cxn modelId="{64A0577A-F14E-487B-9518-5E1A0D49DD38}" type="presParOf" srcId="{8DE49F8B-1418-4234-8759-D11C01E3DD71}" destId="{B815B193-24DD-4EF8-B392-402224524FAD}" srcOrd="5" destOrd="0" presId="urn:microsoft.com/office/officeart/2005/8/layout/venn3"/>
    <dgm:cxn modelId="{93595760-1C81-4A28-A173-E73577AC495E}" type="presParOf" srcId="{8DE49F8B-1418-4234-8759-D11C01E3DD71}" destId="{8DC56856-AFCE-4AF9-B9A0-058E965833CD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C332FA-93BE-49A0-A267-2D904D5ABC7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3D4394-B3A1-45E0-A777-265F13407F14}">
      <dgm:prSet phldrT="[Text]"/>
      <dgm:spPr/>
      <dgm:t>
        <a:bodyPr/>
        <a:lstStyle/>
        <a:p>
          <a:r>
            <a:rPr lang="en-US" dirty="0" smtClean="0"/>
            <a:t>Style</a:t>
          </a:r>
          <a:endParaRPr lang="en-US" dirty="0"/>
        </a:p>
      </dgm:t>
    </dgm:pt>
    <dgm:pt modelId="{37C0E106-58B1-42DC-BAC4-487BA24FE654}" type="parTrans" cxnId="{159A6A12-ADA8-4532-A3CE-1E83250E3BD4}">
      <dgm:prSet/>
      <dgm:spPr/>
      <dgm:t>
        <a:bodyPr/>
        <a:lstStyle/>
        <a:p>
          <a:endParaRPr lang="en-US"/>
        </a:p>
      </dgm:t>
    </dgm:pt>
    <dgm:pt modelId="{2224299A-487A-4525-911D-48F404BDAFC4}" type="sibTrans" cxnId="{159A6A12-ADA8-4532-A3CE-1E83250E3BD4}">
      <dgm:prSet/>
      <dgm:spPr/>
      <dgm:t>
        <a:bodyPr/>
        <a:lstStyle/>
        <a:p>
          <a:endParaRPr lang="en-US"/>
        </a:p>
      </dgm:t>
    </dgm:pt>
    <dgm:pt modelId="{845D2709-1B28-40AA-8606-F2F1F3C31D4D}">
      <dgm:prSet/>
      <dgm:spPr/>
      <dgm:t>
        <a:bodyPr/>
        <a:lstStyle/>
        <a:p>
          <a:r>
            <a:rPr lang="en-US" dirty="0" smtClean="0"/>
            <a:t> Eyes are window to the soul</a:t>
          </a:r>
          <a:endParaRPr lang="en-US" dirty="0"/>
        </a:p>
      </dgm:t>
    </dgm:pt>
    <dgm:pt modelId="{2E8B4BD8-690B-4B9F-A8B8-93EEA51D5BF8}" type="parTrans" cxnId="{DEBD14A3-D706-4676-B71A-583D5BD9B85E}">
      <dgm:prSet/>
      <dgm:spPr/>
      <dgm:t>
        <a:bodyPr/>
        <a:lstStyle/>
        <a:p>
          <a:endParaRPr lang="en-US"/>
        </a:p>
      </dgm:t>
    </dgm:pt>
    <dgm:pt modelId="{458DD992-0432-46CD-9CC0-EFF85CBD63AB}" type="sibTrans" cxnId="{DEBD14A3-D706-4676-B71A-583D5BD9B85E}">
      <dgm:prSet/>
      <dgm:spPr/>
      <dgm:t>
        <a:bodyPr/>
        <a:lstStyle/>
        <a:p>
          <a:endParaRPr lang="en-US"/>
        </a:p>
      </dgm:t>
    </dgm:pt>
    <dgm:pt modelId="{6FABFDF1-AA71-4A1C-96BD-1543EBFB0A68}">
      <dgm:prSet/>
      <dgm:spPr/>
      <dgm:t>
        <a:bodyPr/>
        <a:lstStyle/>
        <a:p>
          <a:r>
            <a:rPr lang="en-US" dirty="0" smtClean="0"/>
            <a:t> Votive sculpture</a:t>
          </a:r>
          <a:endParaRPr lang="en-US" dirty="0"/>
        </a:p>
      </dgm:t>
    </dgm:pt>
    <dgm:pt modelId="{1F41F003-3687-4809-A296-0BA956F6F976}" type="parTrans" cxnId="{704F73CA-90A8-4E8F-AFEF-D3BC33874DED}">
      <dgm:prSet/>
      <dgm:spPr/>
      <dgm:t>
        <a:bodyPr/>
        <a:lstStyle/>
        <a:p>
          <a:endParaRPr lang="en-US"/>
        </a:p>
      </dgm:t>
    </dgm:pt>
    <dgm:pt modelId="{715769CA-2A4A-4B87-904A-385F969879E1}" type="sibTrans" cxnId="{704F73CA-90A8-4E8F-AFEF-D3BC33874DED}">
      <dgm:prSet/>
      <dgm:spPr/>
      <dgm:t>
        <a:bodyPr/>
        <a:lstStyle/>
        <a:p>
          <a:endParaRPr lang="en-US"/>
        </a:p>
      </dgm:t>
    </dgm:pt>
    <dgm:pt modelId="{AFB9AEC8-DC5E-46DD-89D7-3849D7AB0A2F}">
      <dgm:prSet phldrT="[Text]"/>
      <dgm:spPr/>
      <dgm:t>
        <a:bodyPr/>
        <a:lstStyle/>
        <a:p>
          <a:r>
            <a:rPr lang="en-US" dirty="0" smtClean="0"/>
            <a:t>Big eyes could symbolize eternal wakefulness  to worship deity </a:t>
          </a:r>
          <a:endParaRPr lang="en-US" dirty="0"/>
        </a:p>
      </dgm:t>
    </dgm:pt>
    <dgm:pt modelId="{AB45156D-C2FD-4BAB-83BA-C4D59DAABADC}" type="parTrans" cxnId="{5ACEDABC-E7F6-439C-A03A-0FCAA04FCB1E}">
      <dgm:prSet/>
      <dgm:spPr/>
      <dgm:t>
        <a:bodyPr/>
        <a:lstStyle/>
        <a:p>
          <a:endParaRPr lang="en-US"/>
        </a:p>
      </dgm:t>
    </dgm:pt>
    <dgm:pt modelId="{A3D16CDE-3D6F-4D0F-9B09-192ADD253ED7}" type="sibTrans" cxnId="{5ACEDABC-E7F6-439C-A03A-0FCAA04FCB1E}">
      <dgm:prSet/>
      <dgm:spPr/>
      <dgm:t>
        <a:bodyPr/>
        <a:lstStyle/>
        <a:p>
          <a:endParaRPr lang="en-US"/>
        </a:p>
      </dgm:t>
    </dgm:pt>
    <dgm:pt modelId="{A61C12B5-9AFF-4FD2-BDBF-69CAFBCD33EB}">
      <dgm:prSet/>
      <dgm:spPr/>
      <dgm:t>
        <a:bodyPr/>
        <a:lstStyle/>
        <a:p>
          <a:r>
            <a:rPr lang="en-US" dirty="0" smtClean="0"/>
            <a:t>Found in grave</a:t>
          </a:r>
          <a:endParaRPr lang="en-US" dirty="0"/>
        </a:p>
      </dgm:t>
    </dgm:pt>
    <dgm:pt modelId="{9CD1E592-078E-4DEB-BBE2-26C20CEEB8BB}" type="parTrans" cxnId="{3B385DA2-23A2-4C93-BB76-F75405C8A665}">
      <dgm:prSet/>
      <dgm:spPr/>
      <dgm:t>
        <a:bodyPr/>
        <a:lstStyle/>
        <a:p>
          <a:endParaRPr lang="en-US"/>
        </a:p>
      </dgm:t>
    </dgm:pt>
    <dgm:pt modelId="{281F63CE-F0FC-4499-8248-45226992BABF}" type="sibTrans" cxnId="{3B385DA2-23A2-4C93-BB76-F75405C8A665}">
      <dgm:prSet/>
      <dgm:spPr/>
      <dgm:t>
        <a:bodyPr/>
        <a:lstStyle/>
        <a:p>
          <a:endParaRPr lang="en-US"/>
        </a:p>
      </dgm:t>
    </dgm:pt>
    <dgm:pt modelId="{29C75DD9-B257-413E-92AF-765597557C16}">
      <dgm:prSet phldrT="[Text]"/>
      <dgm:spPr/>
      <dgm:t>
        <a:bodyPr/>
        <a:lstStyle/>
        <a:p>
          <a:r>
            <a:rPr lang="en-US" dirty="0" smtClean="0"/>
            <a:t>Geometric, forms based on cone and cylinder</a:t>
          </a:r>
          <a:endParaRPr lang="en-US" dirty="0"/>
        </a:p>
      </dgm:t>
    </dgm:pt>
    <dgm:pt modelId="{1B3F4359-F39F-47D5-B166-4D729674DA04}" type="parTrans" cxnId="{5044148E-5495-4E4D-BC46-8AD06E0FA7F4}">
      <dgm:prSet/>
      <dgm:spPr/>
      <dgm:t>
        <a:bodyPr/>
        <a:lstStyle/>
        <a:p>
          <a:endParaRPr lang="en-US"/>
        </a:p>
      </dgm:t>
    </dgm:pt>
    <dgm:pt modelId="{E10D44F7-F903-4572-A509-4582B946524B}" type="sibTrans" cxnId="{5044148E-5495-4E4D-BC46-8AD06E0FA7F4}">
      <dgm:prSet/>
      <dgm:spPr/>
      <dgm:t>
        <a:bodyPr/>
        <a:lstStyle/>
        <a:p>
          <a:endParaRPr lang="en-US"/>
        </a:p>
      </dgm:t>
    </dgm:pt>
    <dgm:pt modelId="{0A5B69D2-E6D4-43C6-B609-1F1286D92547}">
      <dgm:prSet phldrT="[Text]"/>
      <dgm:spPr/>
      <dgm:t>
        <a:bodyPr/>
        <a:lstStyle/>
        <a:p>
          <a:r>
            <a:rPr lang="en-US" dirty="0" smtClean="0"/>
            <a:t>Important people are taller</a:t>
          </a:r>
          <a:endParaRPr lang="en-US" dirty="0"/>
        </a:p>
      </dgm:t>
    </dgm:pt>
    <dgm:pt modelId="{10151357-C3BE-429F-92BC-6107F3481C15}" type="parTrans" cxnId="{0A4A8854-6BE6-49A8-96D1-B5A6B62685BA}">
      <dgm:prSet/>
      <dgm:spPr/>
      <dgm:t>
        <a:bodyPr/>
        <a:lstStyle/>
        <a:p>
          <a:endParaRPr lang="en-US"/>
        </a:p>
      </dgm:t>
    </dgm:pt>
    <dgm:pt modelId="{06B9FF24-8494-4D28-A91C-3ABD21B3F79C}" type="sibTrans" cxnId="{0A4A8854-6BE6-49A8-96D1-B5A6B62685BA}">
      <dgm:prSet/>
      <dgm:spPr/>
      <dgm:t>
        <a:bodyPr/>
        <a:lstStyle/>
        <a:p>
          <a:endParaRPr lang="en-US"/>
        </a:p>
      </dgm:t>
    </dgm:pt>
    <dgm:pt modelId="{C9D5F8C0-39BC-4D9E-9C36-AF215105A463}">
      <dgm:prSet phldrT="[Text]"/>
      <dgm:spPr/>
      <dgm:t>
        <a:bodyPr/>
        <a:lstStyle/>
        <a:p>
          <a:r>
            <a:rPr lang="en-US" dirty="0" smtClean="0"/>
            <a:t>Simplified faces and  bodies</a:t>
          </a:r>
          <a:endParaRPr lang="en-US" dirty="0"/>
        </a:p>
      </dgm:t>
    </dgm:pt>
    <dgm:pt modelId="{EEB506E1-44E6-479D-A889-A4813CAE060E}" type="parTrans" cxnId="{3A65F3BF-565A-4BDD-A48B-32D34C2F5524}">
      <dgm:prSet/>
      <dgm:spPr/>
      <dgm:t>
        <a:bodyPr/>
        <a:lstStyle/>
        <a:p>
          <a:endParaRPr lang="en-US"/>
        </a:p>
      </dgm:t>
    </dgm:pt>
    <dgm:pt modelId="{3B459DBA-EDF5-456D-AFF0-DC85D3CFC487}" type="sibTrans" cxnId="{3A65F3BF-565A-4BDD-A48B-32D34C2F5524}">
      <dgm:prSet/>
      <dgm:spPr/>
      <dgm:t>
        <a:bodyPr/>
        <a:lstStyle/>
        <a:p>
          <a:endParaRPr lang="en-US"/>
        </a:p>
      </dgm:t>
    </dgm:pt>
    <dgm:pt modelId="{F9A540DD-A1E9-49B9-B82B-B9C2EA555B1F}">
      <dgm:prSet phldrT="[Text]"/>
      <dgm:spPr/>
      <dgm:t>
        <a:bodyPr/>
        <a:lstStyle/>
        <a:p>
          <a:r>
            <a:rPr lang="en-US" dirty="0" smtClean="0"/>
            <a:t>Emphasized eyes</a:t>
          </a:r>
          <a:endParaRPr lang="en-US" dirty="0"/>
        </a:p>
      </dgm:t>
    </dgm:pt>
    <dgm:pt modelId="{5B093D71-A247-46BE-B548-C42F8CC04FB4}" type="parTrans" cxnId="{FF00FC45-B7CA-4465-A958-8B483EC294D4}">
      <dgm:prSet/>
      <dgm:spPr/>
      <dgm:t>
        <a:bodyPr/>
        <a:lstStyle/>
        <a:p>
          <a:endParaRPr lang="en-US"/>
        </a:p>
      </dgm:t>
    </dgm:pt>
    <dgm:pt modelId="{2C1EB0BE-E31F-4869-B76E-943910EC1F7E}" type="sibTrans" cxnId="{FF00FC45-B7CA-4465-A958-8B483EC294D4}">
      <dgm:prSet/>
      <dgm:spPr/>
      <dgm:t>
        <a:bodyPr/>
        <a:lstStyle/>
        <a:p>
          <a:endParaRPr lang="en-US"/>
        </a:p>
      </dgm:t>
    </dgm:pt>
    <dgm:pt modelId="{ED77DDF3-234C-4330-B945-1A37EE16EA37}">
      <dgm:prSet phldrT="[Text]"/>
      <dgm:spPr/>
      <dgm:t>
        <a:bodyPr/>
        <a:lstStyle/>
        <a:p>
          <a:r>
            <a:rPr lang="en-US" smtClean="0"/>
            <a:t>Meaning </a:t>
          </a:r>
          <a:r>
            <a:rPr lang="en-US" dirty="0" smtClean="0"/>
            <a:t>and Function</a:t>
          </a:r>
          <a:endParaRPr lang="en-US"/>
        </a:p>
      </dgm:t>
    </dgm:pt>
    <dgm:pt modelId="{C7AAE5B7-4A4D-4FC0-895B-5AD1DD375EF7}" type="parTrans" cxnId="{CA342D3D-09A5-4434-B1F9-DBFD8C381395}">
      <dgm:prSet/>
      <dgm:spPr/>
      <dgm:t>
        <a:bodyPr/>
        <a:lstStyle/>
        <a:p>
          <a:endParaRPr lang="en-US"/>
        </a:p>
      </dgm:t>
    </dgm:pt>
    <dgm:pt modelId="{B013935F-0936-48BD-9ADB-CD0CBC18E063}" type="sibTrans" cxnId="{CA342D3D-09A5-4434-B1F9-DBFD8C381395}">
      <dgm:prSet/>
      <dgm:spPr/>
      <dgm:t>
        <a:bodyPr/>
        <a:lstStyle/>
        <a:p>
          <a:endParaRPr lang="en-US"/>
        </a:p>
      </dgm:t>
    </dgm:pt>
    <dgm:pt modelId="{120BEE19-3565-4262-99B8-4FA4673D78BE}" type="pres">
      <dgm:prSet presAssocID="{09C332FA-93BE-49A0-A267-2D904D5ABC72}" presName="linear" presStyleCnt="0">
        <dgm:presLayoutVars>
          <dgm:dir/>
          <dgm:animLvl val="lvl"/>
          <dgm:resizeHandles val="exact"/>
        </dgm:presLayoutVars>
      </dgm:prSet>
      <dgm:spPr/>
    </dgm:pt>
    <dgm:pt modelId="{6DEA003B-5A0C-4A2D-9E9E-5BA7B3D3F3E8}" type="pres">
      <dgm:prSet presAssocID="{133D4394-B3A1-45E0-A777-265F13407F14}" presName="parentLin" presStyleCnt="0"/>
      <dgm:spPr/>
    </dgm:pt>
    <dgm:pt modelId="{C82E3B10-1EA4-4215-8E6E-107EABAE7E4D}" type="pres">
      <dgm:prSet presAssocID="{133D4394-B3A1-45E0-A777-265F13407F14}" presName="parentLeftMargin" presStyleLbl="node1" presStyleIdx="0" presStyleCnt="2"/>
      <dgm:spPr/>
    </dgm:pt>
    <dgm:pt modelId="{683F1A50-592E-48F2-A21F-840C6F4BA975}" type="pres">
      <dgm:prSet presAssocID="{133D4394-B3A1-45E0-A777-265F13407F1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BBA034-40A2-494F-8801-409505398375}" type="pres">
      <dgm:prSet presAssocID="{133D4394-B3A1-45E0-A777-265F13407F14}" presName="negativeSpace" presStyleCnt="0"/>
      <dgm:spPr/>
    </dgm:pt>
    <dgm:pt modelId="{69732FCC-7207-485E-A814-A4BA5E9E8298}" type="pres">
      <dgm:prSet presAssocID="{133D4394-B3A1-45E0-A777-265F13407F14}" presName="childText" presStyleLbl="conFgAcc1" presStyleIdx="0" presStyleCnt="2">
        <dgm:presLayoutVars>
          <dgm:bulletEnabled val="1"/>
        </dgm:presLayoutVars>
      </dgm:prSet>
      <dgm:spPr/>
    </dgm:pt>
    <dgm:pt modelId="{0C1CEA4B-506D-4BA3-9652-A1943D35A9A0}" type="pres">
      <dgm:prSet presAssocID="{2224299A-487A-4525-911D-48F404BDAFC4}" presName="spaceBetweenRectangles" presStyleCnt="0"/>
      <dgm:spPr/>
    </dgm:pt>
    <dgm:pt modelId="{469C6F3A-AE4F-4B29-BDAA-8378F7E348B6}" type="pres">
      <dgm:prSet presAssocID="{ED77DDF3-234C-4330-B945-1A37EE16EA37}" presName="parentLin" presStyleCnt="0"/>
      <dgm:spPr/>
    </dgm:pt>
    <dgm:pt modelId="{D196A3F2-E3EB-4A4B-A922-36D6506EAFB7}" type="pres">
      <dgm:prSet presAssocID="{ED77DDF3-234C-4330-B945-1A37EE16EA37}" presName="parentLeftMargin" presStyleLbl="node1" presStyleIdx="0" presStyleCnt="2"/>
      <dgm:spPr/>
    </dgm:pt>
    <dgm:pt modelId="{804F539A-CB10-412C-934A-C0C53236D7E9}" type="pres">
      <dgm:prSet presAssocID="{ED77DDF3-234C-4330-B945-1A37EE16EA3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A70313F-C794-4086-B9DA-BF7B57FF29C8}" type="pres">
      <dgm:prSet presAssocID="{ED77DDF3-234C-4330-B945-1A37EE16EA37}" presName="negativeSpace" presStyleCnt="0"/>
      <dgm:spPr/>
    </dgm:pt>
    <dgm:pt modelId="{21F286FA-B1DA-416E-B4C3-6D6A30854DE9}" type="pres">
      <dgm:prSet presAssocID="{ED77DDF3-234C-4330-B945-1A37EE16EA37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5ACEDABC-E7F6-439C-A03A-0FCAA04FCB1E}" srcId="{ED77DDF3-234C-4330-B945-1A37EE16EA37}" destId="{AFB9AEC8-DC5E-46DD-89D7-3849D7AB0A2F}" srcOrd="0" destOrd="0" parTransId="{AB45156D-C2FD-4BAB-83BA-C4D59DAABADC}" sibTransId="{A3D16CDE-3D6F-4D0F-9B09-192ADD253ED7}"/>
    <dgm:cxn modelId="{768D1289-3A9E-4250-8B50-CC29E3401F1E}" type="presOf" srcId="{6FABFDF1-AA71-4A1C-96BD-1543EBFB0A68}" destId="{21F286FA-B1DA-416E-B4C3-6D6A30854DE9}" srcOrd="0" destOrd="2" presId="urn:microsoft.com/office/officeart/2005/8/layout/list1"/>
    <dgm:cxn modelId="{F35FC306-9A30-4813-A2FB-CE0BD485C3CD}" type="presOf" srcId="{C9D5F8C0-39BC-4D9E-9C36-AF215105A463}" destId="{69732FCC-7207-485E-A814-A4BA5E9E8298}" srcOrd="0" destOrd="2" presId="urn:microsoft.com/office/officeart/2005/8/layout/list1"/>
    <dgm:cxn modelId="{704F73CA-90A8-4E8F-AFEF-D3BC33874DED}" srcId="{ED77DDF3-234C-4330-B945-1A37EE16EA37}" destId="{6FABFDF1-AA71-4A1C-96BD-1543EBFB0A68}" srcOrd="2" destOrd="0" parTransId="{1F41F003-3687-4809-A296-0BA956F6F976}" sibTransId="{715769CA-2A4A-4B87-904A-385F969879E1}"/>
    <dgm:cxn modelId="{D192E7DF-FECB-4314-8CB4-823A2F4E2C38}" type="presOf" srcId="{133D4394-B3A1-45E0-A777-265F13407F14}" destId="{683F1A50-592E-48F2-A21F-840C6F4BA975}" srcOrd="1" destOrd="0" presId="urn:microsoft.com/office/officeart/2005/8/layout/list1"/>
    <dgm:cxn modelId="{7BEE5AF9-54C6-42AD-962E-8AF70A217828}" type="presOf" srcId="{29C75DD9-B257-413E-92AF-765597557C16}" destId="{69732FCC-7207-485E-A814-A4BA5E9E8298}" srcOrd="0" destOrd="0" presId="urn:microsoft.com/office/officeart/2005/8/layout/list1"/>
    <dgm:cxn modelId="{636AAF01-D727-48F4-9127-6A3B311AB9D0}" type="presOf" srcId="{ED77DDF3-234C-4330-B945-1A37EE16EA37}" destId="{D196A3F2-E3EB-4A4B-A922-36D6506EAFB7}" srcOrd="0" destOrd="0" presId="urn:microsoft.com/office/officeart/2005/8/layout/list1"/>
    <dgm:cxn modelId="{F8D5535D-F0E4-413B-9054-276CDF76C381}" type="presOf" srcId="{09C332FA-93BE-49A0-A267-2D904D5ABC72}" destId="{120BEE19-3565-4262-99B8-4FA4673D78BE}" srcOrd="0" destOrd="0" presId="urn:microsoft.com/office/officeart/2005/8/layout/list1"/>
    <dgm:cxn modelId="{5524402D-3247-4A22-AAAD-7DD20B5F51D6}" type="presOf" srcId="{AFB9AEC8-DC5E-46DD-89D7-3849D7AB0A2F}" destId="{21F286FA-B1DA-416E-B4C3-6D6A30854DE9}" srcOrd="0" destOrd="0" presId="urn:microsoft.com/office/officeart/2005/8/layout/list1"/>
    <dgm:cxn modelId="{CA342D3D-09A5-4434-B1F9-DBFD8C381395}" srcId="{09C332FA-93BE-49A0-A267-2D904D5ABC72}" destId="{ED77DDF3-234C-4330-B945-1A37EE16EA37}" srcOrd="1" destOrd="0" parTransId="{C7AAE5B7-4A4D-4FC0-895B-5AD1DD375EF7}" sibTransId="{B013935F-0936-48BD-9ADB-CD0CBC18E063}"/>
    <dgm:cxn modelId="{DEBD14A3-D706-4676-B71A-583D5BD9B85E}" srcId="{ED77DDF3-234C-4330-B945-1A37EE16EA37}" destId="{845D2709-1B28-40AA-8606-F2F1F3C31D4D}" srcOrd="1" destOrd="0" parTransId="{2E8B4BD8-690B-4B9F-A8B8-93EEA51D5BF8}" sibTransId="{458DD992-0432-46CD-9CC0-EFF85CBD63AB}"/>
    <dgm:cxn modelId="{3B385DA2-23A2-4C93-BB76-F75405C8A665}" srcId="{ED77DDF3-234C-4330-B945-1A37EE16EA37}" destId="{A61C12B5-9AFF-4FD2-BDBF-69CAFBCD33EB}" srcOrd="3" destOrd="0" parTransId="{9CD1E592-078E-4DEB-BBE2-26C20CEEB8BB}" sibTransId="{281F63CE-F0FC-4499-8248-45226992BABF}"/>
    <dgm:cxn modelId="{3A65F3BF-565A-4BDD-A48B-32D34C2F5524}" srcId="{133D4394-B3A1-45E0-A777-265F13407F14}" destId="{C9D5F8C0-39BC-4D9E-9C36-AF215105A463}" srcOrd="2" destOrd="0" parTransId="{EEB506E1-44E6-479D-A889-A4813CAE060E}" sibTransId="{3B459DBA-EDF5-456D-AFF0-DC85D3CFC487}"/>
    <dgm:cxn modelId="{70207A5E-F6B6-4604-8F97-AAEA9D24D798}" type="presOf" srcId="{133D4394-B3A1-45E0-A777-265F13407F14}" destId="{C82E3B10-1EA4-4215-8E6E-107EABAE7E4D}" srcOrd="0" destOrd="0" presId="urn:microsoft.com/office/officeart/2005/8/layout/list1"/>
    <dgm:cxn modelId="{5044148E-5495-4E4D-BC46-8AD06E0FA7F4}" srcId="{133D4394-B3A1-45E0-A777-265F13407F14}" destId="{29C75DD9-B257-413E-92AF-765597557C16}" srcOrd="0" destOrd="0" parTransId="{1B3F4359-F39F-47D5-B166-4D729674DA04}" sibTransId="{E10D44F7-F903-4572-A509-4582B946524B}"/>
    <dgm:cxn modelId="{21ED126D-C495-4717-8CC7-8E5613A2B1D1}" type="presOf" srcId="{845D2709-1B28-40AA-8606-F2F1F3C31D4D}" destId="{21F286FA-B1DA-416E-B4C3-6D6A30854DE9}" srcOrd="0" destOrd="1" presId="urn:microsoft.com/office/officeart/2005/8/layout/list1"/>
    <dgm:cxn modelId="{825F2CF7-4C37-47DD-B0B7-7BE25321D280}" type="presOf" srcId="{A61C12B5-9AFF-4FD2-BDBF-69CAFBCD33EB}" destId="{21F286FA-B1DA-416E-B4C3-6D6A30854DE9}" srcOrd="0" destOrd="3" presId="urn:microsoft.com/office/officeart/2005/8/layout/list1"/>
    <dgm:cxn modelId="{2837EE99-83B2-47B8-873F-66F7F27F5519}" type="presOf" srcId="{F9A540DD-A1E9-49B9-B82B-B9C2EA555B1F}" destId="{69732FCC-7207-485E-A814-A4BA5E9E8298}" srcOrd="0" destOrd="3" presId="urn:microsoft.com/office/officeart/2005/8/layout/list1"/>
    <dgm:cxn modelId="{2FB1B374-651A-42C8-8497-03115066B89D}" type="presOf" srcId="{0A5B69D2-E6D4-43C6-B609-1F1286D92547}" destId="{69732FCC-7207-485E-A814-A4BA5E9E8298}" srcOrd="0" destOrd="1" presId="urn:microsoft.com/office/officeart/2005/8/layout/list1"/>
    <dgm:cxn modelId="{159A6A12-ADA8-4532-A3CE-1E83250E3BD4}" srcId="{09C332FA-93BE-49A0-A267-2D904D5ABC72}" destId="{133D4394-B3A1-45E0-A777-265F13407F14}" srcOrd="0" destOrd="0" parTransId="{37C0E106-58B1-42DC-BAC4-487BA24FE654}" sibTransId="{2224299A-487A-4525-911D-48F404BDAFC4}"/>
    <dgm:cxn modelId="{0A4A8854-6BE6-49A8-96D1-B5A6B62685BA}" srcId="{133D4394-B3A1-45E0-A777-265F13407F14}" destId="{0A5B69D2-E6D4-43C6-B609-1F1286D92547}" srcOrd="1" destOrd="0" parTransId="{10151357-C3BE-429F-92BC-6107F3481C15}" sibTransId="{06B9FF24-8494-4D28-A91C-3ABD21B3F79C}"/>
    <dgm:cxn modelId="{FF00FC45-B7CA-4465-A958-8B483EC294D4}" srcId="{133D4394-B3A1-45E0-A777-265F13407F14}" destId="{F9A540DD-A1E9-49B9-B82B-B9C2EA555B1F}" srcOrd="3" destOrd="0" parTransId="{5B093D71-A247-46BE-B548-C42F8CC04FB4}" sibTransId="{2C1EB0BE-E31F-4869-B76E-943910EC1F7E}"/>
    <dgm:cxn modelId="{DC33B568-0CAE-4E02-9AAA-0FE51131AAFC}" type="presOf" srcId="{ED77DDF3-234C-4330-B945-1A37EE16EA37}" destId="{804F539A-CB10-412C-934A-C0C53236D7E9}" srcOrd="1" destOrd="0" presId="urn:microsoft.com/office/officeart/2005/8/layout/list1"/>
    <dgm:cxn modelId="{5C4DF95A-B236-47FA-83D3-AA664648762C}" type="presParOf" srcId="{120BEE19-3565-4262-99B8-4FA4673D78BE}" destId="{6DEA003B-5A0C-4A2D-9E9E-5BA7B3D3F3E8}" srcOrd="0" destOrd="0" presId="urn:microsoft.com/office/officeart/2005/8/layout/list1"/>
    <dgm:cxn modelId="{5C07F3B1-DD60-4D45-AE6B-D183BF44E4AD}" type="presParOf" srcId="{6DEA003B-5A0C-4A2D-9E9E-5BA7B3D3F3E8}" destId="{C82E3B10-1EA4-4215-8E6E-107EABAE7E4D}" srcOrd="0" destOrd="0" presId="urn:microsoft.com/office/officeart/2005/8/layout/list1"/>
    <dgm:cxn modelId="{F6629860-6D58-49FB-B037-343D5A1533C1}" type="presParOf" srcId="{6DEA003B-5A0C-4A2D-9E9E-5BA7B3D3F3E8}" destId="{683F1A50-592E-48F2-A21F-840C6F4BA975}" srcOrd="1" destOrd="0" presId="urn:microsoft.com/office/officeart/2005/8/layout/list1"/>
    <dgm:cxn modelId="{5081B28E-BE5E-4AE6-8CCF-37924B809502}" type="presParOf" srcId="{120BEE19-3565-4262-99B8-4FA4673D78BE}" destId="{28BBA034-40A2-494F-8801-409505398375}" srcOrd="1" destOrd="0" presId="urn:microsoft.com/office/officeart/2005/8/layout/list1"/>
    <dgm:cxn modelId="{14AE3C91-F381-46DF-B943-0C615BA4FC9C}" type="presParOf" srcId="{120BEE19-3565-4262-99B8-4FA4673D78BE}" destId="{69732FCC-7207-485E-A814-A4BA5E9E8298}" srcOrd="2" destOrd="0" presId="urn:microsoft.com/office/officeart/2005/8/layout/list1"/>
    <dgm:cxn modelId="{5E22DD34-D9F5-4AC7-830B-1FE631411A14}" type="presParOf" srcId="{120BEE19-3565-4262-99B8-4FA4673D78BE}" destId="{0C1CEA4B-506D-4BA3-9652-A1943D35A9A0}" srcOrd="3" destOrd="0" presId="urn:microsoft.com/office/officeart/2005/8/layout/list1"/>
    <dgm:cxn modelId="{830EC679-1D75-4DEA-BF07-605AD3C75231}" type="presParOf" srcId="{120BEE19-3565-4262-99B8-4FA4673D78BE}" destId="{469C6F3A-AE4F-4B29-BDAA-8378F7E348B6}" srcOrd="4" destOrd="0" presId="urn:microsoft.com/office/officeart/2005/8/layout/list1"/>
    <dgm:cxn modelId="{3405613B-6B6F-493F-A92A-E6B51E784FDF}" type="presParOf" srcId="{469C6F3A-AE4F-4B29-BDAA-8378F7E348B6}" destId="{D196A3F2-E3EB-4A4B-A922-36D6506EAFB7}" srcOrd="0" destOrd="0" presId="urn:microsoft.com/office/officeart/2005/8/layout/list1"/>
    <dgm:cxn modelId="{6A290B2D-C057-4E1E-8857-E626C35B243F}" type="presParOf" srcId="{469C6F3A-AE4F-4B29-BDAA-8378F7E348B6}" destId="{804F539A-CB10-412C-934A-C0C53236D7E9}" srcOrd="1" destOrd="0" presId="urn:microsoft.com/office/officeart/2005/8/layout/list1"/>
    <dgm:cxn modelId="{B21C198F-902A-445F-9CB9-94C007E5EFDC}" type="presParOf" srcId="{120BEE19-3565-4262-99B8-4FA4673D78BE}" destId="{2A70313F-C794-4086-B9DA-BF7B57FF29C8}" srcOrd="5" destOrd="0" presId="urn:microsoft.com/office/officeart/2005/8/layout/list1"/>
    <dgm:cxn modelId="{450C8AA6-9C93-4AB2-85E3-F2CE66E360E4}" type="presParOf" srcId="{120BEE19-3565-4262-99B8-4FA4673D78BE}" destId="{21F286FA-B1DA-416E-B4C3-6D6A30854DE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6F713A-C697-4373-8600-82CE6BE684F3}">
      <dsp:nvSpPr>
        <dsp:cNvPr id="0" name=""/>
        <dsp:cNvSpPr/>
      </dsp:nvSpPr>
      <dsp:spPr>
        <a:xfrm>
          <a:off x="0" y="158472"/>
          <a:ext cx="8382000" cy="12096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170688" rIns="298704" bIns="170688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>
              <a:latin typeface="+mj-lt"/>
            </a:rPr>
            <a:t>Lesson Objective</a:t>
          </a:r>
          <a:endParaRPr lang="en-US" sz="4200" kern="1200" dirty="0">
            <a:latin typeface="+mj-lt"/>
          </a:endParaRPr>
        </a:p>
      </dsp:txBody>
      <dsp:txXfrm>
        <a:off x="0" y="158472"/>
        <a:ext cx="8382000" cy="1209600"/>
      </dsp:txXfrm>
    </dsp:sp>
    <dsp:sp modelId="{33DC2A08-8601-4C93-A2BE-FDF95F87FFB4}">
      <dsp:nvSpPr>
        <dsp:cNvPr id="0" name=""/>
        <dsp:cNvSpPr/>
      </dsp:nvSpPr>
      <dsp:spPr>
        <a:xfrm>
          <a:off x="0" y="1368072"/>
          <a:ext cx="8382000" cy="3401055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028" tIns="224028" rIns="298704" bIns="336042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>
              <a:latin typeface="+mj-lt"/>
            </a:rPr>
            <a:t>After this lesson, students will be able </a:t>
          </a:r>
          <a:r>
            <a:rPr lang="en-US" sz="4200" kern="1200" dirty="0" smtClean="0">
              <a:latin typeface="+mj-lt"/>
            </a:rPr>
            <a:t>to describe the art forms, style, and basic context of the Sumerian civilization of Ancient Mesopotamia.</a:t>
          </a:r>
          <a:endParaRPr lang="en-US" sz="4200" kern="1200" dirty="0">
            <a:latin typeface="+mj-lt"/>
          </a:endParaRPr>
        </a:p>
      </dsp:txBody>
      <dsp:txXfrm>
        <a:off x="0" y="1368072"/>
        <a:ext cx="8382000" cy="340105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EA68C7-B24E-4FA4-9C5C-A3E558CDA38D}">
      <dsp:nvSpPr>
        <dsp:cNvPr id="0" name=""/>
        <dsp:cNvSpPr/>
      </dsp:nvSpPr>
      <dsp:spPr>
        <a:xfrm>
          <a:off x="2544" y="1542677"/>
          <a:ext cx="2553444" cy="255344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0525" tIns="24130" rIns="14052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First civilizations with order, economic systems, government, etc.</a:t>
          </a:r>
          <a:endParaRPr lang="en-US" sz="1900" kern="1200" dirty="0"/>
        </a:p>
      </dsp:txBody>
      <dsp:txXfrm>
        <a:off x="2544" y="1542677"/>
        <a:ext cx="2553444" cy="2553444"/>
      </dsp:txXfrm>
    </dsp:sp>
    <dsp:sp modelId="{92E7435B-A01E-4AE3-9B06-95F104AE0886}">
      <dsp:nvSpPr>
        <dsp:cNvPr id="0" name=""/>
        <dsp:cNvSpPr/>
      </dsp:nvSpPr>
      <dsp:spPr>
        <a:xfrm>
          <a:off x="2045300" y="1542677"/>
          <a:ext cx="2553444" cy="2553444"/>
        </a:xfrm>
        <a:prstGeom prst="ellipse">
          <a:avLst/>
        </a:prstGeom>
        <a:solidFill>
          <a:schemeClr val="accent2">
            <a:alpha val="50000"/>
            <a:hueOff val="-3448938"/>
            <a:satOff val="-10383"/>
            <a:lumOff val="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0525" tIns="24130" rIns="14052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City-States</a:t>
          </a:r>
          <a:endParaRPr lang="en-US" sz="1900" kern="1200" dirty="0"/>
        </a:p>
      </dsp:txBody>
      <dsp:txXfrm>
        <a:off x="2045300" y="1542677"/>
        <a:ext cx="2553444" cy="2553444"/>
      </dsp:txXfrm>
    </dsp:sp>
    <dsp:sp modelId="{A50F031F-07A2-4275-9F2B-C31EA77635F7}">
      <dsp:nvSpPr>
        <dsp:cNvPr id="0" name=""/>
        <dsp:cNvSpPr/>
      </dsp:nvSpPr>
      <dsp:spPr>
        <a:xfrm>
          <a:off x="4088055" y="1542677"/>
          <a:ext cx="2553444" cy="2553444"/>
        </a:xfrm>
        <a:prstGeom prst="ellipse">
          <a:avLst/>
        </a:prstGeom>
        <a:solidFill>
          <a:schemeClr val="accent2">
            <a:alpha val="50000"/>
            <a:hueOff val="-6897876"/>
            <a:satOff val="-20766"/>
            <a:lumOff val="7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0525" tIns="24130" rIns="14052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Religion – Polytheistic</a:t>
          </a:r>
          <a:endParaRPr lang="en-US" sz="1900" kern="1200" dirty="0"/>
        </a:p>
      </dsp:txBody>
      <dsp:txXfrm>
        <a:off x="4088055" y="1542677"/>
        <a:ext cx="2553444" cy="2553444"/>
      </dsp:txXfrm>
    </dsp:sp>
    <dsp:sp modelId="{8DC56856-AFCE-4AF9-B9A0-058E965833CD}">
      <dsp:nvSpPr>
        <dsp:cNvPr id="0" name=""/>
        <dsp:cNvSpPr/>
      </dsp:nvSpPr>
      <dsp:spPr>
        <a:xfrm>
          <a:off x="6130810" y="1542677"/>
          <a:ext cx="2553444" cy="2553444"/>
        </a:xfrm>
        <a:prstGeom prst="ellipse">
          <a:avLst/>
        </a:prstGeom>
        <a:solidFill>
          <a:schemeClr val="accent2">
            <a:alpha val="50000"/>
            <a:hueOff val="-10346813"/>
            <a:satOff val="-31149"/>
            <a:lumOff val="1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0525" tIns="24130" rIns="14052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Theocracy - spiritual leader was also the political leader, God is the ruler</a:t>
          </a:r>
          <a:endParaRPr lang="en-US" sz="1900" kern="1200" dirty="0"/>
        </a:p>
      </dsp:txBody>
      <dsp:txXfrm>
        <a:off x="6130810" y="1542677"/>
        <a:ext cx="2553444" cy="255344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732FCC-7207-485E-A814-A4BA5E9E8298}">
      <dsp:nvSpPr>
        <dsp:cNvPr id="0" name=""/>
        <dsp:cNvSpPr/>
      </dsp:nvSpPr>
      <dsp:spPr>
        <a:xfrm>
          <a:off x="0" y="421199"/>
          <a:ext cx="3962400" cy="201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526" tIns="416560" rIns="30752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Geometric, forms based on cone and cylinder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Important people are taller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Simplified faces and  bodies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Emphasized eyes</a:t>
          </a:r>
          <a:endParaRPr lang="en-US" sz="2000" kern="1200" dirty="0"/>
        </a:p>
      </dsp:txBody>
      <dsp:txXfrm>
        <a:off x="0" y="421199"/>
        <a:ext cx="3962400" cy="2016000"/>
      </dsp:txXfrm>
    </dsp:sp>
    <dsp:sp modelId="{683F1A50-592E-48F2-A21F-840C6F4BA975}">
      <dsp:nvSpPr>
        <dsp:cNvPr id="0" name=""/>
        <dsp:cNvSpPr/>
      </dsp:nvSpPr>
      <dsp:spPr>
        <a:xfrm>
          <a:off x="198120" y="125999"/>
          <a:ext cx="27736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839" tIns="0" rIns="1048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Style</a:t>
          </a:r>
          <a:endParaRPr lang="en-US" sz="2000" kern="1200" dirty="0"/>
        </a:p>
      </dsp:txBody>
      <dsp:txXfrm>
        <a:off x="198120" y="125999"/>
        <a:ext cx="2773680" cy="590400"/>
      </dsp:txXfrm>
    </dsp:sp>
    <dsp:sp modelId="{21F286FA-B1DA-416E-B4C3-6D6A30854DE9}">
      <dsp:nvSpPr>
        <dsp:cNvPr id="0" name=""/>
        <dsp:cNvSpPr/>
      </dsp:nvSpPr>
      <dsp:spPr>
        <a:xfrm>
          <a:off x="0" y="2840399"/>
          <a:ext cx="3962400" cy="252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526" tIns="416560" rIns="30752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Big eyes could symbolize eternal wakefulness  to worship deity 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 Eyes are window to the soul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 Votive sculpture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Found in grave</a:t>
          </a:r>
          <a:endParaRPr lang="en-US" sz="2000" kern="1200" dirty="0"/>
        </a:p>
      </dsp:txBody>
      <dsp:txXfrm>
        <a:off x="0" y="2840399"/>
        <a:ext cx="3962400" cy="2520000"/>
      </dsp:txXfrm>
    </dsp:sp>
    <dsp:sp modelId="{804F539A-CB10-412C-934A-C0C53236D7E9}">
      <dsp:nvSpPr>
        <dsp:cNvPr id="0" name=""/>
        <dsp:cNvSpPr/>
      </dsp:nvSpPr>
      <dsp:spPr>
        <a:xfrm>
          <a:off x="198120" y="2545199"/>
          <a:ext cx="27736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839" tIns="0" rIns="1048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Meaning </a:t>
          </a:r>
          <a:r>
            <a:rPr lang="en-US" sz="2000" kern="1200" dirty="0" smtClean="0"/>
            <a:t>and Function</a:t>
          </a:r>
          <a:endParaRPr lang="en-US" sz="2000" kern="1200"/>
        </a:p>
      </dsp:txBody>
      <dsp:txXfrm>
        <a:off x="198120" y="2545199"/>
        <a:ext cx="2773680" cy="59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56B87-6222-4B33-8436-DF3159BB7B93}" type="datetimeFigureOut">
              <a:rPr lang="en-US" smtClean="0"/>
              <a:pPr/>
              <a:t>9/30/2015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6EF09-3B42-4196-B64F-A56859576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nn.museum/cgi/cuneiform.ph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9720E-4407-4C30-B3E9-35C8F154243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1810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https://en.wikipedia.org/wiki/File:Mesopotamia_male_worshiper_2750-2600_B.C.jpg</a:t>
            </a:r>
          </a:p>
          <a:p>
            <a:endParaRPr lang="en-US" dirty="0" smtClean="0"/>
          </a:p>
          <a:p>
            <a:r>
              <a:rPr lang="en-US" dirty="0" smtClean="0"/>
              <a:t>Note to Teacher: You can find more pictures here of these sculptures.</a:t>
            </a:r>
            <a:r>
              <a:rPr lang="en-US" baseline="0" dirty="0" smtClean="0"/>
              <a:t> https://www.google.com/search?q=eshnunna&amp;source=lnms&amp;tbm=isch&amp;sa=X&amp;ved=0CAcQ_AUoAWoVChMIrer8ueCfyAIVApiACh38-gos&amp;biw=1525&amp;bih=672&amp;dpr=0.9#tbm=isch&amp;q=tell+asmar+figures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https://en.wikipedia.org/wiki/File:Mesopotamia_male_worshiper_2750-2600_B.C.jpg</a:t>
            </a:r>
          </a:p>
          <a:p>
            <a:endParaRPr lang="en-US" dirty="0" smtClean="0"/>
          </a:p>
          <a:p>
            <a:r>
              <a:rPr lang="en-US" dirty="0" smtClean="0"/>
              <a:t>Note to Teacher: You can find more pictures here of these sculptures.</a:t>
            </a:r>
            <a:r>
              <a:rPr lang="en-US" baseline="0" dirty="0" smtClean="0"/>
              <a:t> https://www.google.com/search?q=eshnunna&amp;source=lnms&amp;tbm=isch&amp;sa=X&amp;ved=0CAcQ_AUoAWoVChMIrer8ueCfyAIVApiACh38-gos&amp;biw=1525&amp;bih=672&amp;dpr=0.9#tbm=isch&amp;q=tell+asmar+figures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More info about the Standard of Ur:</a:t>
            </a:r>
            <a:r>
              <a:rPr lang="en-US" baseline="0" dirty="0" smtClean="0"/>
              <a:t> http://www.bbc.co.uk/ahistoryoftheworld/about/transcripts/episode12/ </a:t>
            </a:r>
          </a:p>
          <a:p>
            <a:r>
              <a:rPr lang="en-US" baseline="0" dirty="0" smtClean="0"/>
              <a:t>Photo Credit: Dollar Photo Club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29720E-4407-4C30-B3E9-35C8F154243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1810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Image: https://commons.wikimedia.org/wiki/File:Cities_of_Sumer_%28en%29.svg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Public Domain: https://commons.wikimedia.org/wiki/File:Letter_Luenna_Louvre_AO4238.jpg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hlinkClick r:id="rId3"/>
              </a:rPr>
              <a:t>http://www.penn.museum/cgi/cuneiform.php</a:t>
            </a:r>
            <a:r>
              <a:rPr lang="en-US" sz="120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Image Credit: Dollar Photo Club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Woolley, C. Leonard (1939). The Ziggurat and its Surroundings. Ur Excavations </a:t>
            </a:r>
            <a:r>
              <a:rPr lang="en-US" b="1" i="1" dirty="0" smtClean="0"/>
              <a:t>5</a:t>
            </a:r>
            <a:r>
              <a:rPr lang="en-US" i="1" dirty="0" smtClean="0"/>
              <a:t>.</a:t>
            </a:r>
          </a:p>
          <a:p>
            <a:r>
              <a:rPr lang="en-US" dirty="0" smtClean="0"/>
              <a:t>https://en.wikipedia.org/wiki/Ziggurat_of_Ur#/media/File:Ziggurat_of_ur.jpg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Woolley, C. Leonard (1939). The Ziggurat and its Surroundings. Ur Excavations </a:t>
            </a:r>
            <a:r>
              <a:rPr lang="en-US" b="1" i="1" dirty="0" smtClean="0"/>
              <a:t>5</a:t>
            </a:r>
            <a:r>
              <a:rPr lang="en-US" i="1" dirty="0" smtClean="0"/>
              <a:t>.</a:t>
            </a:r>
          </a:p>
          <a:p>
            <a:r>
              <a:rPr lang="en-US" dirty="0" smtClean="0"/>
              <a:t>https://en.wikipedia.org/wiki/Ziggurat_of_Ur#/media/File:Ziggurat_of_ur.jpg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Public Domain: https://commons.wikimedia.org/wiki/File:Ancient_ziggurat_at_Ali_Air_Base_Iraq_2005.jpg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6EF09-3B42-4196-B64F-A56859576A8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INAL BANNER REAL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7924800" cy="259105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429000"/>
            <a:ext cx="9144000" cy="1676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733800"/>
            <a:ext cx="7772400" cy="1016000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578600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+mj-lt"/>
              </a:rPr>
              <a:t>Copyright © 2015 · The Art Curator for Kids · All Rights Reserved</a:t>
            </a:r>
            <a:endParaRPr lang="en-US" sz="800" dirty="0"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153400" cy="48514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76200"/>
            <a:ext cx="7162800" cy="11430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11402"/>
            <a:ext cx="8153400" cy="406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98600"/>
            <a:ext cx="8153400" cy="609600"/>
          </a:xfrm>
        </p:spPr>
        <p:txBody>
          <a:bodyPr>
            <a:normAutofit/>
          </a:bodyPr>
          <a:lstStyle>
            <a:lvl1pPr>
              <a:buNone/>
              <a:defRPr sz="20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This is a line of explanation text.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76200"/>
            <a:ext cx="6858000" cy="11430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005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4"/>
            <a:ext cx="4041775" cy="42005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28600" y="76200"/>
            <a:ext cx="6705600" cy="11430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600" y="152400"/>
            <a:ext cx="6781800" cy="9906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88" y="61213"/>
            <a:ext cx="6945312" cy="64619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401923" y="6576909"/>
            <a:ext cx="2657977" cy="306324"/>
          </a:xfrm>
          <a:prstGeom prst="rect">
            <a:avLst/>
          </a:prstGeom>
        </p:spPr>
        <p:txBody>
          <a:bodyPr/>
          <a:lstStyle/>
          <a:p>
            <a:fld id="{78FF44A5-80DC-4C4F-B106-E3FE96F71E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wor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9144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rtwor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9144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0"/>
            <a:ext cx="8153400" cy="609600"/>
          </a:xfrm>
        </p:spPr>
        <p:txBody>
          <a:bodyPr>
            <a:normAutofit/>
          </a:bodyPr>
          <a:lstStyle>
            <a:lvl1pPr algn="ctr">
              <a:buNone/>
              <a:defRPr sz="24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This is a line of explanation text.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Artworks 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584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4572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6502401"/>
            <a:ext cx="4572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5400"/>
            <a:ext cx="9144000" cy="60960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Compare and Contrast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Artworks 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584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4572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6502401"/>
            <a:ext cx="4572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5400"/>
            <a:ext cx="9144000" cy="60960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Compare and Contrast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85800"/>
            <a:ext cx="8153400" cy="609600"/>
          </a:xfrm>
        </p:spPr>
        <p:txBody>
          <a:bodyPr>
            <a:normAutofit/>
          </a:bodyPr>
          <a:lstStyle>
            <a:lvl1pPr algn="ctr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This is a line of explanation text.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Artworks 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584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9144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5400"/>
            <a:ext cx="9144000" cy="60960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Compare and Contrast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85800"/>
            <a:ext cx="8153400" cy="609600"/>
          </a:xfrm>
        </p:spPr>
        <p:txBody>
          <a:bodyPr>
            <a:normAutofit/>
          </a:bodyPr>
          <a:lstStyle>
            <a:lvl1pPr algn="ctr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This is a line of explanation text.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wo Artworks 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5842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6502401"/>
            <a:ext cx="9144000" cy="355600"/>
          </a:xfrm>
          <a:noFill/>
          <a:ln>
            <a:noFill/>
          </a:ln>
        </p:spPr>
        <p:txBody>
          <a:bodyPr anchor="ctr">
            <a:noAutofit/>
          </a:bodyPr>
          <a:lstStyle>
            <a:lvl1pPr algn="ctr">
              <a:buNone/>
              <a:defRPr sz="1200" i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Artist, Title, Date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25400"/>
            <a:ext cx="9144000" cy="609600"/>
          </a:xfrm>
        </p:spPr>
        <p:txBody>
          <a:bodyPr anchor="ctr"/>
          <a:lstStyle>
            <a:lvl1pPr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Compare and Contrast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6781800" cy="8382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11401"/>
            <a:ext cx="4038600" cy="4089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11401"/>
            <a:ext cx="4038600" cy="4089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98600"/>
            <a:ext cx="8153400" cy="609600"/>
          </a:xfrm>
        </p:spPr>
        <p:txBody>
          <a:bodyPr>
            <a:normAutofit/>
          </a:bodyPr>
          <a:lstStyle>
            <a:lvl1pPr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This is a line of explanation text.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6781800" cy="838200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803401"/>
            <a:ext cx="3886200" cy="4470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28A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7162800" cy="129540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The Art Curator for Kids - Square Logo.jp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772400" y="0"/>
            <a:ext cx="1371600" cy="13716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7239000" y="0"/>
            <a:ext cx="152400" cy="8382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7467600" y="0"/>
            <a:ext cx="152400" cy="6096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7467600" y="685800"/>
            <a:ext cx="152400" cy="6096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239000" y="914400"/>
            <a:ext cx="152400" cy="381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0" r:id="rId4"/>
    <p:sldLayoutId id="2147483668" r:id="rId5"/>
    <p:sldLayoutId id="2147483669" r:id="rId6"/>
    <p:sldLayoutId id="2147483670" r:id="rId7"/>
    <p:sldLayoutId id="2147483652" r:id="rId8"/>
    <p:sldLayoutId id="2147483667" r:id="rId9"/>
    <p:sldLayoutId id="2147483661" r:id="rId10"/>
    <p:sldLayoutId id="2147483662" r:id="rId11"/>
    <p:sldLayoutId id="2147483653" r:id="rId12"/>
    <p:sldLayoutId id="2147483654" r:id="rId13"/>
    <p:sldLayoutId id="214748367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95000"/>
              <a:lumOff val="5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>
              <a:lumMod val="95000"/>
              <a:lumOff val="5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indy@museumartschool.com" TargetMode="Externa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nn.museum/cgi/cuneiform.ph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7162800" cy="1295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Terms of Use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114800" cy="47752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300" b="1" dirty="0" smtClean="0"/>
              <a:t>You are welcome to…</a:t>
            </a:r>
          </a:p>
          <a:p>
            <a:r>
              <a:rPr lang="en-US" sz="1300" dirty="0" smtClean="0"/>
              <a:t>Download this file after purchasing on ArtCuratorforKids.com or Teachers Pay Teachers.</a:t>
            </a:r>
          </a:p>
          <a:p>
            <a:r>
              <a:rPr lang="en-US" sz="1300" dirty="0" smtClean="0"/>
              <a:t>Save this file on your computer</a:t>
            </a:r>
          </a:p>
          <a:p>
            <a:r>
              <a:rPr lang="en-US" sz="1300" dirty="0" smtClean="0"/>
              <a:t>Print copies for your use in your classroom, home, or library.</a:t>
            </a:r>
          </a:p>
          <a:p>
            <a:r>
              <a:rPr lang="en-US" sz="1300" dirty="0" smtClean="0"/>
              <a:t>Share the link to ArtCuratorforKids.com where this printable can be found.</a:t>
            </a:r>
          </a:p>
          <a:p>
            <a:r>
              <a:rPr lang="en-US" sz="1300" dirty="0" smtClean="0"/>
              <a:t>Post online about this resource without sharing the file, giving credit to ArtCuratorforKids.com </a:t>
            </a:r>
          </a:p>
          <a:p>
            <a:r>
              <a:rPr lang="en-US" sz="1300" dirty="0" smtClean="0"/>
              <a:t>Alter this file for personal use only</a:t>
            </a:r>
          </a:p>
          <a:p>
            <a:pPr>
              <a:buNone/>
            </a:pPr>
            <a:endParaRPr lang="en-US" sz="1300" dirty="0" smtClean="0"/>
          </a:p>
          <a:p>
            <a:pPr>
              <a:buNone/>
            </a:pPr>
            <a:r>
              <a:rPr lang="en-US" sz="1300" b="1" dirty="0" smtClean="0"/>
              <a:t>More legal stuff…</a:t>
            </a:r>
          </a:p>
          <a:p>
            <a:r>
              <a:rPr lang="en-US" sz="1300" dirty="0" smtClean="0"/>
              <a:t>This file is for </a:t>
            </a:r>
            <a:r>
              <a:rPr lang="en-US" sz="1300" b="1" dirty="0" smtClean="0"/>
              <a:t>personal</a:t>
            </a:r>
            <a:r>
              <a:rPr lang="en-US" sz="1300" dirty="0" smtClean="0"/>
              <a:t> </a:t>
            </a:r>
            <a:r>
              <a:rPr lang="en-US" sz="1300" b="1" dirty="0" smtClean="0"/>
              <a:t>or classroom use only</a:t>
            </a:r>
            <a:r>
              <a:rPr lang="en-US" sz="1300" dirty="0" smtClean="0"/>
              <a:t>. By using it, you agree you will not copy or reproduce this file except for your own personal, non-commercial use.</a:t>
            </a:r>
          </a:p>
          <a:p>
            <a:r>
              <a:rPr lang="en-US" sz="1300" b="1" dirty="0" smtClean="0"/>
              <a:t>Modification of terms. </a:t>
            </a:r>
            <a:r>
              <a:rPr lang="en-US" sz="1300" dirty="0" smtClean="0"/>
              <a:t>I have the right to modify the terms of this Agreement at any time; the modification will be effective immediately and shale replace all prior Agreements.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0" y="6502400"/>
            <a:ext cx="9144000" cy="3810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Thank you for respecting these terms of use.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648200" y="1447800"/>
            <a:ext cx="4343400" cy="47752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You may not…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Download this file from anywhere other than </a:t>
            </a:r>
            <a:r>
              <a:rPr lang="en-US" sz="1300" dirty="0" smtClean="0">
                <a:latin typeface="+mj-lt"/>
              </a:rPr>
              <a:t>ArtCuratorforKids.com  and Teachers Pay Teachers.</a:t>
            </a:r>
            <a:endParaRPr kumimoji="0" 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Link directly to this file. Instead link to </a:t>
            </a:r>
            <a:r>
              <a:rPr lang="en-US" sz="1300" dirty="0" smtClean="0">
                <a:latin typeface="+mj-lt"/>
              </a:rPr>
              <a:t>ArtCuratorforKids.com </a:t>
            </a:r>
            <a:endParaRPr kumimoji="0" 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Claim this file as your own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Alter this file and share it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Sell or in any way profit from this file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Print this file and then sell that printed copy to others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Store or distribute this file on any other website where others are able to electronically retrieve it (for example: </a:t>
            </a:r>
            <a:r>
              <a:rPr kumimoji="0" lang="en-US" sz="1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Dropbox</a:t>
            </a: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, </a:t>
            </a:r>
            <a:r>
              <a:rPr kumimoji="0" lang="en-US" sz="1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Facebook</a:t>
            </a: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groups, Google Drive, etc)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E-mail this file to anyone or transmit it in any other fashion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30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Questions?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If</a:t>
            </a:r>
            <a:r>
              <a:rPr kumimoji="0" lang="en-US" sz="13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you have any questions, please feel free to email me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3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directly at </a:t>
            </a:r>
            <a:r>
              <a:rPr kumimoji="0" lang="en-US" sz="13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  <a:hlinkClick r:id="rId2"/>
              </a:rPr>
              <a:t>cindy@artcuratorforkids.com</a:t>
            </a:r>
            <a:r>
              <a:rPr kumimoji="0" lang="en-US" sz="13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3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 will do my best to respond promptly.</a:t>
            </a:r>
            <a:endParaRPr kumimoji="0" 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419600" y="1524001"/>
            <a:ext cx="0" cy="4673600"/>
          </a:xfrm>
          <a:prstGeom prst="line">
            <a:avLst/>
          </a:prstGeom>
          <a:ln>
            <a:solidFill>
              <a:srgbClr val="DB3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0" y="6502401"/>
            <a:ext cx="9144000" cy="355599"/>
          </a:xfrm>
        </p:spPr>
        <p:txBody>
          <a:bodyPr/>
          <a:lstStyle/>
          <a:p>
            <a:r>
              <a:rPr lang="en-US" dirty="0" smtClean="0"/>
              <a:t>Image Credit: Crates and </a:t>
            </a:r>
            <a:r>
              <a:rPr lang="en-US" dirty="0" err="1" smtClean="0"/>
              <a:t>Phirosiberia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Map with Cities of Sumer</a:t>
            </a:r>
            <a:endParaRPr lang="en-US" dirty="0"/>
          </a:p>
        </p:txBody>
      </p:sp>
      <p:pic>
        <p:nvPicPr>
          <p:cNvPr id="37890" name="Picture 2" descr="https://upload.wikimedia.org/wikipedia/commons/thumb/2/20/Cities_of_Sumer_%28en%29.svg/436px-Cities_of_Sumer_%28en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09600"/>
            <a:ext cx="5257800" cy="5788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</p:nvPr>
        </p:nvGraphicFramePr>
        <p:xfrm>
          <a:off x="228600" y="1219200"/>
          <a:ext cx="86868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Sumer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76200"/>
            <a:ext cx="81534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Discuss: What </a:t>
            </a:r>
            <a:r>
              <a:rPr lang="en-US" dirty="0" smtClean="0"/>
              <a:t>do you think this is? Why is it </a:t>
            </a:r>
          </a:p>
          <a:p>
            <a:r>
              <a:rPr lang="en-US" dirty="0" smtClean="0"/>
              <a:t>significant? How did it change the world?</a:t>
            </a:r>
          </a:p>
          <a:p>
            <a:endParaRPr lang="en-US" dirty="0"/>
          </a:p>
        </p:txBody>
      </p:sp>
      <p:pic>
        <p:nvPicPr>
          <p:cNvPr id="29698" name="Picture 2" descr="D:\Users\Cindy\My Documents\Art Curator for Kids\Stock Photos\Dollar Photo Club\Dollarphotoclub_31515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3444"/>
            <a:ext cx="9144000" cy="603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76200"/>
            <a:ext cx="81534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Discuss: What </a:t>
            </a:r>
            <a:r>
              <a:rPr lang="en-US" dirty="0" smtClean="0"/>
              <a:t>do you think this is? Why is it </a:t>
            </a:r>
          </a:p>
          <a:p>
            <a:r>
              <a:rPr lang="en-US" dirty="0" smtClean="0"/>
              <a:t>significant? How did it change the world?</a:t>
            </a:r>
          </a:p>
          <a:p>
            <a:endParaRPr lang="en-US" dirty="0"/>
          </a:p>
        </p:txBody>
      </p:sp>
      <p:pic>
        <p:nvPicPr>
          <p:cNvPr id="29698" name="Picture 2" descr="D:\Users\Cindy\My Documents\Art Curator for Kids\Stock Photos\Dollar Photo Club\Dollarphotoclub_31515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3444"/>
            <a:ext cx="9144000" cy="60307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" y="2133600"/>
            <a:ext cx="8306633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i="1" dirty="0" smtClean="0">
                <a:solidFill>
                  <a:schemeClr val="bg1"/>
                </a:solidFill>
                <a:latin typeface="+mj-lt"/>
              </a:rPr>
              <a:t>Cuneiform</a:t>
            </a:r>
          </a:p>
          <a:p>
            <a:pPr algn="ctr"/>
            <a:r>
              <a:rPr lang="en-US" sz="11500" dirty="0" smtClean="0">
                <a:solidFill>
                  <a:schemeClr val="bg1"/>
                </a:solidFill>
                <a:latin typeface="+mj-lt"/>
              </a:rPr>
              <a:t>First Writing</a:t>
            </a:r>
            <a:endParaRPr lang="en-US" sz="115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Letter sent by the high-priest </a:t>
            </a:r>
            <a:r>
              <a:rPr lang="en-US" dirty="0" err="1" smtClean="0"/>
              <a:t>Lu'enna</a:t>
            </a:r>
            <a:r>
              <a:rPr lang="en-US" dirty="0" smtClean="0"/>
              <a:t> to the king of Lagash (maybe </a:t>
            </a:r>
            <a:r>
              <a:rPr lang="en-US" dirty="0" err="1" smtClean="0"/>
              <a:t>Urukagina</a:t>
            </a:r>
            <a:r>
              <a:rPr lang="en-US" dirty="0" smtClean="0"/>
              <a:t>), informing him of his son's death in combat, c. 2400 BC, found in </a:t>
            </a:r>
            <a:r>
              <a:rPr lang="en-US" dirty="0" err="1" smtClean="0"/>
              <a:t>Telloh</a:t>
            </a:r>
            <a:r>
              <a:rPr lang="en-US" dirty="0" smtClean="0"/>
              <a:t> (ancient </a:t>
            </a:r>
            <a:r>
              <a:rPr lang="en-US" dirty="0" err="1" smtClean="0"/>
              <a:t>Girsu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https://upload.wikimedia.org/wikipedia/commons/d/d5/Letter_Luenna_Louvre_AO4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23" y="0"/>
            <a:ext cx="8323277" cy="64343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762000" y="228600"/>
            <a:ext cx="7696200" cy="594360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Visit </a:t>
            </a:r>
            <a:r>
              <a:rPr lang="en-US" sz="2800" dirty="0" smtClean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www.penn.museum/cgi/cuneiform.php</a:t>
            </a:r>
            <a:r>
              <a:rPr lang="en-US" sz="2800" dirty="0" smtClean="0"/>
              <a:t> to learn how to write your name in cuneiform. Then, roll some clay about ½ inch thick and carve your name using craft sticks, clay tools, spoons, or golf tees.</a:t>
            </a:r>
            <a:endParaRPr 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D:\Users\Cindy\My Documents\Art Curator for Kids\Stock Photos\Dollar Photo Club\cont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1951" y="1567843"/>
            <a:ext cx="6404049" cy="4528157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-76200" y="1524000"/>
            <a:ext cx="4495800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“Examples </a:t>
            </a:r>
            <a:r>
              <a:rPr lang="en-US" dirty="0" smtClean="0"/>
              <a:t>of Sumerian technology include: the wheel, cuneiform, arithmetic and geometry, irrigation systems, Sumerian boats, </a:t>
            </a:r>
            <a:r>
              <a:rPr lang="en-US" dirty="0" err="1" smtClean="0"/>
              <a:t>lunisolar</a:t>
            </a:r>
            <a:r>
              <a:rPr lang="en-US" dirty="0" smtClean="0"/>
              <a:t> calendar, bronze, leather, saws, chisels, hammers, braces, bits, nails, pins, rings, hoes, axes, knives, </a:t>
            </a:r>
            <a:r>
              <a:rPr lang="en-US" dirty="0" err="1" smtClean="0"/>
              <a:t>lancepoints</a:t>
            </a:r>
            <a:r>
              <a:rPr lang="en-US" dirty="0" smtClean="0"/>
              <a:t>, arrowheads, swords, glue, daggers, </a:t>
            </a:r>
            <a:r>
              <a:rPr lang="en-US" dirty="0" err="1" smtClean="0"/>
              <a:t>waterskins</a:t>
            </a:r>
            <a:r>
              <a:rPr lang="en-US" dirty="0" smtClean="0"/>
              <a:t>, bags, harnesses, armor, quivers, war chariots, scabbards, boots, sandals, harpoons and beer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Inventions of Ancient Sumer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477000"/>
            <a:ext cx="914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Text Source</a:t>
            </a:r>
            <a:r>
              <a:rPr lang="en-US" sz="1400" dirty="0" smtClean="0">
                <a:solidFill>
                  <a:schemeClr val="bg1"/>
                </a:solidFill>
              </a:rPr>
              <a:t>:  https://en.wikipedia.org/wiki/Sumer#Technology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Ziggurat of Ur</a:t>
            </a:r>
            <a:endParaRPr lang="en-US" dirty="0"/>
          </a:p>
        </p:txBody>
      </p:sp>
      <p:pic>
        <p:nvPicPr>
          <p:cNvPr id="31746" name="Picture 2" descr="File:Ziggurat of 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23974"/>
            <a:ext cx="7620000" cy="50768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477000"/>
            <a:ext cx="914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Reconstruction of Ur-</a:t>
            </a:r>
            <a:r>
              <a:rPr lang="en-US" sz="1400" dirty="0" err="1" smtClean="0">
                <a:solidFill>
                  <a:schemeClr val="bg1"/>
                </a:solidFill>
              </a:rPr>
              <a:t>Nammu's</a:t>
            </a:r>
            <a:r>
              <a:rPr lang="en-US" sz="1400" dirty="0" smtClean="0">
                <a:solidFill>
                  <a:schemeClr val="bg1"/>
                </a:solidFill>
              </a:rPr>
              <a:t> ziggurat, based on the 1939 reconstruction by Woolley (vol. V, fig. 1.4)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Ziggurat of Ur</a:t>
            </a:r>
            <a:endParaRPr lang="en-US" dirty="0"/>
          </a:p>
        </p:txBody>
      </p:sp>
      <p:pic>
        <p:nvPicPr>
          <p:cNvPr id="31746" name="Picture 2" descr="File:Ziggurat of 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23974"/>
            <a:ext cx="7620000" cy="50768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477000"/>
            <a:ext cx="914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Reconstruction of Ur-</a:t>
            </a:r>
            <a:r>
              <a:rPr lang="en-US" sz="1400" dirty="0" err="1" smtClean="0">
                <a:solidFill>
                  <a:schemeClr val="bg1"/>
                </a:solidFill>
              </a:rPr>
              <a:t>Nammu's</a:t>
            </a:r>
            <a:r>
              <a:rPr lang="en-US" sz="1400" dirty="0" smtClean="0">
                <a:solidFill>
                  <a:schemeClr val="bg1"/>
                </a:solidFill>
              </a:rPr>
              <a:t> ziggurat, based on the 1939 reconstruction by Woolley (vol. V, fig. 1.4)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4800" y="5410200"/>
            <a:ext cx="3352800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Ziggurat = Stepped Temple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791200" y="1447800"/>
            <a:ext cx="3352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Ziggurat is the platform. The temple at the top is called a </a:t>
            </a:r>
            <a:r>
              <a:rPr lang="en-US" dirty="0" err="1" smtClean="0"/>
              <a:t>cella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Ziggurat of Ur</a:t>
            </a:r>
            <a:endParaRPr lang="en-US" dirty="0"/>
          </a:p>
        </p:txBody>
      </p:sp>
      <p:pic>
        <p:nvPicPr>
          <p:cNvPr id="41986" name="Picture 2" descr="File:Ancient ziggurat at Ali Air Base Iraq 2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466850"/>
            <a:ext cx="8915400" cy="668655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" y="1676400"/>
            <a:ext cx="3352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Made of mud bricks, most are in ruins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228600" y="5334000"/>
            <a:ext cx="3352800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Creates a connection between heaven and earth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486400" y="5334000"/>
            <a:ext cx="3352800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Winding pattern of steps slows you down and prepares you for god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Art of Ancient Sumer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29200" y="-25400"/>
            <a:ext cx="4114800" cy="609600"/>
          </a:xfrm>
        </p:spPr>
        <p:txBody>
          <a:bodyPr/>
          <a:lstStyle/>
          <a:p>
            <a:r>
              <a:rPr lang="en-US" dirty="0" smtClean="0"/>
              <a:t>Tell </a:t>
            </a:r>
            <a:r>
              <a:rPr lang="en-US" dirty="0" err="1" smtClean="0"/>
              <a:t>Asmar</a:t>
            </a:r>
            <a:r>
              <a:rPr lang="en-US" dirty="0" smtClean="0"/>
              <a:t> Votive </a:t>
            </a:r>
            <a:r>
              <a:rPr lang="en-US" dirty="0" smtClean="0"/>
              <a:t>Figures</a:t>
            </a:r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81600" y="1143000"/>
            <a:ext cx="3733800" cy="4267200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Look at this </a:t>
            </a:r>
          </a:p>
          <a:p>
            <a:r>
              <a:rPr lang="en-US" sz="3600" dirty="0" smtClean="0"/>
              <a:t>sculpture and </a:t>
            </a:r>
          </a:p>
          <a:p>
            <a:r>
              <a:rPr lang="en-US" sz="3600" dirty="0" smtClean="0"/>
              <a:t>write a </a:t>
            </a:r>
            <a:r>
              <a:rPr lang="en-US" sz="3600" dirty="0" err="1" smtClean="0"/>
              <a:t>cinquain</a:t>
            </a:r>
            <a:r>
              <a:rPr lang="en-US" sz="3600" dirty="0" smtClean="0"/>
              <a:t> </a:t>
            </a:r>
          </a:p>
          <a:p>
            <a:r>
              <a:rPr lang="en-US" sz="3600" dirty="0" smtClean="0"/>
              <a:t>poem based on </a:t>
            </a:r>
          </a:p>
          <a:p>
            <a:r>
              <a:rPr lang="en-US" sz="3600" dirty="0" smtClean="0"/>
              <a:t>your </a:t>
            </a:r>
          </a:p>
          <a:p>
            <a:r>
              <a:rPr lang="en-US" sz="3600" dirty="0" smtClean="0"/>
              <a:t>observations of </a:t>
            </a:r>
          </a:p>
          <a:p>
            <a:r>
              <a:rPr lang="en-US" sz="3600" dirty="0" smtClean="0"/>
              <a:t>this sculpture.</a:t>
            </a:r>
            <a:endParaRPr lang="en-US" sz="3600" dirty="0"/>
          </a:p>
        </p:txBody>
      </p:sp>
      <p:pic>
        <p:nvPicPr>
          <p:cNvPr id="4" name="Picture 5" descr="http://upload.wikimedia.org/wikipedia/commons/3/37/Mesopotamia_male_worshiper_2750-2600_B.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80571"/>
            <a:ext cx="4718645" cy="632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6800" y="6477000"/>
            <a:ext cx="3097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 Credit: </a:t>
            </a:r>
            <a:r>
              <a:rPr lang="en-US" dirty="0" err="1" smtClean="0">
                <a:solidFill>
                  <a:schemeClr val="bg1"/>
                </a:solidFill>
              </a:rPr>
              <a:t>Rosemaniakos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29200" y="-25400"/>
            <a:ext cx="4114800" cy="609600"/>
          </a:xfrm>
        </p:spPr>
        <p:txBody>
          <a:bodyPr/>
          <a:lstStyle/>
          <a:p>
            <a:r>
              <a:rPr lang="en-US" dirty="0" smtClean="0"/>
              <a:t>Tell </a:t>
            </a:r>
            <a:r>
              <a:rPr lang="en-US" dirty="0" err="1" smtClean="0"/>
              <a:t>Asmar</a:t>
            </a:r>
            <a:r>
              <a:rPr lang="en-US" dirty="0" smtClean="0"/>
              <a:t> Votive </a:t>
            </a:r>
            <a:r>
              <a:rPr lang="en-US" dirty="0" smtClean="0"/>
              <a:t>Figures</a:t>
            </a:r>
            <a:endParaRPr lang="en-US" dirty="0" smtClean="0"/>
          </a:p>
        </p:txBody>
      </p:sp>
      <p:pic>
        <p:nvPicPr>
          <p:cNvPr id="4" name="Picture 5" descr="http://upload.wikimedia.org/wikipedia/commons/3/37/Mesopotamia_male_worshiper_2750-2600_B.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80571"/>
            <a:ext cx="4718645" cy="632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6800" y="6477000"/>
            <a:ext cx="3097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 Credit: </a:t>
            </a:r>
            <a:r>
              <a:rPr lang="en-US" dirty="0" err="1" smtClean="0">
                <a:solidFill>
                  <a:schemeClr val="bg1"/>
                </a:solidFill>
              </a:rPr>
              <a:t>Rosemaniakos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5029200" y="762000"/>
          <a:ext cx="39624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Title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</p:nvPr>
        </p:nvGraphicFramePr>
        <p:xfrm>
          <a:off x="304800" y="1447800"/>
          <a:ext cx="83820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Answer the questions about this work in your groups.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434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04800" y="5181600"/>
            <a:ext cx="84144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What is happening? What do you notice?</a:t>
            </a:r>
          </a:p>
          <a:p>
            <a:pPr marL="342900" indent="-342900">
              <a:buAutoNum type="arabicPeriod"/>
            </a:pPr>
            <a:r>
              <a:rPr lang="en-US" dirty="0" smtClean="0"/>
              <a:t>Who is the most important and who is the least important? How can you tell?</a:t>
            </a:r>
          </a:p>
          <a:p>
            <a:pPr marL="342900" indent="-342900">
              <a:buAutoNum type="arabicPeriod"/>
            </a:pPr>
            <a:r>
              <a:rPr lang="en-US" dirty="0" smtClean="0"/>
              <a:t>How were people depicted? Draw a sketch in your notes.</a:t>
            </a:r>
          </a:p>
          <a:p>
            <a:pPr marL="342900" indent="-342900">
              <a:buAutoNum type="arabicPeriod"/>
            </a:pPr>
            <a:r>
              <a:rPr lang="en-US" dirty="0" smtClean="0"/>
              <a:t>What technology is depicted in this artwork?</a:t>
            </a:r>
          </a:p>
          <a:p>
            <a:pPr marL="342900" indent="-342900">
              <a:buAutoNum type="arabicPeriod"/>
            </a:pPr>
            <a:r>
              <a:rPr lang="en-US" dirty="0" smtClean="0"/>
              <a:t>What can you tell about the people who created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539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 smtClean="0"/>
              <a:t>The Standard of Ur, From </a:t>
            </a:r>
            <a:r>
              <a:rPr lang="en-US" sz="1600" dirty="0" smtClean="0"/>
              <a:t>Ur, southern Iraq, about 2600-2400 BC</a:t>
            </a:r>
            <a:endParaRPr lang="en-US" sz="1600" dirty="0"/>
          </a:p>
        </p:txBody>
      </p:sp>
      <p:pic>
        <p:nvPicPr>
          <p:cNvPr id="4098" name="Picture 2" descr="File:Standard of Ur 901b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429" y="304800"/>
            <a:ext cx="8806602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52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 smtClean="0"/>
              <a:t>The Standard of Ur, From </a:t>
            </a:r>
            <a:r>
              <a:rPr lang="en-US" sz="1600" dirty="0" smtClean="0"/>
              <a:t>Ur, southern Iraq, about 2600-2400 BC</a:t>
            </a:r>
            <a:endParaRPr lang="en-US" sz="1600" dirty="0"/>
          </a:p>
        </p:txBody>
      </p:sp>
      <p:pic>
        <p:nvPicPr>
          <p:cNvPr id="4098" name="Picture 2" descr="File:Standard of Ur 901b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429" y="304800"/>
            <a:ext cx="8806602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477000" y="0"/>
            <a:ext cx="2667000" cy="6400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828800" cy="63246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876800" y="685800"/>
            <a:ext cx="381000" cy="11430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257800" y="2895600"/>
            <a:ext cx="1905000" cy="1524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219200" y="3505200"/>
            <a:ext cx="1524000" cy="1524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715000" y="4953000"/>
            <a:ext cx="1600200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67000" y="990600"/>
            <a:ext cx="0" cy="13716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19200" y="533400"/>
            <a:ext cx="2605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Front view of eye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19600" y="304800"/>
            <a:ext cx="3041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Face/Head in Profile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86600" y="2514600"/>
            <a:ext cx="1828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Shoulders from front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86600" y="4572000"/>
            <a:ext cx="1828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Feet in Profile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3276600"/>
            <a:ext cx="152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Torso </a:t>
            </a:r>
          </a:p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and Waist from front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371600" y="1828800"/>
            <a:ext cx="1066800" cy="5334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28600" y="1447800"/>
            <a:ext cx="10374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Large </a:t>
            </a:r>
          </a:p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Head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10400" y="990600"/>
            <a:ext cx="185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Hierarchical /Hieratic Scale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5715000" y="1676400"/>
            <a:ext cx="1371600" cy="8382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52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88" y="61213"/>
            <a:ext cx="6716712" cy="1081787"/>
          </a:xfrm>
        </p:spPr>
        <p:txBody>
          <a:bodyPr anchor="ctr"/>
          <a:lstStyle/>
          <a:p>
            <a:r>
              <a:rPr lang="en-US" sz="3200" dirty="0" smtClean="0"/>
              <a:t>The Standard </a:t>
            </a:r>
            <a:r>
              <a:rPr lang="en-US" sz="3200" dirty="0" smtClean="0"/>
              <a:t>of Ur</a:t>
            </a:r>
            <a:endParaRPr lang="en-US" sz="3200" dirty="0"/>
          </a:p>
        </p:txBody>
      </p:sp>
      <p:pic>
        <p:nvPicPr>
          <p:cNvPr id="1026" name="Picture 2" descr="D:\Users\Cindy\My Documents\Art Curator for Kids\Stock Photos\Dollar Photo Club\Dollarphotoclub_372839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9196854" cy="572350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6488668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+mj-lt"/>
              </a:rPr>
              <a:t>The Standard of Ur, From Ur, southern Iraq, about 2600-2400 BC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50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3800" cy="358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File:Standard of Ur - W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99485"/>
            <a:ext cx="7526082" cy="335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5400000">
            <a:off x="7241497" y="1216703"/>
            <a:ext cx="22268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+mj-lt"/>
              </a:rPr>
              <a:t>Compare</a:t>
            </a:r>
            <a:endParaRPr lang="en-US" sz="4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330410" y="4874303"/>
            <a:ext cx="2130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  <a:latin typeface="+mj-lt"/>
              </a:rPr>
              <a:t>Contrast</a:t>
            </a:r>
            <a:endParaRPr lang="en-US" sz="40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5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Mesopotamia</a:t>
            </a:r>
            <a:br>
              <a:rPr lang="en-US" dirty="0" smtClean="0"/>
            </a:br>
            <a:r>
              <a:rPr lang="en-US" dirty="0" smtClean="0"/>
              <a:t>“Land Between Rivers”</a:t>
            </a:r>
            <a:endParaRPr lang="en-US" dirty="0"/>
          </a:p>
        </p:txBody>
      </p:sp>
      <p:pic>
        <p:nvPicPr>
          <p:cNvPr id="2050" name="Picture 2" descr="https://upload.wikimedia.org/wikipedia/commons/thumb/e/ed/N-Mesopotamia_and_Syria_english.svg/800px-N-Mesopotamia_and_Syria_english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6090"/>
            <a:ext cx="7239000" cy="5110435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flipH="1">
            <a:off x="4953000" y="3505200"/>
            <a:ext cx="3124200" cy="762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96200" y="3124200"/>
            <a:ext cx="1828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accent5"/>
                </a:solidFill>
                <a:latin typeface="+mj-lt"/>
              </a:rPr>
              <a:t>Tigres</a:t>
            </a:r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 </a:t>
            </a:r>
          </a:p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River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886200" y="4191000"/>
            <a:ext cx="1219200" cy="5334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0" y="3962400"/>
            <a:ext cx="1828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Euphrates</a:t>
            </a:r>
          </a:p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River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648200" y="5334000"/>
            <a:ext cx="1066800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05200" y="5105400"/>
            <a:ext cx="1828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  <a:latin typeface="+mj-lt"/>
              </a:rPr>
              <a:t>Ur</a:t>
            </a:r>
            <a:endParaRPr lang="en-US" sz="24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6488668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Image Credit: </a:t>
            </a:r>
            <a:r>
              <a:rPr lang="en-US" sz="1400" dirty="0" smtClean="0">
                <a:solidFill>
                  <a:schemeClr val="bg1"/>
                </a:solidFill>
              </a:rPr>
              <a:t>Goran </a:t>
            </a:r>
            <a:r>
              <a:rPr lang="en-US" sz="1400" dirty="0" smtClean="0">
                <a:solidFill>
                  <a:schemeClr val="bg1"/>
                </a:solidFill>
              </a:rPr>
              <a:t>tek-en based on map by NordNordWest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8600" y="1524000"/>
            <a:ext cx="3505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Sumerians were the first to settle this area.</a:t>
            </a:r>
          </a:p>
          <a:p>
            <a:pPr algn="ctr"/>
            <a:r>
              <a:rPr lang="en-US" sz="2400" dirty="0" smtClean="0"/>
              <a:t> Approx. </a:t>
            </a:r>
          </a:p>
          <a:p>
            <a:pPr algn="ctr"/>
            <a:r>
              <a:rPr lang="en-US" sz="2400" dirty="0" smtClean="0"/>
              <a:t>5,000-2,000 B.C.E.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ysClr val="window" lastClr="FFFFFF"/>
      </a:lt1>
      <a:dk2>
        <a:srgbClr val="C21D50"/>
      </a:dk2>
      <a:lt2>
        <a:srgbClr val="FFFFFF"/>
      </a:lt2>
      <a:accent1>
        <a:srgbClr val="C21D50"/>
      </a:accent1>
      <a:accent2>
        <a:srgbClr val="E44878"/>
      </a:accent2>
      <a:accent3>
        <a:srgbClr val="6DC5B5"/>
      </a:accent3>
      <a:accent4>
        <a:srgbClr val="3A9282"/>
      </a:accent4>
      <a:accent5>
        <a:srgbClr val="481D3A"/>
      </a:accent5>
      <a:accent6>
        <a:srgbClr val="48B66D"/>
      </a:accent6>
      <a:hlink>
        <a:srgbClr val="0070C0"/>
      </a:hlink>
      <a:folHlink>
        <a:srgbClr val="3F004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1068</Words>
  <Application>Microsoft Office PowerPoint</Application>
  <PresentationFormat>On-screen Show (4:3)</PresentationFormat>
  <Paragraphs>140</Paragraphs>
  <Slides>22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Terms of Use</vt:lpstr>
      <vt:lpstr>The Art of Ancient Sumer</vt:lpstr>
      <vt:lpstr>Lesson Title</vt:lpstr>
      <vt:lpstr>Slide 4</vt:lpstr>
      <vt:lpstr>Slide 5</vt:lpstr>
      <vt:lpstr>Slide 6</vt:lpstr>
      <vt:lpstr>The Standard of Ur</vt:lpstr>
      <vt:lpstr>Slide 8</vt:lpstr>
      <vt:lpstr>Mesopotamia “Land Between Rivers”</vt:lpstr>
      <vt:lpstr>Slide 10</vt:lpstr>
      <vt:lpstr>Sumer</vt:lpstr>
      <vt:lpstr>Slide 12</vt:lpstr>
      <vt:lpstr>Slide 13</vt:lpstr>
      <vt:lpstr>Slide 14</vt:lpstr>
      <vt:lpstr>Slide 15</vt:lpstr>
      <vt:lpstr>Inventions of Ancient Sumer</vt:lpstr>
      <vt:lpstr>The Ziggurat of Ur</vt:lpstr>
      <vt:lpstr>The Ziggurat of Ur</vt:lpstr>
      <vt:lpstr>The Ziggurat of Ur</vt:lpstr>
      <vt:lpstr>Slide 20</vt:lpstr>
      <vt:lpstr>Slide 21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Cindy</dc:creator>
  <cp:lastModifiedBy>Cindy</cp:lastModifiedBy>
  <cp:revision>84</cp:revision>
  <dcterms:created xsi:type="dcterms:W3CDTF">2015-07-18T16:51:48Z</dcterms:created>
  <dcterms:modified xsi:type="dcterms:W3CDTF">2015-09-30T22:33:26Z</dcterms:modified>
</cp:coreProperties>
</file>