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61" r:id="rId4"/>
    <p:sldId id="262" r:id="rId5"/>
    <p:sldId id="263" r:id="rId6"/>
    <p:sldId id="265" r:id="rId7"/>
    <p:sldId id="264" r:id="rId8"/>
    <p:sldId id="258" r:id="rId9"/>
    <p:sldId id="266" r:id="rId10"/>
    <p:sldId id="267" r:id="rId11"/>
    <p:sldId id="268" r:id="rId12"/>
    <p:sldId id="269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00" autoAdjust="0"/>
  </p:normalViewPr>
  <p:slideViewPr>
    <p:cSldViewPr>
      <p:cViewPr varScale="1">
        <p:scale>
          <a:sx n="65" d="100"/>
          <a:sy n="65" d="100"/>
        </p:scale>
        <p:origin x="8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8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0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8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7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2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4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8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01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0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2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6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A81FD-6786-4E7D-B011-A19D31F6BA7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178BE-6777-492F-ADC2-7230B3A837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5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92CD539-BD34-4823-A922-B494C9046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5" b="5447"/>
          <a:stretch/>
        </p:blipFill>
        <p:spPr bwMode="auto">
          <a:xfrm>
            <a:off x="20" y="206071"/>
            <a:ext cx="9143980" cy="480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266A5D8-E184-4E8F-9001-D6F41E397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0008" r="8214" b="59122"/>
          <a:stretch/>
        </p:blipFill>
        <p:spPr>
          <a:xfrm flipV="1">
            <a:off x="0" y="0"/>
            <a:ext cx="9143999" cy="1713062"/>
          </a:xfrm>
          <a:custGeom>
            <a:avLst/>
            <a:gdLst>
              <a:gd name="connsiteX0" fmla="*/ 0 w 12191999"/>
              <a:gd name="connsiteY0" fmla="*/ 1713062 h 1713062"/>
              <a:gd name="connsiteX1" fmla="*/ 12191999 w 12191999"/>
              <a:gd name="connsiteY1" fmla="*/ 1713062 h 1713062"/>
              <a:gd name="connsiteX2" fmla="*/ 12191999 w 12191999"/>
              <a:gd name="connsiteY2" fmla="*/ 0 h 1713062"/>
              <a:gd name="connsiteX3" fmla="*/ 0 w 12191999"/>
              <a:gd name="connsiteY3" fmla="*/ 0 h 17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713062">
                <a:moveTo>
                  <a:pt x="0" y="1713062"/>
                </a:moveTo>
                <a:lnTo>
                  <a:pt x="12191999" y="1713062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EB1D02B-BBFA-4A97-A021-7816ECC34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0325"/>
          <a:stretch/>
        </p:blipFill>
        <p:spPr>
          <a:xfrm flipV="1">
            <a:off x="0" y="3840845"/>
            <a:ext cx="9146285" cy="1614974"/>
          </a:xfrm>
          <a:custGeom>
            <a:avLst/>
            <a:gdLst>
              <a:gd name="connsiteX0" fmla="*/ 0 w 12191999"/>
              <a:gd name="connsiteY0" fmla="*/ 1614974 h 1614974"/>
              <a:gd name="connsiteX1" fmla="*/ 12191999 w 12191999"/>
              <a:gd name="connsiteY1" fmla="*/ 1614974 h 1614974"/>
              <a:gd name="connsiteX2" fmla="*/ 12191999 w 12191999"/>
              <a:gd name="connsiteY2" fmla="*/ 0 h 1614974"/>
              <a:gd name="connsiteX3" fmla="*/ 0 w 12191999"/>
              <a:gd name="connsiteY3" fmla="*/ 0 h 16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1614974">
                <a:moveTo>
                  <a:pt x="0" y="1614974"/>
                </a:moveTo>
                <a:lnTo>
                  <a:pt x="12191999" y="1614974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BDD7BED2-CC5E-4866-AC0C-DCF928AF8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5390368"/>
            <a:ext cx="9141714" cy="14676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363" y="5566756"/>
            <a:ext cx="7944130" cy="656946"/>
          </a:xfrm>
        </p:spPr>
        <p:txBody>
          <a:bodyPr anchor="t">
            <a:normAutofit/>
          </a:bodyPr>
          <a:lstStyle/>
          <a:p>
            <a:pPr algn="l"/>
            <a:r>
              <a:rPr lang="en-US" sz="350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Neolithic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591" y="5082381"/>
            <a:ext cx="7062673" cy="484374"/>
          </a:xfrm>
        </p:spPr>
        <p:txBody>
          <a:bodyPr anchor="b">
            <a:normAutofit/>
          </a:bodyPr>
          <a:lstStyle/>
          <a:p>
            <a:pPr algn="l"/>
            <a:endParaRPr lang="en-U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25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824" y="1396289"/>
            <a:ext cx="3186754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Paleolithic Era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43" y="3007215"/>
            <a:ext cx="4063657" cy="318168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600" dirty="0"/>
              <a:t>Also known as </a:t>
            </a:r>
            <a:r>
              <a:rPr lang="en-US" altLang="en-US" sz="1600" u="sng" dirty="0"/>
              <a:t>Old Stone Age</a:t>
            </a: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Began 2 million years ago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Humans during this period: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Were </a:t>
            </a:r>
            <a:r>
              <a:rPr lang="en-US" altLang="en-US" sz="1600" b="1" u="sng" dirty="0"/>
              <a:t>nomadic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Were </a:t>
            </a:r>
            <a:r>
              <a:rPr lang="en-US" altLang="en-US" sz="1600" b="1" u="sng" dirty="0"/>
              <a:t>hunter-gatherers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Lived in small clans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First to make simple tools and weapons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Mastered use of fire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Developed spoken language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u="sng" dirty="0"/>
              <a:t>Egalitarian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86541C6-61B1-4DAA-B57A-EAF3F24F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9982" y="1"/>
            <a:ext cx="4866342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4" r="-2" b="21042"/>
          <a:stretch/>
        </p:blipFill>
        <p:spPr bwMode="auto">
          <a:xfrm>
            <a:off x="3857208" y="3"/>
            <a:ext cx="4551888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1750011-2006-46BB-AFDE-C6E461752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245491" y="2900758"/>
            <a:ext cx="3898509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19173" b="3"/>
          <a:stretch/>
        </p:blipFill>
        <p:spPr bwMode="auto">
          <a:xfrm>
            <a:off x="5392940" y="3124784"/>
            <a:ext cx="3751061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991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>
                <a:latin typeface="Aharoni" panose="02010803020104030203" pitchFamily="2" charset="-79"/>
                <a:cs typeface="Aharoni" panose="02010803020104030203" pitchFamily="2" charset="-79"/>
              </a:rPr>
              <a:t>Neolithic Revolution</a:t>
            </a:r>
            <a:endParaRPr lang="en-US" sz="41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Also known as the </a:t>
            </a:r>
            <a:r>
              <a:rPr lang="en-US" altLang="en-US" sz="2400" b="1" u="sng" dirty="0"/>
              <a:t>Agricultural Revolution</a:t>
            </a:r>
            <a:endParaRPr lang="en-US" altLang="en-US" sz="2400" b="1" dirty="0"/>
          </a:p>
          <a:p>
            <a:r>
              <a:rPr lang="en-US" altLang="en-US" sz="2400" dirty="0"/>
              <a:t>Societies move from hunting and gathering to farming </a:t>
            </a:r>
          </a:p>
          <a:p>
            <a:r>
              <a:rPr lang="en-US" altLang="en-US" sz="2400" dirty="0"/>
              <a:t>Was this mankind’s biggest mistake???</a:t>
            </a:r>
          </a:p>
          <a:p>
            <a:pPr lvl="1"/>
            <a:r>
              <a:rPr lang="en-US" altLang="en-US" sz="2400" dirty="0"/>
              <a:t>Poorer health</a:t>
            </a:r>
          </a:p>
          <a:p>
            <a:pPr lvl="1"/>
            <a:r>
              <a:rPr lang="en-US" altLang="en-US" sz="2400" dirty="0"/>
              <a:t>Shorter lifespans</a:t>
            </a:r>
          </a:p>
          <a:p>
            <a:pPr lvl="1"/>
            <a:r>
              <a:rPr lang="en-US" altLang="en-US" sz="2400" dirty="0"/>
              <a:t>Harder labor for the majority of people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9" r="30363" b="2"/>
          <a:stretch/>
        </p:blipFill>
        <p:spPr bwMode="auto">
          <a:xfrm>
            <a:off x="20" y="10"/>
            <a:ext cx="3476673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9E9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0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1"/>
            <a:ext cx="3787578" cy="182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Neolithic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1"/>
            <a:ext cx="5016890" cy="411479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First permanent human settlements emerged</a:t>
            </a:r>
          </a:p>
          <a:p>
            <a:pPr>
              <a:lnSpc>
                <a:spcPct val="90000"/>
              </a:lnSpc>
            </a:pPr>
            <a:r>
              <a:rPr lang="en-US" sz="1800" b="1" u="sng" dirty="0"/>
              <a:t>Agricultural Revolution</a:t>
            </a:r>
            <a:r>
              <a:rPr lang="en-US" sz="1800" dirty="0"/>
              <a:t> involved the domestication of plants </a:t>
            </a:r>
            <a:r>
              <a:rPr lang="en-US" sz="1800" b="1" dirty="0"/>
              <a:t>and</a:t>
            </a:r>
            <a:r>
              <a:rPr lang="en-US" sz="1800" dirty="0"/>
              <a:t> animals</a:t>
            </a:r>
            <a:endParaRPr lang="en-US" sz="1800" b="1" u="sng" dirty="0"/>
          </a:p>
          <a:p>
            <a:pPr lvl="1">
              <a:lnSpc>
                <a:spcPct val="90000"/>
              </a:lnSpc>
            </a:pPr>
            <a:r>
              <a:rPr lang="en-US" sz="1800" b="1" u="sng" dirty="0"/>
              <a:t>Agriculturalists</a:t>
            </a:r>
            <a:r>
              <a:rPr lang="en-US" sz="1800" dirty="0"/>
              <a:t> domesticate both</a:t>
            </a:r>
            <a:endParaRPr lang="en-US" sz="1800" b="1" u="sng" dirty="0"/>
          </a:p>
          <a:p>
            <a:pPr lvl="1">
              <a:lnSpc>
                <a:spcPct val="90000"/>
              </a:lnSpc>
            </a:pPr>
            <a:r>
              <a:rPr lang="en-US" sz="1800" b="1" u="sng" dirty="0"/>
              <a:t>Pastoralists</a:t>
            </a:r>
            <a:r>
              <a:rPr lang="en-US" sz="1800" dirty="0"/>
              <a:t> domesticate only animals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Literally translates to </a:t>
            </a:r>
            <a:r>
              <a:rPr lang="en-US" sz="1800" b="1" u="sng" dirty="0"/>
              <a:t>New Stone Age</a:t>
            </a:r>
            <a:r>
              <a:rPr lang="en-US" sz="1800" dirty="0"/>
              <a:t> – still used stone tools but more refined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First permanent human settlements emerged (</a:t>
            </a:r>
            <a:r>
              <a:rPr lang="en-US" sz="1800" b="1" u="sng" dirty="0"/>
              <a:t>sedentary</a:t>
            </a:r>
            <a:r>
              <a:rPr lang="en-US" sz="1800" dirty="0"/>
              <a:t>)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Pottery is used</a:t>
            </a:r>
          </a:p>
          <a:p>
            <a:pPr>
              <a:lnSpc>
                <a:spcPct val="90000"/>
              </a:lnSpc>
            </a:pPr>
            <a:r>
              <a:rPr lang="en-US" sz="1800" b="1" dirty="0"/>
              <a:t>SLOW</a:t>
            </a:r>
            <a:r>
              <a:rPr lang="en-US" sz="1800" dirty="0"/>
              <a:t> transition spanning thousands of years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Less variety </a:t>
            </a:r>
          </a:p>
          <a:p>
            <a:pPr>
              <a:lnSpc>
                <a:spcPct val="90000"/>
              </a:lnSpc>
            </a:pPr>
            <a:r>
              <a:rPr lang="en-US" sz="1800" b="1" u="sng" dirty="0"/>
              <a:t>Ratchet Effect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Evidence: Bantu speaking populations</a:t>
            </a: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86541C6-61B1-4DAA-B57A-EAF3F24F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9982" y="1"/>
            <a:ext cx="4866342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2" r="-1" b="22611"/>
          <a:stretch/>
        </p:blipFill>
        <p:spPr bwMode="auto">
          <a:xfrm>
            <a:off x="3857208" y="3"/>
            <a:ext cx="4551888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1750011-2006-46BB-AFDE-C6E461752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245491" y="2900758"/>
            <a:ext cx="3898509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3" r="11628"/>
          <a:stretch/>
        </p:blipFill>
        <p:spPr bwMode="auto">
          <a:xfrm>
            <a:off x="5392940" y="3124784"/>
            <a:ext cx="3751061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463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“Fertile Crescent” Was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5410200" cy="5029200"/>
          </a:xfrm>
        </p:spPr>
        <p:txBody>
          <a:bodyPr>
            <a:normAutofit/>
          </a:bodyPr>
          <a:lstStyle/>
          <a:p>
            <a:r>
              <a:rPr lang="en-US" sz="2800" dirty="0"/>
              <a:t>End of last Ice Age</a:t>
            </a:r>
          </a:p>
          <a:p>
            <a:r>
              <a:rPr lang="en-US" sz="2800" dirty="0"/>
              <a:t>Started in the Fertile Crescent (modern day Iraq)</a:t>
            </a:r>
          </a:p>
          <a:p>
            <a:pPr lvl="1"/>
            <a:r>
              <a:rPr lang="en-US" sz="2400" dirty="0"/>
              <a:t>Also known as </a:t>
            </a:r>
            <a:r>
              <a:rPr lang="en-US" sz="2400" b="1" u="sng" dirty="0"/>
              <a:t>Mesopotamia</a:t>
            </a:r>
          </a:p>
          <a:p>
            <a:pPr lvl="1"/>
            <a:r>
              <a:rPr lang="en-US" sz="2400" dirty="0"/>
              <a:t>Located between the Tigris and Euphrates Rivers</a:t>
            </a:r>
          </a:p>
          <a:p>
            <a:r>
              <a:rPr lang="en-US" sz="2800" dirty="0"/>
              <a:t>Warming climate allowed for wild grasses to abundantly grow</a:t>
            </a:r>
          </a:p>
          <a:p>
            <a:pPr lvl="1"/>
            <a:r>
              <a:rPr lang="en-US" sz="2400" dirty="0"/>
              <a:t>Grasses very close to domesticated varieties we have today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827" y="5562600"/>
            <a:ext cx="67325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815" y="1371600"/>
            <a:ext cx="36576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084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"/>
            <a:ext cx="91440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81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656" y="0"/>
            <a:ext cx="7824687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1206" y="0"/>
            <a:ext cx="7441587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360" y="365760"/>
            <a:ext cx="5677279" cy="128823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>
                <a:latin typeface="Aharoni" panose="02010803020104030203" pitchFamily="2" charset="-79"/>
                <a:cs typeface="Aharoni" panose="02010803020104030203" pitchFamily="2" charset="-79"/>
              </a:rPr>
              <a:t>How Did Agriculture Develop?</a:t>
            </a:r>
            <a:r>
              <a:rPr lang="en-US" sz="410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176" y="1956816"/>
            <a:ext cx="5895648" cy="4024884"/>
          </a:xfrm>
        </p:spPr>
        <p:txBody>
          <a:bodyPr anchor="t">
            <a:normAutofit/>
          </a:bodyPr>
          <a:lstStyle/>
          <a:p>
            <a:r>
              <a:rPr lang="en-US" sz="2100"/>
              <a:t>Availability of calories determines how humans get their food (dependent on local </a:t>
            </a:r>
            <a:r>
              <a:rPr lang="en-US" sz="2100" b="1" u="sng"/>
              <a:t>flora and fauna</a:t>
            </a:r>
            <a:r>
              <a:rPr lang="en-US" sz="2100"/>
              <a:t>)</a:t>
            </a:r>
          </a:p>
          <a:p>
            <a:r>
              <a:rPr lang="en-US" sz="2100"/>
              <a:t>End of ice age </a:t>
            </a:r>
            <a:r>
              <a:rPr lang="en-US" sz="2100">
                <a:sym typeface="Wingdings" panose="05000000000000000000" pitchFamily="2" charset="2"/>
              </a:rPr>
              <a:t> Plants thriving</a:t>
            </a:r>
          </a:p>
          <a:p>
            <a:r>
              <a:rPr lang="en-US" sz="2100" b="1" u="sng">
                <a:sym typeface="Wingdings" panose="05000000000000000000" pitchFamily="2" charset="2"/>
              </a:rPr>
              <a:t>Intensification</a:t>
            </a:r>
            <a:r>
              <a:rPr lang="en-US" sz="2100">
                <a:sym typeface="Wingdings" panose="05000000000000000000" pitchFamily="2" charset="2"/>
              </a:rPr>
              <a:t> –  Humans began “helping” plants along and selecting for traits with ultimate goal of increasing calories gathered</a:t>
            </a:r>
          </a:p>
          <a:p>
            <a:r>
              <a:rPr lang="en-US" sz="2100">
                <a:sym typeface="Wingdings" panose="05000000000000000000" pitchFamily="2" charset="2"/>
              </a:rPr>
              <a:t>Certain plants were abundant and provided many calories  Humans actively chose those</a:t>
            </a:r>
            <a:endParaRPr lang="en-US" sz="2100"/>
          </a:p>
          <a:p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3083904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961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8769" y="7938"/>
            <a:ext cx="3666230" cy="121126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100" dirty="0">
                <a:latin typeface="Aharoni" panose="02010803020104030203" pitchFamily="2" charset="-79"/>
                <a:cs typeface="Aharoni" panose="02010803020104030203" pitchFamily="2" charset="-79"/>
              </a:rPr>
              <a:t>Domestication of Animals</a:t>
            </a:r>
            <a:endParaRPr lang="en-US" sz="4100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5809B1F-0726-44C0-B0A1-7FCE2A12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920240" y="4232366"/>
            <a:ext cx="4207590" cy="2625634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6EE9A0B-C601-4E3F-8541-29CA20DE1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4428307" cy="4406393"/>
          </a:xfrm>
          <a:custGeom>
            <a:avLst/>
            <a:gdLst>
              <a:gd name="connsiteX0" fmla="*/ 2562355 w 6855833"/>
              <a:gd name="connsiteY0" fmla="*/ 0 h 5116428"/>
              <a:gd name="connsiteX1" fmla="*/ 6855833 w 6855833"/>
              <a:gd name="connsiteY1" fmla="*/ 4293479 h 5116428"/>
              <a:gd name="connsiteX2" fmla="*/ 6833667 w 6855833"/>
              <a:gd name="connsiteY2" fmla="*/ 4732462 h 5116428"/>
              <a:gd name="connsiteX3" fmla="*/ 6775067 w 6855833"/>
              <a:gd name="connsiteY3" fmla="*/ 5116428 h 5116428"/>
              <a:gd name="connsiteX4" fmla="*/ 0 w 6855833"/>
              <a:gd name="connsiteY4" fmla="*/ 5116428 h 5116428"/>
              <a:gd name="connsiteX5" fmla="*/ 0 w 6855833"/>
              <a:gd name="connsiteY5" fmla="*/ 854273 h 5116428"/>
              <a:gd name="connsiteX6" fmla="*/ 161831 w 6855833"/>
              <a:gd name="connsiteY6" fmla="*/ 733259 h 5116428"/>
              <a:gd name="connsiteX7" fmla="*/ 2562355 w 6855833"/>
              <a:gd name="connsiteY7" fmla="*/ 0 h 5116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5833" h="5116428">
                <a:moveTo>
                  <a:pt x="2562355" y="0"/>
                </a:moveTo>
                <a:cubicBezTo>
                  <a:pt x="4933578" y="0"/>
                  <a:pt x="6855833" y="1922255"/>
                  <a:pt x="6855833" y="4293479"/>
                </a:cubicBezTo>
                <a:cubicBezTo>
                  <a:pt x="6855833" y="4441680"/>
                  <a:pt x="6848324" y="4588128"/>
                  <a:pt x="6833667" y="4732462"/>
                </a:cubicBezTo>
                <a:lnTo>
                  <a:pt x="6775067" y="5116428"/>
                </a:lnTo>
                <a:lnTo>
                  <a:pt x="0" y="5116428"/>
                </a:lnTo>
                <a:lnTo>
                  <a:pt x="0" y="854273"/>
                </a:lnTo>
                <a:lnTo>
                  <a:pt x="161831" y="733259"/>
                </a:lnTo>
                <a:cubicBezTo>
                  <a:pt x="847074" y="270317"/>
                  <a:pt x="1673147" y="0"/>
                  <a:pt x="2562355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5" r="11841" b="-3"/>
          <a:stretch/>
        </p:blipFill>
        <p:spPr bwMode="auto">
          <a:xfrm>
            <a:off x="20" y="10"/>
            <a:ext cx="4260803" cy="4151910"/>
          </a:xfrm>
          <a:custGeom>
            <a:avLst/>
            <a:gdLst/>
            <a:ahLst/>
            <a:cxnLst/>
            <a:rect l="l" t="t" r="r" b="b"/>
            <a:pathLst>
              <a:path w="5681097" h="4151920">
                <a:moveTo>
                  <a:pt x="0" y="0"/>
                </a:moveTo>
                <a:lnTo>
                  <a:pt x="5611423" y="0"/>
                </a:lnTo>
                <a:lnTo>
                  <a:pt x="5663241" y="339527"/>
                </a:lnTo>
                <a:cubicBezTo>
                  <a:pt x="5675049" y="455800"/>
                  <a:pt x="5681097" y="573775"/>
                  <a:pt x="5681097" y="693164"/>
                </a:cubicBezTo>
                <a:cubicBezTo>
                  <a:pt x="5681097" y="2603383"/>
                  <a:pt x="4132560" y="4151920"/>
                  <a:pt x="2222343" y="4151920"/>
                </a:cubicBezTo>
                <a:cubicBezTo>
                  <a:pt x="1386622" y="4151920"/>
                  <a:pt x="620129" y="3855520"/>
                  <a:pt x="22252" y="3362108"/>
                </a:cubicBezTo>
                <a:lnTo>
                  <a:pt x="0" y="33418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750" y="1435644"/>
            <a:ext cx="3666230" cy="4812756"/>
          </a:xfrm>
        </p:spPr>
        <p:txBody>
          <a:bodyPr anchor="t">
            <a:normAutofit/>
          </a:bodyPr>
          <a:lstStyle/>
          <a:p>
            <a:r>
              <a:rPr lang="en-US" sz="2800" dirty="0"/>
              <a:t>What is it?  An animal will breed where and when we want it to and often</a:t>
            </a:r>
          </a:p>
          <a:p>
            <a:pPr lvl="1"/>
            <a:r>
              <a:rPr lang="en-US" dirty="0"/>
              <a:t>It learns to come to us for food</a:t>
            </a:r>
          </a:p>
          <a:p>
            <a:pPr lvl="1"/>
            <a:r>
              <a:rPr lang="en-US" dirty="0"/>
              <a:t>It’s not aggressive</a:t>
            </a:r>
          </a:p>
          <a:p>
            <a:r>
              <a:rPr lang="en-US" sz="2800" dirty="0"/>
              <a:t>Non-Examples: Deer and Tigers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1" r="-2" b="24720"/>
          <a:stretch/>
        </p:blipFill>
        <p:spPr bwMode="auto">
          <a:xfrm>
            <a:off x="2089405" y="4448810"/>
            <a:ext cx="3861692" cy="2409190"/>
          </a:xfrm>
          <a:custGeom>
            <a:avLst/>
            <a:gdLst/>
            <a:ahLst/>
            <a:cxnLst/>
            <a:rect l="l" t="t" r="r" b="b"/>
            <a:pathLst>
              <a:path w="5148922" h="2409190">
                <a:moveTo>
                  <a:pt x="2574461" y="0"/>
                </a:moveTo>
                <a:cubicBezTo>
                  <a:pt x="3911983" y="0"/>
                  <a:pt x="5012087" y="1016507"/>
                  <a:pt x="5144375" y="2319127"/>
                </a:cubicBezTo>
                <a:lnTo>
                  <a:pt x="5148922" y="2409190"/>
                </a:lnTo>
                <a:lnTo>
                  <a:pt x="0" y="2409190"/>
                </a:lnTo>
                <a:lnTo>
                  <a:pt x="4548" y="2319127"/>
                </a:lnTo>
                <a:cubicBezTo>
                  <a:pt x="136837" y="1016507"/>
                  <a:pt x="1236939" y="0"/>
                  <a:pt x="257446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data:image/jpeg;base64,/9j/4AAQSkZJRgABAQAAAQABAAD/2wCEAAkGBxQTEhUUExQWFhUXGBgXFxcWFxgXFxQYFRcXFxUUGBUYHCggGBwlHBUXITEhJSksLi4uGCAzODMsNygtLisBCgoKDg0OGhAQGiwkHCQsLCwsLCwsLCwsLCwsLCwsLCwsLCwsLCwsLCwsLCwsLCwsLCwsLCwsLCwsLCwsLCwsLP/AABEIAL0BCgMBIgACEQEDEQH/xAAbAAACAwEBAQAAAAAAAAAAAAADBAIFBgcBAP/EAEEQAAIBAgQEBAMFBgQFBQEAAAECAwARBBIhMQUTQVEGImFxMoGhI0KR0fAHFFJyscGCkuHxFTNiorI0Q1OT8iT/xAAZAQADAQEBAAAAAAAAAAAAAAABAgMABAX/xAAnEQACAgICAgEDBQEAAAAAAAAAAQIRAyESMUFRBDJxkSJCYYHwE//aAAwDAQACEQMRAD8A5+iUygoapTMa1ylz4LRslerHRclKwhIxRFWvoF0o6LSsYkiVNUqarU2ahZqBqovRdKEFJ9KIsdAJNR2qaoa9jBo1YwKMg0TliorDreiEWoGIcuvRX2Y1PJ1oWE+CVCRaOo0rxlphRcih5aaEdDKVjC+WoMlMlaHasYXaKgvFTpFDcUwBFkoDrTrLehOtEAmRQXSmnoLimTMJMlDkFNOtAcUyYouaExorrQXogIXry1RJr7NRMWSimY1oUYpqNamxiSCmFFRQUVFpWMiSiipXqpTMUWlKMRhW9G5YqSLaiAUDHyxA17y6MgqYFAwBY6nJFcetGWvWrGAbCl5VvSvFePQwmxOZ+qjodbX7Xt9DWZfxbNKSI4yo9Bcj3JFhTLHJ7NaNjA3emlNxWAi4ziNbnLb1DfRVN6qcZxSdmN5HI9CQL7gWsLUY4mzSlR1KbEog8zKvuQKqpfE+GU2Mg+VzWAg4dK5u5UX/APkY6W6kVZxcPVPNyEk1t5GOu4BGYW1saZwS/kCtm3wfFYZf+XIrfPWnGFYA4fCzuPjgk31GVSQbZSdtSAOm9NSw47BstzzY2a1+nWw9P0PccP8AMxr3ShMtJLxhGIVzy3/hbS/8p2NOZqTox8wqGWiE6V8wt/f8qxhCdSNqC0gpuaknj60TEGoTijgUOUUyAxV6BJTToKBItMhRN2oLimeXQpRToVijCo0Z0odqJi2W9MxtQY1phBUmOgitTcOtKpHTMWlIx0NoKZipSOQU5EKWzHxNFjWvStFRdKxiSV8xr1tBQZpABvQYUrI4nGJELsfz/CsZxzxTNKCuHUqhOUMPiYnt2FC8UcQBa1zrobb+3vvTPMiwyI7WvoEFtjfU69BfW9VgutGce9lZ/wAOjwq5p7yyOD5dcq5SCGba4B/vWh8KeE5cehlkfIoOg2UWAv5BbW/U9KrMCq49MWAQZRYRqTsgt5h7tuet7V0XwjijHw2NG8smQKe9yLA/+NX6Vsmtul0c2hnRpZ2Z2GHjfKpvlLsvlsAve99PSjxYVTEJHDXdmUBztYZgTfqQPwJpbg3CIlxBMhLASERxi5LEXBkI6ai960OMLyIucBQucm2tzbKgW3QZhr7d65sk0pUjoxxbWyiw2JKW5igw2Umw86A2zH1Uak1qP2RYnLicRhpCrRsqyQ9VIubsmn/Utx0I96qopFyqzRuCrAXUaWY2vb+Ei4/xelWXgzhjJi7REquYSRqRrESHEqW6owF7X1y0ceT8gnj/AAM+J/DQXiuFiUAR4hnDWtcZQzmwtuN7mhTYn9xknwTrz1iUOgX42jca+Q9Rf7unXrp0nEcGjbExYhheSFWVDfT7S17jqdKxfiTwKmdpI8UBipC2aaeYqyg6ZVjUWsAbW9q7eGjl5Uyn41gocVBzIQHTL5ehBsPLcbEX17Wqr4BxkOqqQd8ovuLdCe/vWi4D4MfBRyDnrOHF1CAhAQPiBucpO34VzjgGLMc8vMB5YuZGJN0ANhbuxNgB1Nul65pYntIusi02dIRQFDd9vz/XX2oEhr7DymUXG2hHUZTqpHcVAz5TZxb16f6VAaUPJBlpdlqxkW1IzjWmJiztQ3BpgoKiyX1H49PxrIwoVpeRKdcfoUtLpToUVdaA60zIaAd6ZAAMlDy0ya8tTAHkpiJaFGtMRLU2OgyLTKJUYkplV0pGMB5PWmUrxVvRFWlCGQ3piMX9D36H37e/+9LKCahieJwwg8yRVsL2LDMfZdzWRhzEMFBLaW71RTTZhnJsv9B/F6a1WQcbOKbz/wDLvdU1zKOhvaxPcajt3pnjoJARCCmmcr0vbLmFyVvprt0uabjQ8XSMDxHEsk97AsCbA66k9q1s3CYJY0lxkrQqAAoBGvUgX3Pt2FZvEYXO+WNi0ybvb4z/AAi33h07jTcC5MX4dxAnw6Yg/wDqApicMHVkY2uG9NNPbvXUkqUvRzNu2vZ0Hgni3hcKrCrt8JTmmHUA7Ziqg7m99dj87Dh2NjzZJHUAfeuAthqGB7EVkpOGcPR2hdQoQaynMSzHNlUZepKkCsPjhZjGrFo1Y5bnT/aipcldBdwNa2NBllKslrsLg2zDN0I7/nT+HxysGuozHUX6exb0A2rE4cHbNbroPrT8U1xa/pfbp3rnniRaGQ1JxyxoOWLMwvfMf5tVOnoP9TXnBvFLYPELKVEq2YOgsG1udD01Og7WFZeWYsMvbS46/n719yhluco16i5PsOtaONRdhlNyVHScb+0l8cghwKtFOzHM8lgIowBd7jrc2Hbesyv7O1mjMiTs73IzNbK7KLsNy23Ws4OHvFIr+dL/AHlDLod9R0N9R2q44aOS5lhkuwWxuSyqCTYkC1lufkatLJfkjGD8oB4V4HPImKIxMkMOHtnClvtJHJVIVQEAsW0v60scUkBREyS2Y85XXOJH2uGI8wXVVI6lj96tXwhjEohLJmaR53DsUMshWwc2FiAD5R3ZjpYVV+IPDOMxBVosCsag25iOp5l7ANmvtpYe9qbkm6F4uKshxLxS0MqWhVIwAUIJsVO7KBYW30rS4mYTRgrrdQbWsSGGm/Q972360biXhho0EQRWkZGlhR1ziJ1AuLAa3uTqbC21VcH2uEzysJMRhiSywsCQezSAFRcWuFBG40NRcF6Lc3b2PcMgkWMKw1BIQas2XpfufkK9xMet2YD0HmP00HzN6sOC444mENYLcfCmub31ufnS2LwdibkD3Ov4C5qclTAJOQNl+Z8x/Db6UCUsdzemwo9T9PzvS8rW6AfX+tKYVymgyimHN+tAmFOhBZhQWFTa96HKDToBE19eo1DNRAWqb03FS0C607EKmxw8Qo6C9DQijJSMZBFjokcelRWmoz+tqATwLWZ4/wCEopmaYEo+56hjtt0PtWpzHvUcXNkQkk2/H6UYyaejUmcykDYckgEgaBlsRm7Ei4G40OvpVc+KmbEjluUYXJYaW08xPcW0t1GlW744tjMqRLp94q0bjvrEymx7Gj4XiGFeSUSRMjZspdcjGxNmsAEtsDdi59D16evuTfrxYHgOOhlnKvkha1s2ipJY732jbXY3U9MlrHScZ4LK6RqsqhkkMkV7q6tuxVDqGvlLDUMbHRrl8/iPB0LsTDi0JY+SKTyOzEXCK7WUm/p1FXUPhqSOKNcaRGzAJh/OOdHbpzNcy6g2Oi9CtNW7TAn4aM/isUGkLyBXlIuGVbKdLB7a2zb366HrXuF8MTOebImnxBQy5j2uCbimvEnC5oJY/wB4w+ZD5mKO+VrG7At173O+Y/K68FY6KU2iQIWvnTUnQALbXQaD8LUk7itFIVJ0zE4zDa5s29gL3FtSCpv1HavGkAQKp1Jt69elWvGcKv71iYm3zXA3BzLcgD32tScPAps4Ei8pRqHbyg26gnc+nrRW+xWnugKARkFu1hb5W/pTmFQSyENrcagAG1zubnXrVrh+ANMQFR5D0IDNrprewVd9z603iPA+Nw4OJZY2CocyAnMEFz2sT1+VBxHin60XPDoi6FzkIGiBhaMKCBbra9hrWbx+Dhw03LXPiMSwzKLgKoN/IyDTcA+x7itF4DWR+HSsgLyqxVUAH3hobm17Xvb86TwvC4+FATYn7XGvcooPw39/Xrt/ZIY+LY05KSQLiHhwxGEYgwytIpZoGVrxAWOZWWzLe9slzqdLjawwWOiwMAlwscts7EBJVeBdbXmldPszbSwJOpA3uaKPETSSYjFThs7iwjykKco0yyEFvKADbLuxtV14Z4rHHhJMUXDAPy57ZnutvIAMqgPrfMADoNTXSkczL3w94vkxMic+LlBQZC657yLlsDy2+0ZPN8RXLfrS3B8BBFxHFLCMxlj5q3YZDc+ZFQDS2bq2t9halfBniXh0eLMeGRs0xsZXLs7sdSCXB0/xamrfw/FGnFcUqPEqqoKxKoV7vZnJOW5Fz360WkaLZhfCnE5+fJF5gqsRy0RVVACdLKAvz+tbDGwMdSAL/L+u/wAqrPH2DyYxZIzMS1iVz3iUjqE3BqyjkV4tAL+vX8NvnUskUykLqhBYe5H4g/0oEsI7j6/lR5RrQXFcwStcWO9eSWo06XpS9t6K0Z7ASihOKYkN6C9OhABoBFME0EimAXkQpmOl4aaQ1NjhkphaXTWmYh+v96RjBYaYXWoRx0ZYz+iP71qMSCHsfwqi8TYqykXOmwsd++396vCnqB9f/EGqDibAZjzWHblqLj1vdbe51p8a2EwPAcNM+KBSORib/dY6d9qvOFeGsSWn+wlVy9lLoyi2pJu1M+GsfCJmu08j20Mst/kFyNa5P8VNRQj9+JTDLqt2ZmlLm+inlo4JGm+TvrXRJbJR0v7K7w1gcVg8TzZMOwy3uy+Zm/w+a+o6Zdz6WPxfxM7yvzg+WTKRFNnAjN7L9mGCnvmIJ+gE58MiSsJeRGCfh5cV2HX4hNJv/Gg2qk8TS2kAW0KBRYZQjSb2+xQKpB/iKgeulP2T2i2wnivFQRhELPGLqBLlkDW1HnAUqNOt7WvfpWq8Dx4DHyiXJyMVEbtHG1lbXQ/CMwv7+5rK+AMaYw4nw0ksTAC5W4W2uhNrDbrW6w/h7hmIIkwsvJkB0ZGKlXOuzWv10rcRlIpf2o4E4TGR4tV8joUJt8LjYn5XFMeC/HEcycucIJBtbZx3sdj6fobXi/Dklwxw+JZZIwAOYWUPnv8AwgCx+dcf474QfASidPtoQ1wVN9NRrl3trelcTow5nBr15OsxeJI09FGp9Ba+1cy4n4wnxc8jozKrjlIoOixMSD5OrkEa9Df0t7F4xQAkRKSy5R17j572rQ/s08PRpbEOFzM/lU6BTuEUWJva9/a1aKa7LfIyRdOBqOBxLwzh6PJYM2pUg5ndh5Ixb72gGtZzDeBJsdIcdjn5YfURa5kQG4RidLelb/mgyCTlMxJI+1KKIFUaWGpGYi+19apeNxGSJXxk9kZiETDgsCCNAXAv01OgvTqJwt2ci8ZRp+9crBMbAeUEi1wLERkjUkW0B10tqQK+8IcSuuITEFslgCMmZr6qbgENe/U3tVrxLisMbmCONEhNwyTsWzAnZWbyIf8At7kDWlCvKnUSNkL25c1vLKB92Q9bAgXFnTT4xZqwvk0fgfhWCnxSyRvfkXCp59Wt8b3HTXYmr7xbglEuG4jBZnRljfKRaSNiV3vpa577UPg2CblNYZHNxeT7QEkaWlIOYdtSbdaoPGefCwYbAsyyPK+ZrB1I8wKhcpsNT2PtWQzLrjeCjlxrc0kAquQMtlvbVVfY77b1F+HqAQrEfPTTpY6fK1c48S41VxkpzTRSAhTlYNqoAvbyG2nc/wBq0nh7xC0gymYu3XOl2PvdT/Wlkhoy8Fn+FDkpmWRG10BPVf7g70tKLDv61yNUxxKWlpFuKPiHoDvpRAJKda8kqZFCzUyAwLCoZTRHFRtTClxFR0pVGpmHepsccjFFjocZooj9R/X+lK0Mg60a9Lo4Hc/SmI5j009vz3oGCmM2PT+bT6bn5Cs5ijEFYvd7dB5QT73uP8taHe9Y/i0gu9zYfIadgPW2/wDXpTF2Zmdm8StExEMcca5r3VQznvmJ8pJvuFGmg0p/gfE3nmdpZWOnliUnLfb+RTtqAazr4QyEuSI4gbcxr5b9lG7t6AEjrYXNWuEOSMSQ3iA3lZc07r3jUaRqTcXuNiC52rqa0QTpmixOHZY0DXifbLH5pzroOaQTEPYA9kN6oeJsRqkapYsWltnk0PmysSS7aatc2On2YBUXmC4hFKudL3IykGxY9weny1X0vVNjUzS2diIzdmVTqyoMzl3OtsoygaC5FgLGhH0NNasPw7xGylRNCkoK5lWbzZFIBErM2guLm51PoLCt9guIRyRkiHDhAyMuY6Z7WbUDQgdbaWPSuR47GmTM505j7f8ATe5Ppcj5BVGwFM8P4s0hCSSOFOllNh07d6e6Fir0dxmx0C52KR3a1/KM19gxJ07bCsjxfxQBGyocw223P8tgL/KqObha8vMgdtCxJvqBubtqaY4FwbB4rAyymJ+ZHf7UOwXTWzKG0uOpHUa0vNS1Z0v48o/cxEos4YWALE2+tajB+KpYgEBU221N9NTYA2pAPggpUQO7HLlJJuNiMut1uddDfbet7+zThqyNnyctGLrymS6tbdncjzWv8J7e5pqXknBPwJYHxTiL25RZ2y2z+W2gIJuL3se1W3GeM47Dwc5kiSOwGUuSddFAUADcj8azEmND8XxaSXKtJKEN7EPA2Ujy23CH6Ve/tP4eJMHFyurruS2mR2AuSdbgVF54xnwfZd4ovHyXZzDi/GRPLnyhBoPJpa2qsOxBP4VYYHihJ5MoDRkgEEfA2tnW2yk7gbHUaEqcqovtWi8NYfPioA2zeU+oFrnSrHEdt8KTFYQT8Ki1z1sB/Ybi9/XSs5g5P3nGyYmTI+FjNkDqMySDS6lhmTUbAlWv1O1/j8OohMSMAl7OwOqjRrXHzrmXiHxNZuVh2yRR6WFvMe56MCLaHTegx3Ql4u4Sk2Immw0iuM13XRSt+uoFgdr2t0zA6UHw1dJMskbAg7kWt8ztVrwrh4xOWYDJKPvpcW6am/mW3fzC+7D4dNgMAiizJkZdNAAh/wAI0X5WHpSydAjHdnkijQ2I/X63pM66g6frpR+JKRYDQHf9dqSay+UVzOmUPJgKUkpqU6Umw1oGISmk5jTGJGlK2pgEQ9StUcmtSvTALBabQ0kppqNqQI7HR1alUaioaVjIabaiRUEtppR4BpeloIxGCdO9ZHimCzYl7+awHlJsgv8AeZrjtsCPU9K16Sdv9/esb4gxf/8AUwLHKAosNBc7j6iqY9MDM/xNLv5RzXAsCQBGg6BIzoR7gKP4etKYHEFGYuSxYeYk3Gnc/e/W9aBnRrgbHf19yd/6CleIYG62Fh6Dc1fl4YvDyivwcqhi8O/Vb2v8qscfAXiZh8TALb/p0ZrfNU/GsvNA0bab+nSrnA8UOVA/W7Da2pKEH/66LXlCqS6ZQ2NrHpRcDbOL9xTXGMPZs67Hcb0gRsw2/pTdoXpnfIcJzOHll1HJa1+9hf6CuZ+E/E0uChnjjUHnqBdtozYgtlsQ2h2PYb10f9lGOE+CeJjcpmX5MCR9D9K5TPCFZgOhI/A1zYIcLO+T/wClMYx3ijEvmF0QHlk8uNF1iN0N7XvcA79O2lLDj2LzBjiJcyvzF850cixYDYaXG1tT3NQEF6i2FNdBDiy04dOWk5rks+cyk9SxJZif5rm/vXYOIwo2AjN+t1IA1IRwvsNd64vgEZbGxrrg4hEOFI8uoVTp1zqCF+v9ajPHc0zqcv0I4jhMFaSXTSMsP+6wH9K1n7NcIj4l53B5cQKjRrXtqSRpVPxeTl4bQjPM5kYj38vyzEn/AA0zwviDRYTkwjzMbsw0IP8AOOtdJ58lTouvGviIlWgw7Eq/UbWFgVJ9hbT/AFrK8N4Fm+O9/oRubHvrTPCsDKrEOq6m5vcH3BFXeEwTen8p3063UX7660rZqt7HPDWF5Z8hYd9h87a1p55FZbH4gN+9un69qp8evLgEirtqbG9u5FrVVYjHPbmRnp8J1v29ahORZQLiT1/X5UnPVfh+Pq484yH6GmpJL1IUFI9AY1JnpaeSiA8kN6Ucm9GD6UJ6YU+FeZa+Q1OiYNHR4jSyNR42oMw9G1HRqUiamENKxg6PTcb0hemo2pQjivXKuLYsvLK/difwNh9K6dmuDXJyPMw7Mw+pqmP2BlnwbiAA0F26nt8qtgx3bruf7AVlEJjYMNt7everaHiGm/8AeqSXo0ZVpjU8QJNl39KQxmEFlst7C3q2pbp0830qf/ENT2HTvRBxEAa2/sKKtAbTKsiUArlJFIxnKSDse9W03Few/Xeq/GvmG2tURNmz/ZRx391xLhrlChuBvdbkaUNMAZCT1Jv+dZjgXEBFMjt8Pwt7HQn5aH5V2LBcMUWKnQ6g1uJ3fFSlF+zFHhRG41/W3emIcKoGvfX/AENbjEcMGunTrubVm8ZgSknUa6frpvQ6LOKRNMMpFgBbrYfrXejcThH7lON7KpHvnWwFGw8dl9fbr+h9Kr/H2MEWESC/2krBiBuEQ3v82AA+fanGdRxs55xWYyPGuwA+g0GuttjVvhsQkaeVNbWJB197i1qq8ZrOLahUUfn+JufnTGBhHMJOayi5t0J96VujyttjEnEgpUXbXa99Pn1FdDweGXlqWvfQ+vpr2rlJ+1xSgbAjt03rqOBkItpcD1qc3oriVtlriMOHhZQbXH1rAcGc5WUm5Ritvat5LiQBbWsNwMAtMwGhc21qMvpZf9yKvisOWWxHlfp6n1oaYmSDQHMvr92m/FmnL75htRcXB9RrWukrJuNtiP8Ax8feWjJxONutVGNw2Q3Gqn6UGVF0v5b7HofyqnCLIttF6MUp+8K9M47iszJAw1Go7jWvIzff9fKjwBZpOcB1qfOHcVmmj9TX3LP8R/GtxMaqNqZjakEejxyUrQSwjemYpKrY2o6y0rQR69HWSq6Oa9MrKKQI6jhQT6E1yqSXzFuhJ+prb+I8dkgax8z+UfPc/hWHAuLVXGgSGQ1xpsaTcFDpqtfCQobHbpTK2IqvQv1fc8hk00peRSpvuDvUmiKG426im0AYA7isCr0V8gym+4ogItcag7+lGxEFttR27UlE1jboabsV6JINxXbPAMU/7rHJKA0EovHIDfKy+V0kH3burWO3ttXFHSzV139ini5UjbBykCxLJfYhzdh/mJ/zVnLirLfHm4T0bUi5HpVRxmIFlI/D9frU1psfCxkHKVXDAkqTqANyO/SluIYRFGeRo4gBdiXFvhJ0v/fsa1pq0erzx6cjMxkBwW+Ea6dfb1pf9psER4as3LXnc5LN94LZlyZtytum19d6sfEWGiC8yKdJCGy5EIN7KWNrE6gA3FYLxd4i5sccH3R5j01AIUfU1NylzUV0R+XOE8f6TJRRlpwBc6Db0vTs84iR2vqzEfIVYYTw6/JTEG63BYWuDluQDe21ZbGStI2X8PWqtHl3RdeC8FnlMh6be9dHw4F9z7CsP4GmCM0TD1vrf8K3kZHW3pUp9l8PQv4gxmSFjYiwNul/nWc8LR2hud2Jb1pbxfjjJJylb3/KraDyxqvYD3pJLQ6dyv0Z3xM+aaNQet7GrE66Vn5JDLjRa/lNX8r69qGRUkgQdtsrsYhW+lx1Hf2qqZgnTNG3f7vpWjkS+h+lUGOg5cgU/A2ntWxvwLkj5BPgiPPCdP4aHE6Po4yP32oqkxNlJsp+Fu3vRZ4lc5ZBZ+jDQN61YkJzYN4zcHMtA5q/w02uIeE5H1Xoal+8Q9jRFLIPRY3pIGjI1SCWCSVIS9KTV6mr0rGHg1MJLpVeslLcVx3LjJG50Hz60Ks1lb4gxnMlIHwroP7mkEFQQ3FHjXSq9KjI8kjzD1pGNyhtVmlr0HGYfMLjcUYvwCS8oLDIGFRYcs3HwHf0Peq9JCD2I+tWsMokW34ii1QE7+40q3qq4lhcpuNj9DTOCkKNkbb7p7+lWU+HDrbvQvixmuSKfBQh7Bvx615iYJIJAdVI1Vhpf1Br2JTG9m0I2Pe1a3AcSEwyOosBoOnuSd6ZsRL8ikfjmcKmSRldf/cOrWIsVFrCx3pBsRE2ryO9wdyR0Njqx0Btp2Olqdx3CI9WWIWLADzWFiRt76j5ineFeHg7S5YgQmwNrk3vbX0trTx/hDSlJ9sz8GNKt9gmt7qwLll0IuMhA2PUGtH4c8EzYiTmYslUOpGYGWTrYC/l+evpTePwUySLykGRkc5QMt2v8Om176e1P4DiawRpz7LIgbY67226iwHfp0tRYofx1xdI4uVGMtgFVdCVAFgAL5gK5xwHCZnzMNF1PSm+N4tsXObAgX6fCR7dKcnywRiNDdm+o2NB7MO+EcHmxDyWsoJA9K1PG8YscZvoeljvS/h/CjDwA7X1PXes/wAWxfPkIt5F7dT29RU2rKJ0qE8HEXlzMNb3Pcdh61ZcZxPLjJI2+VE4bhsqXbQnXf8ADWsx4s4jmPLHTelq2G+MQHhjzTM/61rSyrrrVV4TwuVCx61aym9Jk2xsWonj9gaovE8oAVfvVdqwAvWO4hNzZj72HyrY47s2WWqL6XD8yIA72HuKThiLKYn3Hwt1HanY3IAF6jM43O/egpNM0oplYJibxTfI0qcA/pTuOXmDUWYbHvVb+8uNNaunfRB67LVXoqvSgNEVqRmHFkqYkpLNUkelCP56puM4m7Beg1+Zp4SmqXF+ZiT3porZn0fQ6aVYQDSqdZCKaHEWHQU0otmjJFjyq8ZbUPC4kvvTJWptUURX4iANrsaUjZo2v+jVs6UtIgO9PGXgSUfIYlZV7Hp6GnOHzll1Go0PrbrVFImQ3U0fCY9swouOtAUt7LvGYUSLbr0qvQsCUc5T0Pe3erKF+tNthlkFmH50sXQzV7Eo+IEjLOCVuLMNr76/O9X0/GzDqATmINxtYHS3yBrGzuYm5V8yEbHpqbGrXhhzhL6gFtPx/OqrQll1J4klaxUD4vodyPcUjiMIZGMkr3I1+Y6/29qquK4gxyZV2G1IHEOT8R/WlEFmhxOMjjW0a620t0vtr6EW/CmfDPDWll5sq+W97a6fo0jwDBrfzebXr6//AJrbRPlWyi1tPewuKVjJexrikWaPIugOhqrg4esYyjbe56k01+8ki/4+tVuLxZW4Hr17UrRRMDxvFCONjex7etc9w8TTy27m5prj3E3kcqdgdquOA4cIgI1J3NH6UT+uRcRRhVCDYC1BmextU3ktp86TxBqD2dHRW8ax5Ayg6tpVRgIvP7f161PGteb2GlT4bojHqetWSqJzt3Idkl2qDTW3OtABoTm5pOI/IK0mtR5tBNfWrUa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xQTEhUUExQWFhUXGBgXFxcWFxgXFxQYFRcXFxUUGBUYHCggGBwlHBUXITEhJSksLi4uGCAzODMsNygtLisBCgoKDg0OGhAQGiwkHCQsLCwsLCwsLCwsLCwsLCwsLCwsLCwsLCwsLCwsLCwsLCwsLCwsLCwsLCwsLCwsLCwsLP/AABEIAL0BCgMBIgACEQEDEQH/xAAbAAACAwEBAQAAAAAAAAAAAAADBAIFBgcBAP/EAEEQAAIBAgQEBAMFBgQFBQEAAAECAwARBBIhMQUTQVEGImFxMoGhI0KR0fAHFFJyscGCkuHxFTNiorI0Q1OT8iT/xAAZAQADAQEBAAAAAAAAAAAAAAABAgMABAX/xAAnEQACAgICAgEDBQEAAAAAAAAAAQIRAyESMUFRBDJxkSJCYYHwE//aAAwDAQACEQMRAD8A5+iUygoapTMa1ylz4LRslerHRclKwhIxRFWvoF0o6LSsYkiVNUqarU2ahZqBqovRdKEFJ9KIsdAJNR2qaoa9jBo1YwKMg0TliorDreiEWoGIcuvRX2Y1PJ1oWE+CVCRaOo0rxlphRcih5aaEdDKVjC+WoMlMlaHasYXaKgvFTpFDcUwBFkoDrTrLehOtEAmRQXSmnoLimTMJMlDkFNOtAcUyYouaExorrQXogIXry1RJr7NRMWSimY1oUYpqNamxiSCmFFRQUVFpWMiSiipXqpTMUWlKMRhW9G5YqSLaiAUDHyxA17y6MgqYFAwBY6nJFcetGWvWrGAbCl5VvSvFePQwmxOZ+qjodbX7Xt9DWZfxbNKSI4yo9Bcj3JFhTLHJ7NaNjA3emlNxWAi4ziNbnLb1DfRVN6qcZxSdmN5HI9CQL7gWsLUY4mzSlR1KbEog8zKvuQKqpfE+GU2Mg+VzWAg4dK5u5UX/APkY6W6kVZxcPVPNyEk1t5GOu4BGYW1saZwS/kCtm3wfFYZf+XIrfPWnGFYA4fCzuPjgk31GVSQbZSdtSAOm9NSw47BstzzY2a1+nWw9P0PccP8AMxr3ShMtJLxhGIVzy3/hbS/8p2NOZqTox8wqGWiE6V8wt/f8qxhCdSNqC0gpuaknj60TEGoTijgUOUUyAxV6BJTToKBItMhRN2oLimeXQpRToVijCo0Z0odqJi2W9MxtQY1phBUmOgitTcOtKpHTMWlIx0NoKZipSOQU5EKWzHxNFjWvStFRdKxiSV8xr1tBQZpABvQYUrI4nGJELsfz/CsZxzxTNKCuHUqhOUMPiYnt2FC8UcQBa1zrobb+3vvTPMiwyI7WvoEFtjfU69BfW9VgutGce9lZ/wAOjwq5p7yyOD5dcq5SCGba4B/vWh8KeE5cehlkfIoOg2UWAv5BbW/U9KrMCq49MWAQZRYRqTsgt5h7tuet7V0XwjijHw2NG8smQKe9yLA/+NX6Vsmtul0c2hnRpZ2Z2GHjfKpvlLsvlsAve99PSjxYVTEJHDXdmUBztYZgTfqQPwJpbg3CIlxBMhLASERxi5LEXBkI6ai960OMLyIucBQucm2tzbKgW3QZhr7d65sk0pUjoxxbWyiw2JKW5igw2Umw86A2zH1Uak1qP2RYnLicRhpCrRsqyQ9VIubsmn/Utx0I96qopFyqzRuCrAXUaWY2vb+Ei4/xelWXgzhjJi7REquYSRqRrESHEqW6owF7X1y0ceT8gnj/AAM+J/DQXiuFiUAR4hnDWtcZQzmwtuN7mhTYn9xknwTrz1iUOgX42jca+Q9Rf7unXrp0nEcGjbExYhheSFWVDfT7S17jqdKxfiTwKmdpI8UBipC2aaeYqyg6ZVjUWsAbW9q7eGjl5Uyn41gocVBzIQHTL5ehBsPLcbEX17Wqr4BxkOqqQd8ovuLdCe/vWi4D4MfBRyDnrOHF1CAhAQPiBucpO34VzjgGLMc8vMB5YuZGJN0ANhbuxNgB1Nul65pYntIusi02dIRQFDd9vz/XX2oEhr7DymUXG2hHUZTqpHcVAz5TZxb16f6VAaUPJBlpdlqxkW1IzjWmJiztQ3BpgoKiyX1H49PxrIwoVpeRKdcfoUtLpToUVdaA60zIaAd6ZAAMlDy0ya8tTAHkpiJaFGtMRLU2OgyLTKJUYkplV0pGMB5PWmUrxVvRFWlCGQ3piMX9D36H37e/+9LKCahieJwwg8yRVsL2LDMfZdzWRhzEMFBLaW71RTTZhnJsv9B/F6a1WQcbOKbz/wDLvdU1zKOhvaxPcajt3pnjoJARCCmmcr0vbLmFyVvprt0uabjQ8XSMDxHEsk97AsCbA66k9q1s3CYJY0lxkrQqAAoBGvUgX3Pt2FZvEYXO+WNi0ybvb4z/AAi33h07jTcC5MX4dxAnw6Yg/wDqApicMHVkY2uG9NNPbvXUkqUvRzNu2vZ0Hgni3hcKrCrt8JTmmHUA7Ziqg7m99dj87Dh2NjzZJHUAfeuAthqGB7EVkpOGcPR2hdQoQaynMSzHNlUZepKkCsPjhZjGrFo1Y5bnT/aipcldBdwNa2NBllKslrsLg2zDN0I7/nT+HxysGuozHUX6exb0A2rE4cHbNbroPrT8U1xa/pfbp3rnniRaGQ1JxyxoOWLMwvfMf5tVOnoP9TXnBvFLYPELKVEq2YOgsG1udD01Og7WFZeWYsMvbS46/n719yhluco16i5PsOtaONRdhlNyVHScb+0l8cghwKtFOzHM8lgIowBd7jrc2Hbesyv7O1mjMiTs73IzNbK7KLsNy23Ws4OHvFIr+dL/AHlDLod9R0N9R2q44aOS5lhkuwWxuSyqCTYkC1lufkatLJfkjGD8oB4V4HPImKIxMkMOHtnClvtJHJVIVQEAsW0v60scUkBREyS2Y85XXOJH2uGI8wXVVI6lj96tXwhjEohLJmaR53DsUMshWwc2FiAD5R3ZjpYVV+IPDOMxBVosCsag25iOp5l7ANmvtpYe9qbkm6F4uKshxLxS0MqWhVIwAUIJsVO7KBYW30rS4mYTRgrrdQbWsSGGm/Q972360biXhho0EQRWkZGlhR1ziJ1AuLAa3uTqbC21VcH2uEzysJMRhiSywsCQezSAFRcWuFBG40NRcF6Lc3b2PcMgkWMKw1BIQas2XpfufkK9xMet2YD0HmP00HzN6sOC444mENYLcfCmub31ufnS2LwdibkD3Ov4C5qclTAJOQNl+Z8x/Db6UCUsdzemwo9T9PzvS8rW6AfX+tKYVymgyimHN+tAmFOhBZhQWFTa96HKDToBE19eo1DNRAWqb03FS0C607EKmxw8Qo6C9DQijJSMZBFjokcelRWmoz+tqATwLWZ4/wCEopmaYEo+56hjtt0PtWpzHvUcXNkQkk2/H6UYyaejUmcykDYckgEgaBlsRm7Ei4G40OvpVc+KmbEjluUYXJYaW08xPcW0t1GlW744tjMqRLp94q0bjvrEymx7Gj4XiGFeSUSRMjZspdcjGxNmsAEtsDdi59D16evuTfrxYHgOOhlnKvkha1s2ipJY732jbXY3U9MlrHScZ4LK6RqsqhkkMkV7q6tuxVDqGvlLDUMbHRrl8/iPB0LsTDi0JY+SKTyOzEXCK7WUm/p1FXUPhqSOKNcaRGzAJh/OOdHbpzNcy6g2Oi9CtNW7TAn4aM/isUGkLyBXlIuGVbKdLB7a2zb366HrXuF8MTOebImnxBQy5j2uCbimvEnC5oJY/wB4w+ZD5mKO+VrG7At173O+Y/K68FY6KU2iQIWvnTUnQALbXQaD8LUk7itFIVJ0zE4zDa5s29gL3FtSCpv1HavGkAQKp1Jt69elWvGcKv71iYm3zXA3BzLcgD32tScPAps4Ei8pRqHbyg26gnc+nrRW+xWnugKARkFu1hb5W/pTmFQSyENrcagAG1zubnXrVrh+ANMQFR5D0IDNrprewVd9z603iPA+Nw4OJZY2CocyAnMEFz2sT1+VBxHin60XPDoi6FzkIGiBhaMKCBbra9hrWbx+Dhw03LXPiMSwzKLgKoN/IyDTcA+x7itF4DWR+HSsgLyqxVUAH3hobm17Xvb86TwvC4+FATYn7XGvcooPw39/Xrt/ZIY+LY05KSQLiHhwxGEYgwytIpZoGVrxAWOZWWzLe9slzqdLjawwWOiwMAlwscts7EBJVeBdbXmldPszbSwJOpA3uaKPETSSYjFThs7iwjykKco0yyEFvKADbLuxtV14Z4rHHhJMUXDAPy57ZnutvIAMqgPrfMADoNTXSkczL3w94vkxMic+LlBQZC657yLlsDy2+0ZPN8RXLfrS3B8BBFxHFLCMxlj5q3YZDc+ZFQDS2bq2t9halfBniXh0eLMeGRs0xsZXLs7sdSCXB0/xamrfw/FGnFcUqPEqqoKxKoV7vZnJOW5Fz360WkaLZhfCnE5+fJF5gqsRy0RVVACdLKAvz+tbDGwMdSAL/L+u/wAqrPH2DyYxZIzMS1iVz3iUjqE3BqyjkV4tAL+vX8NvnUskUykLqhBYe5H4g/0oEsI7j6/lR5RrQXFcwStcWO9eSWo06XpS9t6K0Z7ASihOKYkN6C9OhABoBFME0EimAXkQpmOl4aaQ1NjhkphaXTWmYh+v96RjBYaYXWoRx0ZYz+iP71qMSCHsfwqi8TYqykXOmwsd++396vCnqB9f/EGqDibAZjzWHblqLj1vdbe51p8a2EwPAcNM+KBSORib/dY6d9qvOFeGsSWn+wlVy9lLoyi2pJu1M+GsfCJmu08j20Mst/kFyNa5P8VNRQj9+JTDLqt2ZmlLm+inlo4JGm+TvrXRJbJR0v7K7w1gcVg8TzZMOwy3uy+Zm/w+a+o6Zdz6WPxfxM7yvzg+WTKRFNnAjN7L9mGCnvmIJ+gE58MiSsJeRGCfh5cV2HX4hNJv/Gg2qk8TS2kAW0KBRYZQjSb2+xQKpB/iKgeulP2T2i2wnivFQRhELPGLqBLlkDW1HnAUqNOt7WvfpWq8Dx4DHyiXJyMVEbtHG1lbXQ/CMwv7+5rK+AMaYw4nw0ksTAC5W4W2uhNrDbrW6w/h7hmIIkwsvJkB0ZGKlXOuzWv10rcRlIpf2o4E4TGR4tV8joUJt8LjYn5XFMeC/HEcycucIJBtbZx3sdj6fobXi/Dklwxw+JZZIwAOYWUPnv8AwgCx+dcf474QfASidPtoQ1wVN9NRrl3trelcTow5nBr15OsxeJI09FGp9Ba+1cy4n4wnxc8jozKrjlIoOixMSD5OrkEa9Df0t7F4xQAkRKSy5R17j572rQ/s08PRpbEOFzM/lU6BTuEUWJva9/a1aKa7LfIyRdOBqOBxLwzh6PJYM2pUg5ndh5Ixb72gGtZzDeBJsdIcdjn5YfURa5kQG4RidLelb/mgyCTlMxJI+1KKIFUaWGpGYi+19apeNxGSJXxk9kZiETDgsCCNAXAv01OgvTqJwt2ci8ZRp+9crBMbAeUEi1wLERkjUkW0B10tqQK+8IcSuuITEFslgCMmZr6qbgENe/U3tVrxLisMbmCONEhNwyTsWzAnZWbyIf8At7kDWlCvKnUSNkL25c1vLKB92Q9bAgXFnTT4xZqwvk0fgfhWCnxSyRvfkXCp59Wt8b3HTXYmr7xbglEuG4jBZnRljfKRaSNiV3vpa577UPg2CblNYZHNxeT7QEkaWlIOYdtSbdaoPGefCwYbAsyyPK+ZrB1I8wKhcpsNT2PtWQzLrjeCjlxrc0kAquQMtlvbVVfY77b1F+HqAQrEfPTTpY6fK1c48S41VxkpzTRSAhTlYNqoAvbyG2nc/wBq0nh7xC0gymYu3XOl2PvdT/Wlkhoy8Fn+FDkpmWRG10BPVf7g70tKLDv61yNUxxKWlpFuKPiHoDvpRAJKda8kqZFCzUyAwLCoZTRHFRtTClxFR0pVGpmHepsccjFFjocZooj9R/X+lK0Mg60a9Lo4Hc/SmI5j009vz3oGCmM2PT+bT6bn5Cs5ijEFYvd7dB5QT73uP8taHe9Y/i0gu9zYfIadgPW2/wDXpTF2Zmdm8StExEMcca5r3VQznvmJ8pJvuFGmg0p/gfE3nmdpZWOnliUnLfb+RTtqAazr4QyEuSI4gbcxr5b9lG7t6AEjrYXNWuEOSMSQ3iA3lZc07r3jUaRqTcXuNiC52rqa0QTpmixOHZY0DXifbLH5pzroOaQTEPYA9kN6oeJsRqkapYsWltnk0PmysSS7aatc2On2YBUXmC4hFKudL3IykGxY9weny1X0vVNjUzS2diIzdmVTqyoMzl3OtsoygaC5FgLGhH0NNasPw7xGylRNCkoK5lWbzZFIBErM2guLm51PoLCt9guIRyRkiHDhAyMuY6Z7WbUDQgdbaWPSuR47GmTM505j7f8ATe5Ppcj5BVGwFM8P4s0hCSSOFOllNh07d6e6Fir0dxmx0C52KR3a1/KM19gxJ07bCsjxfxQBGyocw223P8tgL/KqObha8vMgdtCxJvqBubtqaY4FwbB4rAyymJ+ZHf7UOwXTWzKG0uOpHUa0vNS1Z0v48o/cxEos4YWALE2+tajB+KpYgEBU221N9NTYA2pAPggpUQO7HLlJJuNiMut1uddDfbet7+zThqyNnyctGLrymS6tbdncjzWv8J7e5pqXknBPwJYHxTiL25RZ2y2z+W2gIJuL3se1W3GeM47Dwc5kiSOwGUuSddFAUADcj8azEmND8XxaSXKtJKEN7EPA2Ujy23CH6Ve/tP4eJMHFyurruS2mR2AuSdbgVF54xnwfZd4ovHyXZzDi/GRPLnyhBoPJpa2qsOxBP4VYYHihJ5MoDRkgEEfA2tnW2yk7gbHUaEqcqovtWi8NYfPioA2zeU+oFrnSrHEdt8KTFYQT8Ki1z1sB/Ybi9/XSs5g5P3nGyYmTI+FjNkDqMySDS6lhmTUbAlWv1O1/j8OohMSMAl7OwOqjRrXHzrmXiHxNZuVh2yRR6WFvMe56MCLaHTegx3Ql4u4Sk2Immw0iuM13XRSt+uoFgdr2t0zA6UHw1dJMskbAg7kWt8ztVrwrh4xOWYDJKPvpcW6am/mW3fzC+7D4dNgMAiizJkZdNAAh/wAI0X5WHpSydAjHdnkijQ2I/X63pM66g6frpR+JKRYDQHf9dqSay+UVzOmUPJgKUkpqU6Umw1oGISmk5jTGJGlK2pgEQ9StUcmtSvTALBabQ0kppqNqQI7HR1alUaioaVjIabaiRUEtppR4BpeloIxGCdO9ZHimCzYl7+awHlJsgv8AeZrjtsCPU9K16Sdv9/esb4gxf/8AUwLHKAosNBc7j6iqY9MDM/xNLv5RzXAsCQBGg6BIzoR7gKP4etKYHEFGYuSxYeYk3Gnc/e/W9aBnRrgbHf19yd/6CleIYG62Fh6Dc1fl4YvDyivwcqhi8O/Vb2v8qscfAXiZh8TALb/p0ZrfNU/GsvNA0bab+nSrnA8UOVA/W7Da2pKEH/66LXlCqS6ZQ2NrHpRcDbOL9xTXGMPZs67Hcb0gRsw2/pTdoXpnfIcJzOHll1HJa1+9hf6CuZ+E/E0uChnjjUHnqBdtozYgtlsQ2h2PYb10f9lGOE+CeJjcpmX5MCR9D9K5TPCFZgOhI/A1zYIcLO+T/wClMYx3ijEvmF0QHlk8uNF1iN0N7XvcA79O2lLDj2LzBjiJcyvzF850cixYDYaXG1tT3NQEF6i2FNdBDiy04dOWk5rks+cyk9SxJZif5rm/vXYOIwo2AjN+t1IA1IRwvsNd64vgEZbGxrrg4hEOFI8uoVTp1zqCF+v9ajPHc0zqcv0I4jhMFaSXTSMsP+6wH9K1n7NcIj4l53B5cQKjRrXtqSRpVPxeTl4bQjPM5kYj38vyzEn/AA0zwviDRYTkwjzMbsw0IP8AOOtdJ58lTouvGviIlWgw7Eq/UbWFgVJ9hbT/AFrK8N4Fm+O9/oRubHvrTPCsDKrEOq6m5vcH3BFXeEwTen8p3063UX7660rZqt7HPDWF5Z8hYd9h87a1p55FZbH4gN+9un69qp8evLgEirtqbG9u5FrVVYjHPbmRnp8J1v29ahORZQLiT1/X5UnPVfh+Pq484yH6GmpJL1IUFI9AY1JnpaeSiA8kN6Ucm9GD6UJ6YU+FeZa+Q1OiYNHR4jSyNR42oMw9G1HRqUiamENKxg6PTcb0hemo2pQjivXKuLYsvLK/difwNh9K6dmuDXJyPMw7Mw+pqmP2BlnwbiAA0F26nt8qtgx3bruf7AVlEJjYMNt7everaHiGm/8AeqSXo0ZVpjU8QJNl39KQxmEFlst7C3q2pbp0830qf/ENT2HTvRBxEAa2/sKKtAbTKsiUArlJFIxnKSDse9W03Few/Xeq/GvmG2tURNmz/ZRx391xLhrlChuBvdbkaUNMAZCT1Jv+dZjgXEBFMjt8Pwt7HQn5aH5V2LBcMUWKnQ6g1uJ3fFSlF+zFHhRG41/W3emIcKoGvfX/AENbjEcMGunTrubVm8ZgSknUa6frpvQ6LOKRNMMpFgBbrYfrXejcThH7lON7KpHvnWwFGw8dl9fbr+h9Kr/H2MEWESC/2krBiBuEQ3v82AA+fanGdRxs55xWYyPGuwA+g0GuttjVvhsQkaeVNbWJB197i1qq8ZrOLahUUfn+JufnTGBhHMJOayi5t0J96VujyttjEnEgpUXbXa99Pn1FdDweGXlqWvfQ+vpr2rlJ+1xSgbAjt03rqOBkItpcD1qc3oriVtlriMOHhZQbXH1rAcGc5WUm5Ritvat5LiQBbWsNwMAtMwGhc21qMvpZf9yKvisOWWxHlfp6n1oaYmSDQHMvr92m/FmnL75htRcXB9RrWukrJuNtiP8Ax8feWjJxONutVGNw2Q3Gqn6UGVF0v5b7HofyqnCLIttF6MUp+8K9M47iszJAw1Go7jWvIzff9fKjwBZpOcB1qfOHcVmmj9TX3LP8R/GtxMaqNqZjakEejxyUrQSwjemYpKrY2o6y0rQR69HWSq6Oa9MrKKQI6jhQT6E1yqSXzFuhJ+prb+I8dkgax8z+UfPc/hWHAuLVXGgSGQ1xpsaTcFDpqtfCQobHbpTK2IqvQv1fc8hk00peRSpvuDvUmiKG426im0AYA7isCr0V8gym+4ogItcag7+lGxEFttR27UlE1jboabsV6JINxXbPAMU/7rHJKA0EovHIDfKy+V0kH3burWO3ttXFHSzV139ini5UjbBykCxLJfYhzdh/mJ/zVnLirLfHm4T0bUi5HpVRxmIFlI/D9frU1psfCxkHKVXDAkqTqANyO/SluIYRFGeRo4gBdiXFvhJ0v/fsa1pq0erzx6cjMxkBwW+Ea6dfb1pf9psER4as3LXnc5LN94LZlyZtytum19d6sfEWGiC8yKdJCGy5EIN7KWNrE6gA3FYLxd4i5sccH3R5j01AIUfU1NylzUV0R+XOE8f6TJRRlpwBc6Db0vTs84iR2vqzEfIVYYTw6/JTEG63BYWuDluQDe21ZbGStI2X8PWqtHl3RdeC8FnlMh6be9dHw4F9z7CsP4GmCM0TD1vrf8K3kZHW3pUp9l8PQv4gxmSFjYiwNul/nWc8LR2hud2Jb1pbxfjjJJylb3/KraDyxqvYD3pJLQ6dyv0Z3xM+aaNQet7GrE66Vn5JDLjRa/lNX8r69qGRUkgQdtsrsYhW+lx1Hf2qqZgnTNG3f7vpWjkS+h+lUGOg5cgU/A2ntWxvwLkj5BPgiPPCdP4aHE6Po4yP32oqkxNlJsp+Fu3vRZ4lc5ZBZ+jDQN61YkJzYN4zcHMtA5q/w02uIeE5H1Xoal+8Q9jRFLIPRY3pIGjI1SCWCSVIS9KTV6mr0rGHg1MJLpVeslLcVx3LjJG50Hz60Ks1lb4gxnMlIHwroP7mkEFQQ3FHjXSq9KjI8kjzD1pGNyhtVmlr0HGYfMLjcUYvwCS8oLDIGFRYcs3HwHf0Peq9JCD2I+tWsMokW34ii1QE7+40q3qq4lhcpuNj9DTOCkKNkbb7p7+lWU+HDrbvQvixmuSKfBQh7Bvx615iYJIJAdVI1Vhpf1Br2JTG9m0I2Pe1a3AcSEwyOosBoOnuSd6ZsRL8ikfjmcKmSRldf/cOrWIsVFrCx3pBsRE2ryO9wdyR0Njqx0Btp2Olqdx3CI9WWIWLADzWFiRt76j5ineFeHg7S5YgQmwNrk3vbX0trTx/hDSlJ9sz8GNKt9gmt7qwLll0IuMhA2PUGtH4c8EzYiTmYslUOpGYGWTrYC/l+evpTePwUySLykGRkc5QMt2v8Om176e1P4DiawRpz7LIgbY67226iwHfp0tRYofx1xdI4uVGMtgFVdCVAFgAL5gK5xwHCZnzMNF1PSm+N4tsXObAgX6fCR7dKcnywRiNDdm+o2NB7MO+EcHmxDyWsoJA9K1PG8YscZvoeljvS/h/CjDwA7X1PXes/wAWxfPkIt5F7dT29RU2rKJ0qE8HEXlzMNb3Pcdh61ZcZxPLjJI2+VE4bhsqXbQnXf8ADWsx4s4jmPLHTelq2G+MQHhjzTM/61rSyrrrVV4TwuVCx61aym9Jk2xsWonj9gaovE8oAVfvVdqwAvWO4hNzZj72HyrY47s2WWqL6XD8yIA72HuKThiLKYn3Hwt1HanY3IAF6jM43O/egpNM0oplYJibxTfI0qcA/pTuOXmDUWYbHvVb+8uNNaunfRB67LVXoqvSgNEVqRmHFkqYkpLNUkelCP56puM4m7Beg1+Zp4SmqXF+ZiT3porZn0fQ6aVYQDSqdZCKaHEWHQU0otmjJFjyq8ZbUPC4kvvTJWptUURX4iANrsaUjZo2v+jVs6UtIgO9PGXgSUfIYlZV7Hp6GnOHzll1Go0PrbrVFImQ3U0fCY9swouOtAUt7LvGYUSLbr0qvQsCUc5T0Pe3erKF+tNthlkFmH50sXQzV7Eo+IEjLOCVuLMNr76/O9X0/GzDqATmINxtYHS3yBrGzuYm5V8yEbHpqbGrXhhzhL6gFtPx/OqrQll1J4klaxUD4vodyPcUjiMIZGMkr3I1+Y6/29qquK4gxyZV2G1IHEOT8R/WlEFmhxOMjjW0a620t0vtr6EW/CmfDPDWll5sq+W97a6fo0jwDBrfzebXr6//AJrbRPlWyi1tPewuKVjJexrikWaPIugOhqrg4esYyjbe56k01+8ki/4+tVuLxZW4Hr17UrRRMDxvFCONjex7etc9w8TTy27m5prj3E3kcqdgdquOA4cIgI1J3NH6UT+uRcRRhVCDYC1BmextU3ktp86TxBqD2dHRW8ax5Ayg6tpVRgIvP7f161PGteb2GlT4bojHqetWSqJzt3Idkl2qDTW3OtABoTm5pOI/IK0mtR5tBNfWrUaz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72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8769" y="534248"/>
            <a:ext cx="366623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latin typeface="Aharoni" panose="02010803020104030203" pitchFamily="2" charset="-79"/>
                <a:cs typeface="Aharoni" panose="02010803020104030203" pitchFamily="2" charset="-79"/>
              </a:rPr>
              <a:t>Important Domesticated Animals</a:t>
            </a:r>
            <a:endParaRPr lang="en-US" sz="280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5809B1F-0726-44C0-B0A1-7FCE2A12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920240" y="4232366"/>
            <a:ext cx="4207590" cy="2625634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6EE9A0B-C601-4E3F-8541-29CA20DE1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4428307" cy="4406393"/>
          </a:xfrm>
          <a:custGeom>
            <a:avLst/>
            <a:gdLst>
              <a:gd name="connsiteX0" fmla="*/ 2562355 w 6855833"/>
              <a:gd name="connsiteY0" fmla="*/ 0 h 5116428"/>
              <a:gd name="connsiteX1" fmla="*/ 6855833 w 6855833"/>
              <a:gd name="connsiteY1" fmla="*/ 4293479 h 5116428"/>
              <a:gd name="connsiteX2" fmla="*/ 6833667 w 6855833"/>
              <a:gd name="connsiteY2" fmla="*/ 4732462 h 5116428"/>
              <a:gd name="connsiteX3" fmla="*/ 6775067 w 6855833"/>
              <a:gd name="connsiteY3" fmla="*/ 5116428 h 5116428"/>
              <a:gd name="connsiteX4" fmla="*/ 0 w 6855833"/>
              <a:gd name="connsiteY4" fmla="*/ 5116428 h 5116428"/>
              <a:gd name="connsiteX5" fmla="*/ 0 w 6855833"/>
              <a:gd name="connsiteY5" fmla="*/ 854273 h 5116428"/>
              <a:gd name="connsiteX6" fmla="*/ 161831 w 6855833"/>
              <a:gd name="connsiteY6" fmla="*/ 733259 h 5116428"/>
              <a:gd name="connsiteX7" fmla="*/ 2562355 w 6855833"/>
              <a:gd name="connsiteY7" fmla="*/ 0 h 5116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5833" h="5116428">
                <a:moveTo>
                  <a:pt x="2562355" y="0"/>
                </a:moveTo>
                <a:cubicBezTo>
                  <a:pt x="4933578" y="0"/>
                  <a:pt x="6855833" y="1922255"/>
                  <a:pt x="6855833" y="4293479"/>
                </a:cubicBezTo>
                <a:cubicBezTo>
                  <a:pt x="6855833" y="4441680"/>
                  <a:pt x="6848324" y="4588128"/>
                  <a:pt x="6833667" y="4732462"/>
                </a:cubicBezTo>
                <a:lnTo>
                  <a:pt x="6775067" y="5116428"/>
                </a:lnTo>
                <a:lnTo>
                  <a:pt x="0" y="5116428"/>
                </a:lnTo>
                <a:lnTo>
                  <a:pt x="0" y="854273"/>
                </a:lnTo>
                <a:lnTo>
                  <a:pt x="161831" y="733259"/>
                </a:lnTo>
                <a:cubicBezTo>
                  <a:pt x="847074" y="270317"/>
                  <a:pt x="1673147" y="0"/>
                  <a:pt x="2562355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Oxen or Horses? Pick One. | johnwood1946">
            <a:extLst>
              <a:ext uri="{FF2B5EF4-FFF2-40B4-BE49-F238E27FC236}">
                <a16:creationId xmlns:a16="http://schemas.microsoft.com/office/drawing/2014/main" id="{C1B63610-0488-4D20-B93A-A95977ACB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1621" b="-1"/>
          <a:stretch/>
        </p:blipFill>
        <p:spPr bwMode="auto">
          <a:xfrm>
            <a:off x="20" y="10"/>
            <a:ext cx="4260803" cy="4151910"/>
          </a:xfrm>
          <a:custGeom>
            <a:avLst/>
            <a:gdLst/>
            <a:ahLst/>
            <a:cxnLst/>
            <a:rect l="l" t="t" r="r" b="b"/>
            <a:pathLst>
              <a:path w="5681097" h="4151920">
                <a:moveTo>
                  <a:pt x="0" y="0"/>
                </a:moveTo>
                <a:lnTo>
                  <a:pt x="5611423" y="0"/>
                </a:lnTo>
                <a:lnTo>
                  <a:pt x="5663241" y="339527"/>
                </a:lnTo>
                <a:cubicBezTo>
                  <a:pt x="5675049" y="455800"/>
                  <a:pt x="5681097" y="573775"/>
                  <a:pt x="5681097" y="693164"/>
                </a:cubicBezTo>
                <a:cubicBezTo>
                  <a:pt x="5681097" y="2603383"/>
                  <a:pt x="4132560" y="4151920"/>
                  <a:pt x="2222343" y="4151920"/>
                </a:cubicBezTo>
                <a:cubicBezTo>
                  <a:pt x="1386622" y="4151920"/>
                  <a:pt x="620129" y="3855520"/>
                  <a:pt x="22252" y="3362108"/>
                </a:cubicBezTo>
                <a:lnTo>
                  <a:pt x="0" y="33418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1856" y="2009941"/>
            <a:ext cx="3663142" cy="3933659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Horses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Cows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Pigs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Sheep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Goats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Chickens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Oxen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Elephants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All from Eurasia!</a:t>
            </a:r>
          </a:p>
        </p:txBody>
      </p:sp>
      <p:pic>
        <p:nvPicPr>
          <p:cNvPr id="2052" name="Picture 4" descr="Horse - Wikipedia">
            <a:extLst>
              <a:ext uri="{FF2B5EF4-FFF2-40B4-BE49-F238E27FC236}">
                <a16:creationId xmlns:a16="http://schemas.microsoft.com/office/drawing/2014/main" id="{798DFE84-763E-4344-974C-F0EE5F9E9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104"/>
          <a:stretch/>
        </p:blipFill>
        <p:spPr bwMode="auto">
          <a:xfrm>
            <a:off x="2089405" y="4448810"/>
            <a:ext cx="3861692" cy="2409190"/>
          </a:xfrm>
          <a:custGeom>
            <a:avLst/>
            <a:gdLst/>
            <a:ahLst/>
            <a:cxnLst/>
            <a:rect l="l" t="t" r="r" b="b"/>
            <a:pathLst>
              <a:path w="5148922" h="2409190">
                <a:moveTo>
                  <a:pt x="2574461" y="0"/>
                </a:moveTo>
                <a:cubicBezTo>
                  <a:pt x="3911983" y="0"/>
                  <a:pt x="5012087" y="1016507"/>
                  <a:pt x="5144375" y="2319127"/>
                </a:cubicBezTo>
                <a:lnTo>
                  <a:pt x="5148922" y="2409190"/>
                </a:lnTo>
                <a:lnTo>
                  <a:pt x="0" y="2409190"/>
                </a:lnTo>
                <a:lnTo>
                  <a:pt x="4548" y="2319127"/>
                </a:lnTo>
                <a:cubicBezTo>
                  <a:pt x="136837" y="1016507"/>
                  <a:pt x="1236939" y="0"/>
                  <a:pt x="257446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11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794F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Did the Americas Have?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 descr="Guinea pig village farm Pisac Peru - YouTube">
            <a:extLst>
              <a:ext uri="{FF2B5EF4-FFF2-40B4-BE49-F238E27FC236}">
                <a16:creationId xmlns:a16="http://schemas.microsoft.com/office/drawing/2014/main" id="{4DF15EEF-28A8-4533-9E17-795F57DAF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2" r="35791" b="-3"/>
          <a:stretch/>
        </p:blipFill>
        <p:spPr bwMode="auto">
          <a:xfrm>
            <a:off x="245659" y="2454903"/>
            <a:ext cx="2582101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1810" b="3"/>
          <a:stretch/>
        </p:blipFill>
        <p:spPr bwMode="auto">
          <a:xfrm>
            <a:off x="2956695" y="2454901"/>
            <a:ext cx="2582102" cy="408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8479" y="763523"/>
            <a:ext cx="2633472" cy="5330952"/>
          </a:xfrm>
        </p:spPr>
        <p:txBody>
          <a:bodyPr anchor="ctr">
            <a:normAutofit/>
          </a:bodyPr>
          <a:lstStyle/>
          <a:p>
            <a:r>
              <a:rPr lang="en-US" sz="2100">
                <a:solidFill>
                  <a:srgbClr val="FFFFFF"/>
                </a:solidFill>
              </a:rPr>
              <a:t>Guinea pigs, turkeys, and LLAMAS!!!</a:t>
            </a:r>
          </a:p>
          <a:p>
            <a:r>
              <a:rPr lang="en-US" sz="2100">
                <a:solidFill>
                  <a:srgbClr val="FFFFFF"/>
                </a:solidFill>
              </a:rPr>
              <a:t>Some places at a disadvantage with regards to </a:t>
            </a:r>
            <a:r>
              <a:rPr lang="en-US" sz="2100" b="1" u="sng">
                <a:solidFill>
                  <a:srgbClr val="FFFFFF"/>
                </a:solidFill>
              </a:rPr>
              <a:t>local flora and fauna</a:t>
            </a:r>
            <a:r>
              <a:rPr lang="en-US" sz="2100" b="1">
                <a:solidFill>
                  <a:srgbClr val="FFFFFF"/>
                </a:solidFill>
              </a:rPr>
              <a:t> </a:t>
            </a:r>
            <a:r>
              <a:rPr lang="en-US" sz="2100">
                <a:solidFill>
                  <a:srgbClr val="FFFFFF"/>
                </a:solidFill>
                <a:sym typeface="Wingdings" panose="05000000000000000000" pitchFamily="2" charset="2"/>
              </a:rPr>
              <a:t>  For example, Highland New Guinea had no animals available to domesticate; had long-term impact on their development</a:t>
            </a:r>
            <a:endParaRPr lang="en-US" sz="2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89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34568"/>
            <a:ext cx="2438400" cy="2452687"/>
          </a:xfrm>
        </p:spPr>
        <p:txBody>
          <a:bodyPr anchor="ctr">
            <a:normAutofit/>
          </a:bodyPr>
          <a:lstStyle/>
          <a:p>
            <a:r>
              <a:rPr lang="en-US" sz="2900" dirty="0">
                <a:latin typeface="Aharoni" panose="02010803020104030203" pitchFamily="2" charset="-79"/>
                <a:cs typeface="Aharoni" panose="02010803020104030203" pitchFamily="2" charset="-79"/>
              </a:rPr>
              <a:t>Agriculture’s Impact</a:t>
            </a:r>
            <a:endParaRPr lang="en-US" sz="2900" dirty="0"/>
          </a:p>
        </p:txBody>
      </p:sp>
      <p:pic>
        <p:nvPicPr>
          <p:cNvPr id="4098" name="Picture 2" descr="Parque Neolítico de la Draga - Campus de Arqueología y Paleontología - UAB  Barcelona">
            <a:extLst>
              <a:ext uri="{FF2B5EF4-FFF2-40B4-BE49-F238E27FC236}">
                <a16:creationId xmlns:a16="http://schemas.microsoft.com/office/drawing/2014/main" id="{1CAA221D-5969-4740-B31B-309704ABEE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0" b="8492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3752850"/>
            <a:ext cx="6343646" cy="2952750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en-US" altLang="en-US" sz="1800" b="1" dirty="0"/>
              <a:t>Sedentary lifestyle</a:t>
            </a:r>
          </a:p>
          <a:p>
            <a:pPr algn="just"/>
            <a:r>
              <a:rPr lang="en-US" altLang="en-US" sz="1800" b="1" dirty="0"/>
              <a:t>Close-knit society and the need for cooperation &amp; group effort</a:t>
            </a:r>
          </a:p>
          <a:p>
            <a:pPr algn="just"/>
            <a:r>
              <a:rPr lang="en-US" altLang="en-US" sz="1800" b="1" dirty="0"/>
              <a:t>Land becomes more efficient resulting in a surplus of food</a:t>
            </a:r>
          </a:p>
          <a:p>
            <a:pPr algn="just"/>
            <a:r>
              <a:rPr lang="en-US" altLang="en-US" sz="1800" b="1" dirty="0"/>
              <a:t>Allows for specialization, development of tools and weapons</a:t>
            </a:r>
          </a:p>
          <a:p>
            <a:pPr algn="just"/>
            <a:r>
              <a:rPr lang="en-US" altLang="en-US" sz="1800" b="1" dirty="0"/>
              <a:t>Increased population and material possessions</a:t>
            </a:r>
          </a:p>
          <a:p>
            <a:pPr algn="just"/>
            <a:r>
              <a:rPr lang="en-US" altLang="en-US" sz="1800" b="1" dirty="0"/>
              <a:t>New social organization – from </a:t>
            </a:r>
            <a:r>
              <a:rPr lang="en-US" altLang="en-US" sz="1800" b="1" u="sng" dirty="0"/>
              <a:t>egalitarian</a:t>
            </a:r>
            <a:r>
              <a:rPr lang="en-US" altLang="en-US" sz="1800" b="1" dirty="0"/>
              <a:t> to </a:t>
            </a:r>
            <a:r>
              <a:rPr lang="en-US" altLang="en-US" sz="1800" b="1" u="sng" dirty="0"/>
              <a:t>social stratification</a:t>
            </a:r>
            <a:r>
              <a:rPr lang="en-US" altLang="en-US" sz="1800" b="1" dirty="0"/>
              <a:t> (social </a:t>
            </a:r>
            <a:r>
              <a:rPr lang="en-US" altLang="en-US" sz="1800" b="1" dirty="0" err="1"/>
              <a:t>heirarchies</a:t>
            </a:r>
            <a:r>
              <a:rPr lang="en-US" altLang="en-US" sz="1800" b="1" dirty="0"/>
              <a:t>)</a:t>
            </a:r>
          </a:p>
          <a:p>
            <a:pPr algn="just"/>
            <a:r>
              <a:rPr lang="en-US" altLang="en-US" sz="1800" b="1" dirty="0"/>
              <a:t>Patriarchy (Rule by males/women viewed as needing protection or control)</a:t>
            </a:r>
          </a:p>
        </p:txBody>
      </p:sp>
    </p:spTree>
    <p:extLst>
      <p:ext uri="{BB962C8B-B14F-4D97-AF65-F5344CB8AC3E}">
        <p14:creationId xmlns:p14="http://schemas.microsoft.com/office/powerpoint/2010/main" val="329192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Was This Change for the Better?</a:t>
            </a:r>
            <a:endParaRPr lang="en-US" altLang="en-US" b="1" dirty="0">
              <a:solidFill>
                <a:schemeClr val="hlink"/>
              </a:solidFill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1"/>
            <a:ext cx="3581400" cy="31242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Hunter-Gathering Societies:</a:t>
            </a:r>
          </a:p>
          <a:p>
            <a:pPr lvl="1" eaLnBrk="1" hangingPunct="1"/>
            <a:r>
              <a:rPr lang="en-US" altLang="en-US" dirty="0"/>
              <a:t>More free time</a:t>
            </a:r>
          </a:p>
          <a:p>
            <a:pPr lvl="1" eaLnBrk="1" hangingPunct="1"/>
            <a:r>
              <a:rPr lang="en-US" altLang="en-US" dirty="0"/>
              <a:t>Temporary shelter</a:t>
            </a:r>
          </a:p>
          <a:p>
            <a:pPr lvl="1" eaLnBrk="1" hangingPunct="1"/>
            <a:r>
              <a:rPr lang="en-US" altLang="en-US" dirty="0"/>
              <a:t>Small Groups (less conflict)</a:t>
            </a:r>
          </a:p>
          <a:p>
            <a:pPr lvl="1" eaLnBrk="1" hangingPunct="1"/>
            <a:r>
              <a:rPr lang="en-US" altLang="en-US" dirty="0"/>
              <a:t>Public land</a:t>
            </a:r>
          </a:p>
          <a:p>
            <a:pPr lvl="1" eaLnBrk="1" hangingPunct="1"/>
            <a:endParaRPr lang="en-US" altLang="en-US" dirty="0"/>
          </a:p>
          <a:p>
            <a:pPr marL="457200" lvl="1" indent="0" eaLnBrk="1" hangingPunct="1">
              <a:buNone/>
            </a:pPr>
            <a:endParaRPr lang="en-US" altLang="en-US" dirty="0"/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95402"/>
            <a:ext cx="4038600" cy="342899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Agricultural Societies</a:t>
            </a:r>
          </a:p>
          <a:p>
            <a:pPr lvl="1" eaLnBrk="1" hangingPunct="1"/>
            <a:r>
              <a:rPr lang="en-US" altLang="en-US" dirty="0"/>
              <a:t>Constant work but food source more reliable</a:t>
            </a:r>
          </a:p>
          <a:p>
            <a:pPr lvl="1" eaLnBrk="1" hangingPunct="1"/>
            <a:r>
              <a:rPr lang="en-US" altLang="en-US" dirty="0"/>
              <a:t>Long-term homes</a:t>
            </a:r>
          </a:p>
          <a:p>
            <a:pPr lvl="1" eaLnBrk="1" hangingPunct="1"/>
            <a:r>
              <a:rPr lang="en-US" altLang="en-US" dirty="0"/>
              <a:t>Larger groups (more conflict; disease)</a:t>
            </a:r>
          </a:p>
          <a:p>
            <a:pPr lvl="1" eaLnBrk="1" hangingPunct="1"/>
            <a:r>
              <a:rPr lang="en-US" altLang="en-US" dirty="0"/>
              <a:t>Private land </a:t>
            </a:r>
          </a:p>
          <a:p>
            <a:pPr lvl="1" eaLnBrk="1" hangingPunct="1"/>
            <a:r>
              <a:rPr lang="en-US" altLang="en-US" dirty="0"/>
              <a:t>More stability</a:t>
            </a:r>
          </a:p>
        </p:txBody>
      </p:sp>
      <p:pic>
        <p:nvPicPr>
          <p:cNvPr id="9" name="Imagen 8" descr="The Strange Truth About The People Who Painted Cave Art - KnowledgeNuts">
            <a:extLst>
              <a:ext uri="{FF2B5EF4-FFF2-40B4-BE49-F238E27FC236}">
                <a16:creationId xmlns:a16="http://schemas.microsoft.com/office/drawing/2014/main" id="{77E9641C-7058-4B23-AA75-7630618DD9B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" y="4650044"/>
            <a:ext cx="3276600" cy="220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Arte neolítico - EcuRed">
            <a:extLst>
              <a:ext uri="{FF2B5EF4-FFF2-40B4-BE49-F238E27FC236}">
                <a16:creationId xmlns:a16="http://schemas.microsoft.com/office/drawing/2014/main" id="{7334F46C-E4E4-4D6A-99B6-AEFBD43EAF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3733800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4854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Just a Friendly Reminder…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Homework: look for important Neolithic settlements in Spain.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0007"/>
            <a:ext cx="5181600" cy="398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3000" y="3733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Do your homework.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846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</TotalTime>
  <Words>479</Words>
  <Application>Microsoft Office PowerPoint</Application>
  <PresentationFormat>Presentación en pantalla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Aharoni</vt:lpstr>
      <vt:lpstr>Arial</vt:lpstr>
      <vt:lpstr>Calibri</vt:lpstr>
      <vt:lpstr>Office Theme</vt:lpstr>
      <vt:lpstr>Neolithic Revolution</vt:lpstr>
      <vt:lpstr>Paleolithic Era</vt:lpstr>
      <vt:lpstr>Neolithic Revolution</vt:lpstr>
      <vt:lpstr>Neolithic Revolution</vt:lpstr>
      <vt:lpstr>“Fertile Crescent” Was First</vt:lpstr>
      <vt:lpstr>Presentación de PowerPoint</vt:lpstr>
      <vt:lpstr>How Did Agriculture Develop? </vt:lpstr>
      <vt:lpstr>Presentación de PowerPoint</vt:lpstr>
      <vt:lpstr>Domestication of Animals</vt:lpstr>
      <vt:lpstr>Important Domesticated Animals</vt:lpstr>
      <vt:lpstr>What Did the Americas Have?</vt:lpstr>
      <vt:lpstr>Agriculture’s Impact</vt:lpstr>
      <vt:lpstr>Was This Change for the Better?</vt:lpstr>
      <vt:lpstr>Just a Friendly Reminder…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</dc:creator>
  <cp:lastModifiedBy>Maria Sanz</cp:lastModifiedBy>
  <cp:revision>51</cp:revision>
  <dcterms:created xsi:type="dcterms:W3CDTF">2014-07-22T23:38:19Z</dcterms:created>
  <dcterms:modified xsi:type="dcterms:W3CDTF">2020-09-26T11:18:46Z</dcterms:modified>
</cp:coreProperties>
</file>