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77" r:id="rId3"/>
    <p:sldId id="293" r:id="rId4"/>
    <p:sldId id="279" r:id="rId5"/>
    <p:sldId id="290" r:id="rId6"/>
    <p:sldId id="263" r:id="rId7"/>
    <p:sldId id="264" r:id="rId8"/>
    <p:sldId id="265" r:id="rId9"/>
    <p:sldId id="294" r:id="rId10"/>
    <p:sldId id="289" r:id="rId11"/>
    <p:sldId id="291" r:id="rId12"/>
    <p:sldId id="304" r:id="rId13"/>
    <p:sldId id="30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99CC00"/>
    <a:srgbClr val="FFCC99"/>
    <a:srgbClr val="FF9933"/>
    <a:srgbClr val="CCFFCC"/>
    <a:srgbClr val="CCECFF"/>
    <a:srgbClr val="FF33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4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D716B3-2060-4C99-9B65-CE21058DB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747AEF-4F8C-4568-B6E7-BA04FA4FD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1B1E3-E0DC-41A8-8113-ED6EFE033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E9FCA9-7179-4FAF-93F4-A7AF80EF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741F47-FA97-4AC0-96FE-BF0ADE82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98284-C471-4FB2-80E4-F794BA5FCAF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09094468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C84F38-DAC9-4E55-93B5-F2F59FA61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7204F-3F5E-401F-95E2-D7029011E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B15E53-83B0-4281-8D24-AFC409198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BDA1DD-49C4-4287-9AEB-35A1B552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B76C19-206A-49DD-9C6B-CB2BA7559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9F67F-8E70-49D4-BB24-554CFCF0CD9D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01750453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D780D-AB31-4192-972D-5F663A99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8E463A-1FC9-4AFF-BCDC-45B80DF85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484D1F-3E79-4FBC-8DE0-29F11FD1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F73B21-1F71-487C-B0ED-0ADA71C59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C6942D-F994-4F33-A6C5-C168FF97C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0E4DCC-114D-4C50-BA48-FC6045A37DF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40157724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7DDF6-954A-45BB-B181-209704F6C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AB68CF-388D-4FBB-91DB-5ED32457FB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105ED0-59E7-4354-AD95-F99825672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C204D0-BDE8-42B6-A41C-074E6CB90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3E6EA3-F829-4205-82E0-FA479F9F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0F45E5-1C3B-4D17-A601-C1ECE6DF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B1A99-5EB8-4546-ABB3-B5FABAF9E4E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254999038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00E07-D8AD-4E12-AF0F-040E940D5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BC349B-D935-4640-803D-BA210B6FE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C3FBE9-B8CC-4B6B-B21B-A42D9E5C0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F2908A-B666-49BA-A7F5-DCE0A0FFA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1523EB-0C54-4FD2-9ABA-A535DD7B6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F1AC077-71F7-4E90-B237-90375A8C3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EF98F5C-E1F6-46D2-B2D5-1B4D6ABC7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072D5A2-0E49-42B9-BD3B-7F2977E34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26BF03-4CEB-4661-94EB-492CA7D42CE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9801400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BEE168-D97E-4A79-8AA9-4C108EA6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C8B331-924E-41BF-8415-A022442CC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828F24-1B2A-4B63-9AE7-DCD6FC4F9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B6180BD-37F4-4816-93AC-E0712D931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6B6BD1-6CB5-4F91-B0ED-8F0EB8917D4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04169361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36D65E-858C-49AA-B056-FCFD203A2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BE63E2-2BFE-47D5-A04E-1E7CE5DA7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D8EF6BD-2466-4194-ACD6-48D72C491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4B653-635F-4FC4-B115-C272E4B3847D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600219758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CC03A-F096-4CC3-83F3-5B17BB0C8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45F390-A312-46BA-9A70-E91450A8D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B8484A-1CA4-4D14-B894-510BDD964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55933B-10FA-4EA8-B055-24B21212B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77896D-EB46-41F2-B020-FA0702CA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428653-C592-4A6E-8319-574BFA8D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7F304-0D2C-45CB-99D3-93568C7310C5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60274270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C422FF-D554-4858-9663-CD2B3F062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DD37DEA-D77A-443E-881B-304EEC031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1494EC-0615-46FD-B4BC-176E131D0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B43E56-998D-440B-A42E-20EC162B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BE038A-0B47-4200-8DA0-C9A2073E5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0E8B33-F00A-4FA8-9649-E2A7FAAD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A81CB-B5F0-4D4B-AD36-0962608374B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86007863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C87CD1-63E2-41AC-B485-820EC5F6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475B29-1D51-430C-9832-73A466A64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D6B09D-B86C-4F3E-A46A-AFF5C3EFB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434834-8F58-4DDC-9F58-C9ACD456F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4F4C9B-213B-4A40-B749-80501EFB3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3AF42-D310-4436-B251-1D108946435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54047092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A1B46F-8CB8-45FE-BE67-3546FD516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152E31-E73B-411C-AF02-B4EE80946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F42370-743F-499A-8E94-FDC91110F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B75EF-F69B-475F-86DE-478A89DC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468C9-2692-4A09-9DDA-831FF2C2F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352C2-7FB3-4FD9-9D3F-051F18B3A4C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54774302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ítulo, texto y clip multi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02988F-A6E9-477C-BC62-58F40820B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D46FDA-4734-4F89-B4EC-65FF49BF6C1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medios 3">
            <a:extLst>
              <a:ext uri="{FF2B5EF4-FFF2-40B4-BE49-F238E27FC236}">
                <a16:creationId xmlns:a16="http://schemas.microsoft.com/office/drawing/2014/main" id="{BA8A9AD4-5671-4FB2-95A3-AE1AFDFD6138}"/>
              </a:ext>
            </a:extLst>
          </p:cNvPr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99F4F2-32A0-4ACD-B2CC-730D68F33E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543829-A0D0-405A-BB9B-8FDD39B1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1AF7A8-7FBC-48A5-BA0E-8290A08B8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A19BA33-EFC9-4700-B1EA-1B07125881D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6916823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3FA97-F1A7-4288-9457-4D94EDA5F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6246DE-031E-4EAA-B609-76A6ADE2DB2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imágenes en línea 3">
            <a:extLst>
              <a:ext uri="{FF2B5EF4-FFF2-40B4-BE49-F238E27FC236}">
                <a16:creationId xmlns:a16="http://schemas.microsoft.com/office/drawing/2014/main" id="{4660DC62-6388-4E94-8E4A-2568FCAA2539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E93897-54BA-4257-9544-F172FC343A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7234CF-E740-408B-BF22-ADA463010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486FAD-A024-4EB9-AD37-1C17E9F7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ED62085-29F6-43A6-96AF-19186EF44A8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840054180"/>
      </p:ext>
    </p:extLst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1DAF6-C18B-485D-AFE9-14F6858E3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imágenes en línea 2">
            <a:extLst>
              <a:ext uri="{FF2B5EF4-FFF2-40B4-BE49-F238E27FC236}">
                <a16:creationId xmlns:a16="http://schemas.microsoft.com/office/drawing/2014/main" id="{9701BF1D-578A-4399-BA32-C9DE4EC2FD37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04CDF0-B67C-4ED1-B2E0-D37C35F05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7A6EFA-821E-4427-8A13-D928779D72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569BA6-71D2-4095-810D-8FDEAC77D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A96C-F320-49EA-B141-1F46BF76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4BA7668-CB58-4E25-BE09-D29DE7840C9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109808838"/>
      </p:ext>
    </p:extLst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C920A62-31DB-42A0-A85F-62B5DD12F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C801D77-4410-45FA-A955-77501CAB3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831ADD-7DCF-43A2-B882-285EAEAFF04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F015117-17D5-4D64-A515-2F9C08C0FA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3B04ED8-48EA-490A-8401-CAEFCE23C6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DAD231F-37CC-43D0-9433-04C6E6430FC2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checker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3.WAV"/><Relationship Id="rId7" Type="http://schemas.openxmlformats.org/officeDocument/2006/relationships/image" Target="../media/image4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3.WAV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5.WAV"/><Relationship Id="rId7" Type="http://schemas.openxmlformats.org/officeDocument/2006/relationships/image" Target="../media/image2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5.WAV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WAV"/><Relationship Id="rId7" Type="http://schemas.openxmlformats.org/officeDocument/2006/relationships/audio" Target="../media/audio1.wav"/><Relationship Id="rId2" Type="http://schemas.microsoft.com/office/2007/relationships/media" Target="../media/media6.WAV"/><Relationship Id="rId1" Type="http://schemas.openxmlformats.org/officeDocument/2006/relationships/themeOverride" Target="../theme/themeOverride1.xml"/><Relationship Id="rId6" Type="http://schemas.openxmlformats.org/officeDocument/2006/relationships/slideLayout" Target="../slideLayouts/slideLayout14.xml"/><Relationship Id="rId5" Type="http://schemas.openxmlformats.org/officeDocument/2006/relationships/audio" Target="../media/media7.WAV"/><Relationship Id="rId4" Type="http://schemas.microsoft.com/office/2007/relationships/media" Target="../media/media7.WAV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WAV"/><Relationship Id="rId7" Type="http://schemas.openxmlformats.org/officeDocument/2006/relationships/image" Target="../media/image9.jpeg"/><Relationship Id="rId2" Type="http://schemas.microsoft.com/office/2007/relationships/media" Target="../media/media8.WAV"/><Relationship Id="rId1" Type="http://schemas.openxmlformats.org/officeDocument/2006/relationships/themeOverride" Target="../theme/themeOverride2.xml"/><Relationship Id="rId6" Type="http://schemas.openxmlformats.org/officeDocument/2006/relationships/slideLayout" Target="../slideLayouts/slideLayout14.xml"/><Relationship Id="rId5" Type="http://schemas.openxmlformats.org/officeDocument/2006/relationships/audio" Target="../media/media9.WAV"/><Relationship Id="rId4" Type="http://schemas.microsoft.com/office/2007/relationships/media" Target="../media/media9.WAV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media" Target="../media/media13.WAV"/><Relationship Id="rId13" Type="http://schemas.openxmlformats.org/officeDocument/2006/relationships/image" Target="../media/image10.jpeg"/><Relationship Id="rId18" Type="http://schemas.openxmlformats.org/officeDocument/2006/relationships/image" Target="../media/image3.png"/><Relationship Id="rId3" Type="http://schemas.openxmlformats.org/officeDocument/2006/relationships/audio" Target="../media/media10.WAV"/><Relationship Id="rId7" Type="http://schemas.openxmlformats.org/officeDocument/2006/relationships/audio" Target="../media/media12.WAV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12.png"/><Relationship Id="rId2" Type="http://schemas.microsoft.com/office/2007/relationships/media" Target="../media/media10.WAV"/><Relationship Id="rId16" Type="http://schemas.openxmlformats.org/officeDocument/2006/relationships/hyperlink" Target="http://www.gethealthyshop.com/images/barley.gif" TargetMode="External"/><Relationship Id="rId20" Type="http://schemas.openxmlformats.org/officeDocument/2006/relationships/image" Target="../media/image2.png"/><Relationship Id="rId1" Type="http://schemas.openxmlformats.org/officeDocument/2006/relationships/themeOverride" Target="../theme/themeOverride3.xml"/><Relationship Id="rId6" Type="http://schemas.microsoft.com/office/2007/relationships/media" Target="../media/media12.WAV"/><Relationship Id="rId11" Type="http://schemas.openxmlformats.org/officeDocument/2006/relationships/audio" Target="../media/media14.WAV"/><Relationship Id="rId5" Type="http://schemas.openxmlformats.org/officeDocument/2006/relationships/audio" Target="../media/media11.WAV"/><Relationship Id="rId15" Type="http://schemas.openxmlformats.org/officeDocument/2006/relationships/image" Target="../media/image11.jpeg"/><Relationship Id="rId10" Type="http://schemas.microsoft.com/office/2007/relationships/media" Target="../media/media14.WAV"/><Relationship Id="rId19" Type="http://schemas.openxmlformats.org/officeDocument/2006/relationships/image" Target="../media/image13.gif"/><Relationship Id="rId4" Type="http://schemas.microsoft.com/office/2007/relationships/media" Target="../media/media11.WAV"/><Relationship Id="rId9" Type="http://schemas.openxmlformats.org/officeDocument/2006/relationships/audio" Target="../media/media13.WAV"/><Relationship Id="rId14" Type="http://schemas.openxmlformats.org/officeDocument/2006/relationships/hyperlink" Target="http://www.social-ecology.org/images/harbinger/vol2no1/peas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jpeg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audio" Target="../media/audio2.wav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WordArt 6">
            <a:extLst>
              <a:ext uri="{FF2B5EF4-FFF2-40B4-BE49-F238E27FC236}">
                <a16:creationId xmlns:a16="http://schemas.microsoft.com/office/drawing/2014/main" id="{854B2586-B0C6-404E-81AE-58665C4E9D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3108325"/>
            <a:ext cx="914400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and</a:t>
            </a:r>
          </a:p>
        </p:txBody>
      </p:sp>
      <p:pic>
        <p:nvPicPr>
          <p:cNvPr id="54280" name="Picture 8">
            <a:extLst>
              <a:ext uri="{FF2B5EF4-FFF2-40B4-BE49-F238E27FC236}">
                <a16:creationId xmlns:a16="http://schemas.microsoft.com/office/drawing/2014/main" id="{2EE0932A-7BB7-4E9E-8CFD-2675C3EFD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3" name="WordArt 11">
            <a:extLst>
              <a:ext uri="{FF2B5EF4-FFF2-40B4-BE49-F238E27FC236}">
                <a16:creationId xmlns:a16="http://schemas.microsoft.com/office/drawing/2014/main" id="{784BE90B-181A-46FA-B2FE-AB7F12F8C73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02048">
            <a:off x="685800" y="3200400"/>
            <a:ext cx="8058150" cy="2066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F821-Deco"/>
              </a:rPr>
              <a:t>The Neolithic </a:t>
            </a:r>
          </a:p>
        </p:txBody>
      </p:sp>
      <p:pic>
        <p:nvPicPr>
          <p:cNvPr id="54285" name="Picture 13">
            <a:hlinkClick r:id="" action="ppaction://media"/>
            <a:extLst>
              <a:ext uri="{FF2B5EF4-FFF2-40B4-BE49-F238E27FC236}">
                <a16:creationId xmlns:a16="http://schemas.microsoft.com/office/drawing/2014/main" id="{AD8802A3-9FBF-4C10-8FE5-EC929AF5E39C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5791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8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WordArt 5">
            <a:extLst>
              <a:ext uri="{FF2B5EF4-FFF2-40B4-BE49-F238E27FC236}">
                <a16:creationId xmlns:a16="http://schemas.microsoft.com/office/drawing/2014/main" id="{68D1CD7D-0702-4153-A60C-99832377EFA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90600" y="457200"/>
            <a:ext cx="7086600" cy="1295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The New Stone Age</a:t>
            </a:r>
          </a:p>
          <a:p>
            <a:pPr algn="ctr"/>
            <a:r>
              <a:rPr lang="en-US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(The Neolithic)</a:t>
            </a:r>
          </a:p>
        </p:txBody>
      </p:sp>
      <p:pic>
        <p:nvPicPr>
          <p:cNvPr id="27654" name="Picture 6">
            <a:hlinkClick r:id="" action="ppaction://media"/>
            <a:extLst>
              <a:ext uri="{FF2B5EF4-FFF2-40B4-BE49-F238E27FC236}">
                <a16:creationId xmlns:a16="http://schemas.microsoft.com/office/drawing/2014/main" id="{667D0888-6E18-4D20-8A36-9A9DD4605388}"/>
              </a:ext>
            </a:extLst>
          </p:cNvPr>
          <p:cNvPicPr>
            <a:picLocks noChangeAspect="1" noChangeArrowheads="1"/>
          </p:cNvPicPr>
          <p:nvPr>
            <p:ph sz="half" idx="2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6477000"/>
            <a:ext cx="152400" cy="1524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7" name="Rectangle 9">
            <a:extLst>
              <a:ext uri="{FF2B5EF4-FFF2-40B4-BE49-F238E27FC236}">
                <a16:creationId xmlns:a16="http://schemas.microsoft.com/office/drawing/2014/main" id="{ECB562B9-3B52-45E2-9AFE-51A2C569E5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133600"/>
            <a:ext cx="2819400" cy="3581400"/>
          </a:xfrm>
          <a:solidFill>
            <a:schemeClr val="bg1"/>
          </a:solidFill>
          <a:ln w="222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s-ES" sz="2800" dirty="0"/>
              <a:t>The New Stone Age or </a:t>
            </a:r>
            <a:r>
              <a:rPr lang="en-US" altLang="es-ES" sz="2800" u="sng" dirty="0">
                <a:solidFill>
                  <a:schemeClr val="accent2"/>
                </a:solidFill>
              </a:rPr>
              <a:t>The</a:t>
            </a:r>
            <a:r>
              <a:rPr lang="en-US" altLang="es-ES" sz="2800" dirty="0"/>
              <a:t> </a:t>
            </a:r>
            <a:r>
              <a:rPr lang="en-US" altLang="es-ES" sz="2800" u="sng" dirty="0">
                <a:solidFill>
                  <a:schemeClr val="accent2"/>
                </a:solidFill>
              </a:rPr>
              <a:t>Neolithic </a:t>
            </a:r>
            <a:r>
              <a:rPr lang="en-US" altLang="es-ES" sz="2800" dirty="0"/>
              <a:t>lasted from 8,000 to 6500 years before Christ.</a:t>
            </a:r>
          </a:p>
        </p:txBody>
      </p:sp>
      <p:pic>
        <p:nvPicPr>
          <p:cNvPr id="27661" name="Picture 13" descr="An artist’s impression of the first farmers">
            <a:extLst>
              <a:ext uri="{FF2B5EF4-FFF2-40B4-BE49-F238E27FC236}">
                <a16:creationId xmlns:a16="http://schemas.microsoft.com/office/drawing/2014/main" id="{E81D0652-4570-4DCB-B419-ADB1107C9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133600"/>
            <a:ext cx="5562600" cy="3411538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2" name="Picture 14">
            <a:hlinkClick r:id="" action="ppaction://media"/>
            <a:extLst>
              <a:ext uri="{FF2B5EF4-FFF2-40B4-BE49-F238E27FC236}">
                <a16:creationId xmlns:a16="http://schemas.microsoft.com/office/drawing/2014/main" id="{977C3A1F-B046-4B85-975D-B19A5B28627C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5791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76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654"/>
                </p:tgtEl>
              </p:cMediaNode>
            </p:audio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662"/>
                </p:tgtEl>
              </p:cMediaNode>
            </p:audio>
          </p:childTnLst>
        </p:cTn>
      </p:par>
    </p:tnLst>
    <p:bldLst>
      <p:bldP spid="2765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WordArt 4">
            <a:extLst>
              <a:ext uri="{FF2B5EF4-FFF2-40B4-BE49-F238E27FC236}">
                <a16:creationId xmlns:a16="http://schemas.microsoft.com/office/drawing/2014/main" id="{1ACC073A-6417-4B46-95FC-A2DECCC1057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3400" y="381000"/>
            <a:ext cx="7924800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 Charming Font"/>
              </a:rPr>
              <a:t>The New Stone Age (The Neolithic Era)</a:t>
            </a:r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661557AF-819E-4DB8-A486-DD8BD24A425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3581400" cy="4572000"/>
          </a:xfrm>
        </p:spPr>
        <p:txBody>
          <a:bodyPr/>
          <a:lstStyle/>
          <a:p>
            <a:pPr algn="ctr"/>
            <a:r>
              <a:rPr lang="en-US" altLang="es-ES" sz="4800" dirty="0"/>
              <a:t>During the </a:t>
            </a:r>
            <a:r>
              <a:rPr lang="en-US" altLang="es-ES" sz="4800" u="sng" dirty="0">
                <a:solidFill>
                  <a:srgbClr val="FF3300"/>
                </a:solidFill>
              </a:rPr>
              <a:t>Neolithic</a:t>
            </a:r>
            <a:r>
              <a:rPr lang="en-US" altLang="es-ES" sz="4800" dirty="0"/>
              <a:t>, people began to settle in one place.</a:t>
            </a:r>
          </a:p>
        </p:txBody>
      </p:sp>
      <p:pic>
        <p:nvPicPr>
          <p:cNvPr id="48136" name="Picture 8" descr="Neolithic Houses At Lough Gur Co. Limerick">
            <a:extLst>
              <a:ext uri="{FF2B5EF4-FFF2-40B4-BE49-F238E27FC236}">
                <a16:creationId xmlns:a16="http://schemas.microsoft.com/office/drawing/2014/main" id="{9163BF6B-439F-459C-BC6F-912BF60B9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0"/>
            <a:ext cx="4210050" cy="4495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7" name="Picture 9">
            <a:hlinkClick r:id="" action="ppaction://media"/>
            <a:extLst>
              <a:ext uri="{FF2B5EF4-FFF2-40B4-BE49-F238E27FC236}">
                <a16:creationId xmlns:a16="http://schemas.microsoft.com/office/drawing/2014/main" id="{F2646663-FB39-41D9-A940-F0D2F8493DA1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8" name="Picture 10">
            <a:hlinkClick r:id="" action="ppaction://media"/>
            <a:extLst>
              <a:ext uri="{FF2B5EF4-FFF2-40B4-BE49-F238E27FC236}">
                <a16:creationId xmlns:a16="http://schemas.microsoft.com/office/drawing/2014/main" id="{9678DB30-E2CC-4092-A696-651B90838E6C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9" name="Picture 11">
            <a:hlinkClick r:id="" action="ppaction://media"/>
            <a:extLst>
              <a:ext uri="{FF2B5EF4-FFF2-40B4-BE49-F238E27FC236}">
                <a16:creationId xmlns:a16="http://schemas.microsoft.com/office/drawing/2014/main" id="{6CADBC65-3749-4C7D-814A-D57621857FE7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40" name="Picture 12">
            <a:hlinkClick r:id="" action="ppaction://media"/>
            <a:extLst>
              <a:ext uri="{FF2B5EF4-FFF2-40B4-BE49-F238E27FC236}">
                <a16:creationId xmlns:a16="http://schemas.microsoft.com/office/drawing/2014/main" id="{B80BAF83-7239-4529-95E9-4B76997617DF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8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78" fill="hold"/>
                                        <p:tgtEl>
                                          <p:spTgt spid="48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137"/>
                </p:tgtEl>
              </p:cMediaNode>
            </p:audio>
            <p:audio>
              <p:cMediaNode vol="74000" showWhenStopped="0"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138"/>
                </p:tgtEl>
              </p:cMediaNode>
            </p:audio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139"/>
                </p:tgtEl>
              </p:cMediaNode>
            </p:audio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140"/>
                </p:tgtEl>
              </p:cMediaNode>
            </p:audio>
          </p:childTnLst>
        </p:cTn>
      </p:par>
    </p:tnLst>
    <p:bldLst>
      <p:bldP spid="4813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>
            <a:extLst>
              <a:ext uri="{FF2B5EF4-FFF2-40B4-BE49-F238E27FC236}">
                <a16:creationId xmlns:a16="http://schemas.microsoft.com/office/drawing/2014/main" id="{B8064F6E-B870-4EEC-AF87-E6C5DE222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458200" cy="5516563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5">
            <a:extLst>
              <a:ext uri="{FF2B5EF4-FFF2-40B4-BE49-F238E27FC236}">
                <a16:creationId xmlns:a16="http://schemas.microsoft.com/office/drawing/2014/main" id="{09B945AD-6270-4EAF-8B63-0BD6295DB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924800" cy="54229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2" name="WordArt 6">
            <a:extLst>
              <a:ext uri="{FF2B5EF4-FFF2-40B4-BE49-F238E27FC236}">
                <a16:creationId xmlns:a16="http://schemas.microsoft.com/office/drawing/2014/main" id="{4D7C3343-F6D2-47DE-9711-37AE37320C3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381000"/>
            <a:ext cx="7620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Greyhound"/>
              </a:rPr>
              <a:t>Neolithic Era Settlement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50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>
            <a:extLst>
              <a:ext uri="{FF2B5EF4-FFF2-40B4-BE49-F238E27FC236}">
                <a16:creationId xmlns:a16="http://schemas.microsoft.com/office/drawing/2014/main" id="{2F11BFB8-3E73-437C-9EE7-A2450B7DD1F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5105400"/>
            <a:ext cx="7543800" cy="1524000"/>
          </a:xfrm>
          <a:solidFill>
            <a:srgbClr val="FF0000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s-ES">
                <a:solidFill>
                  <a:srgbClr val="FFFFFF"/>
                </a:solidFill>
                <a:latin typeface="Baskerville Old Face" panose="02020602080505020303" pitchFamily="18" charset="0"/>
              </a:rPr>
              <a:t>Man began to change his diet and eat grains and small animals and manipulate the environment around him.</a:t>
            </a:r>
          </a:p>
          <a:p>
            <a:pPr>
              <a:lnSpc>
                <a:spcPct val="90000"/>
              </a:lnSpc>
            </a:pPr>
            <a:endParaRPr lang="en-US" altLang="es-ES">
              <a:solidFill>
                <a:srgbClr val="FFFFFF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90000"/>
              </a:lnSpc>
            </a:pPr>
            <a:endParaRPr lang="en-US" altLang="es-ES">
              <a:solidFill>
                <a:srgbClr val="FFFFFF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90000"/>
              </a:lnSpc>
            </a:pPr>
            <a:endParaRPr lang="en-US" altLang="es-ES" sz="1800">
              <a:solidFill>
                <a:srgbClr val="FFFFFF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90000"/>
              </a:lnSpc>
            </a:pPr>
            <a:endParaRPr lang="en-US" altLang="es-ES" sz="1800">
              <a:solidFill>
                <a:srgbClr val="FFFFFF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s-ES" sz="1800">
              <a:solidFill>
                <a:srgbClr val="FFFFFF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9228" name="Picture 12">
            <a:hlinkClick r:id="" action="ppaction://media"/>
            <a:extLst>
              <a:ext uri="{FF2B5EF4-FFF2-40B4-BE49-F238E27FC236}">
                <a16:creationId xmlns:a16="http://schemas.microsoft.com/office/drawing/2014/main" id="{83D31976-4630-4686-9299-3D9C7ABCF450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9" name="Picture 13">
            <a:hlinkClick r:id="" action="ppaction://media"/>
            <a:extLst>
              <a:ext uri="{FF2B5EF4-FFF2-40B4-BE49-F238E27FC236}">
                <a16:creationId xmlns:a16="http://schemas.microsoft.com/office/drawing/2014/main" id="{E40B1C4D-DF4E-4B8B-9BB1-56EE9EB57F94}"/>
              </a:ext>
            </a:extLst>
          </p:cNvPr>
          <p:cNvPicPr>
            <a:picLocks noChangeAspect="1" noChangeArrowheads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5532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3" name="Picture 17">
            <a:extLst>
              <a:ext uri="{FF2B5EF4-FFF2-40B4-BE49-F238E27FC236}">
                <a16:creationId xmlns:a16="http://schemas.microsoft.com/office/drawing/2014/main" id="{B054A855-100E-468E-9377-EC6E3F1B4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"/>
            <a:ext cx="6477000" cy="473551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8"/>
                </p:tgtEl>
              </p:cMediaNode>
            </p:audio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9"/>
                </p:tgtEl>
              </p:cMediaNode>
            </p:audio>
          </p:childTnLst>
        </p:cTn>
      </p:par>
    </p:tnLst>
    <p:bldLst>
      <p:bldP spid="9220" grpId="1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8" name="Picture 18">
            <a:extLst>
              <a:ext uri="{FF2B5EF4-FFF2-40B4-BE49-F238E27FC236}">
                <a16:creationId xmlns:a16="http://schemas.microsoft.com/office/drawing/2014/main" id="{1185893B-10A2-49A2-A41C-0D0E72C85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048000" cy="4343400"/>
          </a:xfrm>
          <a:prstGeom prst="rect">
            <a:avLst/>
          </a:prstGeom>
          <a:noFill/>
          <a:ln w="5715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Rectangle 4">
            <a:extLst>
              <a:ext uri="{FF2B5EF4-FFF2-40B4-BE49-F238E27FC236}">
                <a16:creationId xmlns:a16="http://schemas.microsoft.com/office/drawing/2014/main" id="{EFAEDAD7-2F9C-4E38-96EB-CF690994131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447800"/>
            <a:ext cx="3810000" cy="5029200"/>
          </a:xfrm>
          <a:solidFill>
            <a:schemeClr val="tx1"/>
          </a:solidFill>
          <a:ln w="76200"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2800" b="1" u="sng">
                <a:solidFill>
                  <a:srgbClr val="FF33CC"/>
                </a:solidFill>
              </a:rPr>
              <a:t>Agriculture</a:t>
            </a:r>
            <a:r>
              <a:rPr lang="en-US" altLang="es-ES" sz="2800" b="1">
                <a:solidFill>
                  <a:srgbClr val="FFFFFF"/>
                </a:solidFill>
              </a:rPr>
              <a:t> is the raising of crops and animals.</a:t>
            </a:r>
          </a:p>
          <a:p>
            <a:pPr>
              <a:lnSpc>
                <a:spcPct val="90000"/>
              </a:lnSpc>
            </a:pPr>
            <a:r>
              <a:rPr lang="en-US" altLang="es-ES" sz="2800" b="1">
                <a:solidFill>
                  <a:srgbClr val="FFFFFF"/>
                </a:solidFill>
              </a:rPr>
              <a:t>The development of </a:t>
            </a:r>
            <a:r>
              <a:rPr lang="en-US" altLang="es-ES" sz="2800" b="1">
                <a:solidFill>
                  <a:srgbClr val="FF3399"/>
                </a:solidFill>
              </a:rPr>
              <a:t>agriculture</a:t>
            </a:r>
            <a:r>
              <a:rPr lang="en-US" altLang="es-ES" sz="2800" b="1">
                <a:solidFill>
                  <a:srgbClr val="FFFFFF"/>
                </a:solidFill>
              </a:rPr>
              <a:t> began over a long period of time and in more than one place.</a:t>
            </a:r>
          </a:p>
          <a:p>
            <a:pPr>
              <a:lnSpc>
                <a:spcPct val="90000"/>
              </a:lnSpc>
            </a:pPr>
            <a:r>
              <a:rPr lang="en-US" altLang="es-ES" sz="2800" b="1">
                <a:solidFill>
                  <a:srgbClr val="FFFFFF"/>
                </a:solidFill>
              </a:rPr>
              <a:t>People no longer needed to travel great distances to gather food.</a:t>
            </a:r>
          </a:p>
        </p:txBody>
      </p:sp>
      <p:pic>
        <p:nvPicPr>
          <p:cNvPr id="10253" name="Picture 13">
            <a:hlinkClick r:id="" action="ppaction://media"/>
            <a:extLst>
              <a:ext uri="{FF2B5EF4-FFF2-40B4-BE49-F238E27FC236}">
                <a16:creationId xmlns:a16="http://schemas.microsoft.com/office/drawing/2014/main" id="{A43B953E-96D3-4446-AC7D-D5EE69561A5D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4770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>
            <a:hlinkClick r:id="" action="ppaction://media"/>
            <a:extLst>
              <a:ext uri="{FF2B5EF4-FFF2-40B4-BE49-F238E27FC236}">
                <a16:creationId xmlns:a16="http://schemas.microsoft.com/office/drawing/2014/main" id="{6DCBD4B8-9DC0-40D2-B222-C336866CBB7E}"/>
              </a:ext>
            </a:extLst>
          </p:cNvPr>
          <p:cNvPicPr>
            <a:picLocks noChangeAspect="1" noChangeArrowheads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5" name="WordArt 15">
            <a:extLst>
              <a:ext uri="{FF2B5EF4-FFF2-40B4-BE49-F238E27FC236}">
                <a16:creationId xmlns:a16="http://schemas.microsoft.com/office/drawing/2014/main" id="{4BE43631-5C54-4A8B-9996-A8109C0143A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14400" y="381000"/>
            <a:ext cx="7315200" cy="685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Bookman Old Style" panose="02050604050505020204" pitchFamily="18" charset="0"/>
              </a:rPr>
              <a:t>The Development of Agriculture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89" fill="hold"/>
                                        <p:tgtEl>
                                          <p:spTgt spid="10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5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3"/>
                </p:tgtEl>
              </p:cMediaNode>
            </p:audio>
            <p:audi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4"/>
                </p:tgtEl>
              </p:cMediaNode>
            </p:audio>
          </p:childTnLst>
        </p:cTn>
      </p:par>
    </p:tnLst>
    <p:bldLst>
      <p:bldP spid="10244" grpI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pattFill prst="pct50">
          <a:fgClr>
            <a:srgbClr val="99CCFF"/>
          </a:fgClr>
          <a:bgClr>
            <a:schemeClr val="accent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>
            <a:extLst>
              <a:ext uri="{FF2B5EF4-FFF2-40B4-BE49-F238E27FC236}">
                <a16:creationId xmlns:a16="http://schemas.microsoft.com/office/drawing/2014/main" id="{BCC11C58-E157-403D-86B3-1016C16D676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533400"/>
            <a:ext cx="3886200" cy="5943600"/>
          </a:xfrm>
          <a:solidFill>
            <a:srgbClr val="FFFFFF"/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2800">
                <a:solidFill>
                  <a:schemeClr val="bg1"/>
                </a:solidFill>
              </a:rPr>
              <a:t>People learned how to </a:t>
            </a:r>
            <a:r>
              <a:rPr lang="en-US" altLang="es-ES" sz="2800" b="1" u="sng">
                <a:solidFill>
                  <a:schemeClr val="bg1"/>
                </a:solidFill>
              </a:rPr>
              <a:t>domesticate</a:t>
            </a:r>
            <a:r>
              <a:rPr lang="en-US" altLang="es-ES" sz="2800" b="1">
                <a:solidFill>
                  <a:schemeClr val="bg1"/>
                </a:solidFill>
              </a:rPr>
              <a:t> </a:t>
            </a:r>
            <a:r>
              <a:rPr lang="en-US" altLang="es-ES" sz="2800">
                <a:solidFill>
                  <a:schemeClr val="bg1"/>
                </a:solidFill>
              </a:rPr>
              <a:t>plants and animals.</a:t>
            </a:r>
          </a:p>
          <a:p>
            <a:pPr>
              <a:lnSpc>
                <a:spcPct val="90000"/>
              </a:lnSpc>
            </a:pPr>
            <a:r>
              <a:rPr lang="en-US" altLang="es-ES" sz="2800">
                <a:solidFill>
                  <a:schemeClr val="bg1"/>
                </a:solidFill>
              </a:rPr>
              <a:t>To domesticate means to </a:t>
            </a:r>
            <a:r>
              <a:rPr lang="en-US" altLang="es-ES" sz="2800" b="1" u="sng">
                <a:solidFill>
                  <a:schemeClr val="bg1"/>
                </a:solidFill>
              </a:rPr>
              <a:t>train something to be useful to people</a:t>
            </a:r>
            <a:r>
              <a:rPr lang="en-US" altLang="es-ES" sz="280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es-ES" sz="2800">
                <a:solidFill>
                  <a:schemeClr val="bg1"/>
                </a:solidFill>
              </a:rPr>
              <a:t>Early people learned to care for plants such as wheat, barley, peas, and lentils.</a:t>
            </a:r>
          </a:p>
          <a:p>
            <a:pPr>
              <a:lnSpc>
                <a:spcPct val="90000"/>
              </a:lnSpc>
            </a:pPr>
            <a:r>
              <a:rPr lang="en-US" altLang="es-ES" sz="2800">
                <a:solidFill>
                  <a:schemeClr val="bg1"/>
                </a:solidFill>
              </a:rPr>
              <a:t>The first farmers also domesticated wild goats, cattle, and sheep (pastoralism)</a:t>
            </a:r>
          </a:p>
          <a:p>
            <a:pPr>
              <a:lnSpc>
                <a:spcPct val="90000"/>
              </a:lnSpc>
            </a:pPr>
            <a:endParaRPr lang="en-US" altLang="es-ES" sz="2800">
              <a:solidFill>
                <a:schemeClr val="bg1"/>
              </a:solidFill>
            </a:endParaRPr>
          </a:p>
        </p:txBody>
      </p:sp>
      <p:pic>
        <p:nvPicPr>
          <p:cNvPr id="11271" name="Picture 7">
            <a:extLst>
              <a:ext uri="{FF2B5EF4-FFF2-40B4-BE49-F238E27FC236}">
                <a16:creationId xmlns:a16="http://schemas.microsoft.com/office/drawing/2014/main" id="{6C69FBCC-209E-4E8F-892D-9483B09B9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2090738" cy="2286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>
            <a:hlinkClick r:id="rId14"/>
            <a:extLst>
              <a:ext uri="{FF2B5EF4-FFF2-40B4-BE49-F238E27FC236}">
                <a16:creationId xmlns:a16="http://schemas.microsoft.com/office/drawing/2014/main" id="{7331F156-4B17-494C-A5B0-3727A2F64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62200"/>
            <a:ext cx="1981200" cy="16002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>
            <a:hlinkClick r:id="rId16"/>
            <a:extLst>
              <a:ext uri="{FF2B5EF4-FFF2-40B4-BE49-F238E27FC236}">
                <a16:creationId xmlns:a16="http://schemas.microsoft.com/office/drawing/2014/main" id="{521076B2-797E-4462-B7C4-E6EEFA4A8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419600"/>
            <a:ext cx="2022475" cy="200025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>
            <a:hlinkClick r:id="" action="ppaction://media"/>
            <a:extLst>
              <a:ext uri="{FF2B5EF4-FFF2-40B4-BE49-F238E27FC236}">
                <a16:creationId xmlns:a16="http://schemas.microsoft.com/office/drawing/2014/main" id="{8B9B356D-479F-4F5F-9872-3E61DBF79095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7056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7" name="Picture 13">
            <a:hlinkClick r:id="" action="ppaction://media"/>
            <a:extLst>
              <a:ext uri="{FF2B5EF4-FFF2-40B4-BE49-F238E27FC236}">
                <a16:creationId xmlns:a16="http://schemas.microsoft.com/office/drawing/2014/main" id="{F138F724-1A97-4EF6-81A9-D852CD4B2AA5}"/>
              </a:ext>
            </a:extLst>
          </p:cNvPr>
          <p:cNvPicPr>
            <a:picLocks noChangeAspect="1" noChangeArrowheads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67056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>
            <a:hlinkClick r:id="" action="ppaction://media"/>
            <a:extLst>
              <a:ext uri="{FF2B5EF4-FFF2-40B4-BE49-F238E27FC236}">
                <a16:creationId xmlns:a16="http://schemas.microsoft.com/office/drawing/2014/main" id="{B76CED9E-8214-4599-BB81-4BE11A91A319}"/>
              </a:ext>
            </a:extLst>
          </p:cNvPr>
          <p:cNvPicPr>
            <a:picLocks noChangeAspect="1" noChangeArrowheads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67056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4" name="Picture 20">
            <a:extLst>
              <a:ext uri="{FF2B5EF4-FFF2-40B4-BE49-F238E27FC236}">
                <a16:creationId xmlns:a16="http://schemas.microsoft.com/office/drawing/2014/main" id="{13389DB9-4C6A-4581-95AE-E34FFF5480A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1800" y="228600"/>
            <a:ext cx="6858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7" name="Picture 23">
            <a:hlinkClick r:id="" action="ppaction://media"/>
            <a:extLst>
              <a:ext uri="{FF2B5EF4-FFF2-40B4-BE49-F238E27FC236}">
                <a16:creationId xmlns:a16="http://schemas.microsoft.com/office/drawing/2014/main" id="{D046133D-1FA3-4E40-9021-71859970E794}"/>
              </a:ext>
            </a:extLst>
          </p:cNvPr>
          <p:cNvPicPr>
            <a:picLocks noChangeAspect="1" noChangeArrowheads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096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8" name="Picture 24">
            <a:hlinkClick r:id="" action="ppaction://media"/>
            <a:extLst>
              <a:ext uri="{FF2B5EF4-FFF2-40B4-BE49-F238E27FC236}">
                <a16:creationId xmlns:a16="http://schemas.microsoft.com/office/drawing/2014/main" id="{C5C47B12-C01B-4B29-B6D6-A9D863C775DA}"/>
              </a:ext>
            </a:extLst>
          </p:cNvPr>
          <p:cNvPicPr>
            <a:picLocks noChangeAspect="1" noChangeArrowheads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096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12" fill="hold"/>
                                        <p:tgtEl>
                                          <p:spTgt spid="112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280" fill="hold"/>
                                        <p:tgtEl>
                                          <p:spTgt spid="11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6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6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6"/>
                </p:tgtEl>
              </p:cMediaNode>
            </p:audio>
            <p:audi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7"/>
                </p:tgtEl>
              </p:cMediaNode>
            </p:audio>
            <p:audio>
              <p:cMediaNode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8"/>
                </p:tgtEl>
              </p:cMediaNode>
            </p:audio>
            <p:audio>
              <p:cMediaNode showWhenStopped="0"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87"/>
                </p:tgtEl>
              </p:cMediaNode>
            </p:audio>
            <p:audio>
              <p:cMediaNode showWhenStopped="0"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88"/>
                </p:tgtEl>
              </p:cMediaNode>
            </p:audio>
          </p:childTnLst>
        </p:cTn>
      </p:par>
    </p:tnLst>
    <p:bldLst>
      <p:bldP spid="11268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>
            <a:extLst>
              <a:ext uri="{FF2B5EF4-FFF2-40B4-BE49-F238E27FC236}">
                <a16:creationId xmlns:a16="http://schemas.microsoft.com/office/drawing/2014/main" id="{50CEF65F-3C76-4A7A-8691-33CF10CDC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33400"/>
            <a:ext cx="5715000" cy="4433888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Text Box 5">
            <a:extLst>
              <a:ext uri="{FF2B5EF4-FFF2-40B4-BE49-F238E27FC236}">
                <a16:creationId xmlns:a16="http://schemas.microsoft.com/office/drawing/2014/main" id="{A3CFD50E-DB47-457D-9895-42A33EF33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334000"/>
            <a:ext cx="4267200" cy="514350"/>
          </a:xfrm>
          <a:prstGeom prst="rect">
            <a:avLst/>
          </a:prstGeom>
          <a:solidFill>
            <a:srgbClr val="FFFF99"/>
          </a:solidFill>
          <a:ln w="57150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s-ES"/>
              <a:t>  Man domesticated wild wheat.</a:t>
            </a:r>
          </a:p>
        </p:txBody>
      </p:sp>
      <p:pic>
        <p:nvPicPr>
          <p:cNvPr id="50183" name="Picture 7" descr="Nine kernels of wheat charred in an ancient fire, leaving only grayed husks">
            <a:extLst>
              <a:ext uri="{FF2B5EF4-FFF2-40B4-BE49-F238E27FC236}">
                <a16:creationId xmlns:a16="http://schemas.microsoft.com/office/drawing/2014/main" id="{D332DAE5-ACE9-4888-A820-A9F52CF02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2590800" cy="2590800"/>
          </a:xfrm>
          <a:prstGeom prst="rect">
            <a:avLst/>
          </a:prstGeom>
          <a:noFill/>
          <a:ln w="5715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4" name="Text Box 8">
            <a:extLst>
              <a:ext uri="{FF2B5EF4-FFF2-40B4-BE49-F238E27FC236}">
                <a16:creationId xmlns:a16="http://schemas.microsoft.com/office/drawing/2014/main" id="{AA4F5642-A3BA-4C54-BB8D-1A3B59B6C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2438400" cy="1609725"/>
          </a:xfrm>
          <a:prstGeom prst="rect">
            <a:avLst/>
          </a:prstGeom>
          <a:solidFill>
            <a:srgbClr val="FFFF99"/>
          </a:solidFill>
          <a:ln w="57150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Tx/>
              <a:buChar char="•"/>
            </a:pPr>
            <a:r>
              <a:rPr lang="en-US" altLang="es-ES"/>
              <a:t>Ancient charred wheat grains are shown in the picture above.</a:t>
            </a:r>
          </a:p>
        </p:txBody>
      </p:sp>
      <p:sp>
        <p:nvSpPr>
          <p:cNvPr id="50185" name="WordArt 9">
            <a:extLst>
              <a:ext uri="{FF2B5EF4-FFF2-40B4-BE49-F238E27FC236}">
                <a16:creationId xmlns:a16="http://schemas.microsoft.com/office/drawing/2014/main" id="{8F3B69BD-6D89-4F0B-8B46-BF96CC3749C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800" y="304800"/>
            <a:ext cx="2362200" cy="12954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Wheat</a:t>
            </a:r>
          </a:p>
        </p:txBody>
      </p:sp>
      <p:sp>
        <p:nvSpPr>
          <p:cNvPr id="50186" name="Line 10">
            <a:extLst>
              <a:ext uri="{FF2B5EF4-FFF2-40B4-BE49-F238E27FC236}">
                <a16:creationId xmlns:a16="http://schemas.microsoft.com/office/drawing/2014/main" id="{071BD4C0-1608-436D-8E99-5536D95223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4191000"/>
            <a:ext cx="0" cy="9906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7" name="Line 11">
            <a:extLst>
              <a:ext uri="{FF2B5EF4-FFF2-40B4-BE49-F238E27FC236}">
                <a16:creationId xmlns:a16="http://schemas.microsoft.com/office/drawing/2014/main" id="{DBAF35C7-93EC-46FF-B1B5-E4750B6337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15000" y="3810000"/>
            <a:ext cx="0" cy="1524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nimBg="1"/>
      <p:bldP spid="501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8" name="Picture 6">
            <a:extLst>
              <a:ext uri="{FF2B5EF4-FFF2-40B4-BE49-F238E27FC236}">
                <a16:creationId xmlns:a16="http://schemas.microsoft.com/office/drawing/2014/main" id="{8231FE4D-58F5-424B-B732-FEE8BF2E9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762000"/>
            <a:ext cx="4603750" cy="57070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2" name="Rectangle 10">
            <a:extLst>
              <a:ext uri="{FF2B5EF4-FFF2-40B4-BE49-F238E27FC236}">
                <a16:creationId xmlns:a16="http://schemas.microsoft.com/office/drawing/2014/main" id="{094E4C7A-A6D2-448E-A194-A25C758A18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057400"/>
            <a:ext cx="3810000" cy="4114800"/>
          </a:xfrm>
          <a:solidFill>
            <a:srgbClr val="FF3300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2800" b="1">
                <a:solidFill>
                  <a:schemeClr val="bg1"/>
                </a:solidFill>
              </a:rPr>
              <a:t>Thousands of years ago, an ear of corn did not make much of a meal. (top)</a:t>
            </a:r>
          </a:p>
          <a:p>
            <a:pPr>
              <a:lnSpc>
                <a:spcPct val="90000"/>
              </a:lnSpc>
            </a:pPr>
            <a:r>
              <a:rPr lang="en-US" altLang="es-ES" sz="2800" b="1">
                <a:solidFill>
                  <a:schemeClr val="bg1"/>
                </a:solidFill>
              </a:rPr>
              <a:t>It took thousands of years of careful breeding for ears of corn to reach their present size. (bottom</a:t>
            </a:r>
            <a:r>
              <a:rPr lang="en-US" altLang="es-ES" sz="280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4047" name="WordArt 15">
            <a:extLst>
              <a:ext uri="{FF2B5EF4-FFF2-40B4-BE49-F238E27FC236}">
                <a16:creationId xmlns:a16="http://schemas.microsoft.com/office/drawing/2014/main" id="{CDF208DF-FD04-464B-9DCF-95DEBF8D7A8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800" y="304800"/>
            <a:ext cx="3810000" cy="1295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Domesticated 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Corn</a:t>
            </a:r>
          </a:p>
        </p:txBody>
      </p:sp>
      <p:sp>
        <p:nvSpPr>
          <p:cNvPr id="44048" name="Line 16">
            <a:extLst>
              <a:ext uri="{FF2B5EF4-FFF2-40B4-BE49-F238E27FC236}">
                <a16:creationId xmlns:a16="http://schemas.microsoft.com/office/drawing/2014/main" id="{6B6D49DC-C1F3-4386-BB4C-10CF90C171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1295400"/>
            <a:ext cx="1752600" cy="2286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Line 17">
            <a:extLst>
              <a:ext uri="{FF2B5EF4-FFF2-40B4-BE49-F238E27FC236}">
                <a16:creationId xmlns:a16="http://schemas.microsoft.com/office/drawing/2014/main" id="{20A555F6-57D0-45E6-90A5-3F87D843BE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5638800"/>
            <a:ext cx="3352800" cy="228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440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44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44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2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 descr="Neolithic Tools">
            <a:extLst>
              <a:ext uri="{FF2B5EF4-FFF2-40B4-BE49-F238E27FC236}">
                <a16:creationId xmlns:a16="http://schemas.microsoft.com/office/drawing/2014/main" id="{1A9E86F4-3D7F-479F-9DED-EFAA11760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14400"/>
            <a:ext cx="4724400" cy="33893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6" name="Rectangle 6">
            <a:extLst>
              <a:ext uri="{FF2B5EF4-FFF2-40B4-BE49-F238E27FC236}">
                <a16:creationId xmlns:a16="http://schemas.microsoft.com/office/drawing/2014/main" id="{3DB0E5D7-963A-4B2E-8087-87899F8EE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18025"/>
            <a:ext cx="7924800" cy="2339975"/>
          </a:xfrm>
          <a:prstGeom prst="rect">
            <a:avLst/>
          </a:prstGeom>
          <a:solidFill>
            <a:srgbClr val="FF33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Tx/>
              <a:buChar char="•"/>
            </a:pPr>
            <a:r>
              <a:rPr lang="en-US" altLang="es-ES" b="1"/>
              <a:t>These early farming tools date back to around 8,000 years ago. The axe, </a:t>
            </a:r>
            <a:r>
              <a:rPr lang="en-US" altLang="es-ES" b="1" i="1"/>
              <a:t>bottom,</a:t>
            </a:r>
            <a:r>
              <a:rPr lang="en-US" altLang="es-ES" b="1"/>
              <a:t> was used for clearing; flint sickles, </a:t>
            </a:r>
            <a:r>
              <a:rPr lang="en-US" altLang="es-ES" b="1" i="1"/>
              <a:t>left,</a:t>
            </a:r>
            <a:r>
              <a:rPr lang="en-US" altLang="es-ES" b="1"/>
              <a:t> were used for harvesting cereal crops; a flat rock and rounded stone, </a:t>
            </a:r>
            <a:r>
              <a:rPr lang="en-US" altLang="es-ES" b="1" i="1"/>
              <a:t>center,</a:t>
            </a:r>
            <a:r>
              <a:rPr lang="en-US" altLang="es-ES" b="1"/>
              <a:t> were used for grinding flour; and perforated clay slabs, </a:t>
            </a:r>
            <a:r>
              <a:rPr lang="en-US" altLang="es-ES" b="1" i="1"/>
              <a:t>upper right,</a:t>
            </a:r>
            <a:r>
              <a:rPr lang="en-US" altLang="es-ES" b="1"/>
              <a:t> were probably used to ventilate bread ovens. </a:t>
            </a:r>
          </a:p>
        </p:txBody>
      </p:sp>
      <p:sp>
        <p:nvSpPr>
          <p:cNvPr id="46087" name="WordArt 7">
            <a:extLst>
              <a:ext uri="{FF2B5EF4-FFF2-40B4-BE49-F238E27FC236}">
                <a16:creationId xmlns:a16="http://schemas.microsoft.com/office/drawing/2014/main" id="{2A37A815-DDCB-4251-9469-ADED6222FAC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62200" y="152400"/>
            <a:ext cx="3981450" cy="495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Advanced Tools</a:t>
            </a:r>
          </a:p>
        </p:txBody>
      </p:sp>
      <p:pic>
        <p:nvPicPr>
          <p:cNvPr id="46089" name="Picture 9">
            <a:hlinkClick r:id="" action="ppaction://media"/>
            <a:extLst>
              <a:ext uri="{FF2B5EF4-FFF2-40B4-BE49-F238E27FC236}">
                <a16:creationId xmlns:a16="http://schemas.microsoft.com/office/drawing/2014/main" id="{92DEA779-D7F6-41E5-8F99-CE1024CE38EA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nife Sharpening 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60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ound Effect - Heart Beat 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"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089"/>
                </p:tgtEl>
              </p:cMediaNode>
            </p:audio>
          </p:childTnLst>
        </p:cTn>
      </p:par>
    </p:tnLst>
    <p:bldLst>
      <p:bldP spid="460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ED5B831A-93CD-4E93-BAFE-727FAC370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4072" y="0"/>
            <a:ext cx="4939868" cy="121919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3700" dirty="0"/>
              <a:t>Independent Innovation &amp; Cultural Diffusion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2CF2C17C-B999-473F-891A-9562104ECA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24073" y="1219196"/>
            <a:ext cx="4939867" cy="541020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s-ES" sz="1800" dirty="0"/>
              <a:t>Independent innovation and cultural diffusion led to adoption of agriculture around the world.</a:t>
            </a:r>
          </a:p>
          <a:p>
            <a:pPr>
              <a:lnSpc>
                <a:spcPct val="90000"/>
              </a:lnSpc>
            </a:pPr>
            <a:r>
              <a:rPr lang="en-US" altLang="es-ES" sz="1800" dirty="0"/>
              <a:t>As societies increased the domestication of animals and plants, techniques were borrowed and handed on</a:t>
            </a:r>
          </a:p>
          <a:p>
            <a:pPr>
              <a:lnSpc>
                <a:spcPct val="90000"/>
              </a:lnSpc>
            </a:pPr>
            <a:r>
              <a:rPr lang="en-US" altLang="es-ES" sz="1800" dirty="0"/>
              <a:t>Seeds and crops were also exchanged, increasing what was grown and traded</a:t>
            </a:r>
          </a:p>
          <a:p>
            <a:pPr>
              <a:lnSpc>
                <a:spcPct val="90000"/>
              </a:lnSpc>
            </a:pPr>
            <a:r>
              <a:rPr lang="en-US" altLang="es-ES" sz="1800" dirty="0"/>
              <a:t>Agricultural Advantages:</a:t>
            </a:r>
          </a:p>
          <a:p>
            <a:pPr lvl="1">
              <a:lnSpc>
                <a:spcPct val="90000"/>
              </a:lnSpc>
            </a:pPr>
            <a:r>
              <a:rPr lang="en-US" altLang="es-ES" sz="1800" dirty="0"/>
              <a:t>Surplus of food meant more dependable supply</a:t>
            </a:r>
          </a:p>
          <a:p>
            <a:pPr lvl="1">
              <a:lnSpc>
                <a:spcPct val="90000"/>
              </a:lnSpc>
            </a:pPr>
            <a:r>
              <a:rPr lang="en-US" altLang="es-ES" sz="1800" dirty="0"/>
              <a:t>More dependable supply meant greater population growth</a:t>
            </a:r>
          </a:p>
          <a:p>
            <a:pPr lvl="1">
              <a:lnSpc>
                <a:spcPct val="90000"/>
              </a:lnSpc>
            </a:pPr>
            <a:r>
              <a:rPr lang="en-US" altLang="es-ES" sz="1800" dirty="0"/>
              <a:t>Population growth led to social stratification as societies became more sedentary</a:t>
            </a:r>
          </a:p>
          <a:p>
            <a:pPr lvl="1">
              <a:lnSpc>
                <a:spcPct val="90000"/>
              </a:lnSpc>
            </a:pPr>
            <a:r>
              <a:rPr lang="en-US" altLang="es-ES" sz="1800" dirty="0"/>
              <a:t>Specialization of labor and private property are natural results of settled lifestyles</a:t>
            </a:r>
          </a:p>
          <a:p>
            <a:pPr lvl="1">
              <a:lnSpc>
                <a:spcPct val="90000"/>
              </a:lnSpc>
            </a:pPr>
            <a:r>
              <a:rPr lang="en-US" altLang="es-ES" sz="1800" dirty="0"/>
              <a:t>Specialization of labor led to more complex and hierarchical social structures</a:t>
            </a:r>
          </a:p>
        </p:txBody>
      </p:sp>
      <p:pic>
        <p:nvPicPr>
          <p:cNvPr id="63493" name="Picture 5">
            <a:extLst>
              <a:ext uri="{FF2B5EF4-FFF2-40B4-BE49-F238E27FC236}">
                <a16:creationId xmlns:a16="http://schemas.microsoft.com/office/drawing/2014/main" id="{815B70C8-6C15-4EBF-B6ED-A44F6D2C5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1" r="25418"/>
          <a:stretch/>
        </p:blipFill>
        <p:spPr bwMode="auto">
          <a:xfrm>
            <a:off x="20" y="10"/>
            <a:ext cx="3476673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75A0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heck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3711C53A-F6E5-483D-B988-97C147554F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524000" y="-228600"/>
            <a:ext cx="10896600" cy="1143000"/>
          </a:xfrm>
        </p:spPr>
        <p:txBody>
          <a:bodyPr/>
          <a:lstStyle/>
          <a:p>
            <a:r>
              <a:rPr lang="en-US" altLang="es-ES" dirty="0"/>
              <a:t>           Cities in the Metal Ages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BCB1681-9D13-405F-AF94-184543CDD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5613" y="762000"/>
            <a:ext cx="8231187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s-ES" sz="1800"/>
              <a:t>Agriculture required greater effort and organization so long-lasting settlements formed</a:t>
            </a:r>
          </a:p>
          <a:p>
            <a:pPr>
              <a:lnSpc>
                <a:spcPct val="90000"/>
              </a:lnSpc>
            </a:pPr>
            <a:r>
              <a:rPr lang="en-US" altLang="es-ES" sz="1800"/>
              <a:t>Early societies grew into civilizations </a:t>
            </a:r>
          </a:p>
          <a:p>
            <a:pPr lvl="1">
              <a:lnSpc>
                <a:spcPct val="90000"/>
              </a:lnSpc>
            </a:pPr>
            <a:r>
              <a:rPr lang="en-US" altLang="es-ES" sz="1800"/>
              <a:t>Civilizations were result of # of factors: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Permanence of population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Agricultural stability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Innovation</a:t>
            </a:r>
          </a:p>
          <a:p>
            <a:pPr>
              <a:lnSpc>
                <a:spcPct val="90000"/>
              </a:lnSpc>
            </a:pPr>
            <a:r>
              <a:rPr lang="en-US" altLang="es-ES" sz="1800"/>
              <a:t>Cities grew out of cultural sophistication and social complexity</a:t>
            </a:r>
          </a:p>
          <a:p>
            <a:pPr lvl="1">
              <a:lnSpc>
                <a:spcPct val="90000"/>
              </a:lnSpc>
            </a:pPr>
            <a:r>
              <a:rPr lang="en-US" altLang="es-ES" sz="1800"/>
              <a:t>A city is more than a large group of people living together. 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The size of the population alone does not distinguish a village from a city</a:t>
            </a:r>
          </a:p>
          <a:p>
            <a:pPr lvl="3">
              <a:lnSpc>
                <a:spcPct val="90000"/>
              </a:lnSpc>
            </a:pPr>
            <a:r>
              <a:rPr lang="en-US" altLang="es-ES" sz="1800"/>
              <a:t>Cities have specialized workers/artisans</a:t>
            </a:r>
            <a:r>
              <a:rPr lang="en-US" altLang="es-ES" sz="1800" b="1"/>
              <a:t> </a:t>
            </a:r>
          </a:p>
          <a:p>
            <a:pPr lvl="3">
              <a:lnSpc>
                <a:spcPct val="90000"/>
              </a:lnSpc>
            </a:pPr>
            <a:r>
              <a:rPr lang="en-US" altLang="es-ES" sz="1800"/>
              <a:t>Cities have complex institutions</a:t>
            </a:r>
          </a:p>
          <a:p>
            <a:pPr lvl="3">
              <a:lnSpc>
                <a:spcPct val="90000"/>
              </a:lnSpc>
            </a:pPr>
            <a:r>
              <a:rPr lang="en-US" altLang="es-ES" sz="1800"/>
              <a:t>Some people became responsible for record keeping</a:t>
            </a:r>
          </a:p>
          <a:p>
            <a:pPr lvl="3">
              <a:lnSpc>
                <a:spcPct val="90000"/>
              </a:lnSpc>
            </a:pPr>
            <a:r>
              <a:rPr lang="en-US" altLang="es-ES" sz="1800"/>
              <a:t>Technological innovations</a:t>
            </a:r>
          </a:p>
          <a:p>
            <a:pPr lvl="1">
              <a:lnSpc>
                <a:spcPct val="90000"/>
              </a:lnSpc>
            </a:pPr>
            <a:r>
              <a:rPr lang="en-US" altLang="es-ES" sz="1800"/>
              <a:t>Cities offered: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Protection and defense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Points of trade and economic activity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Centers of political leadership</a:t>
            </a:r>
          </a:p>
          <a:p>
            <a:pPr lvl="2">
              <a:lnSpc>
                <a:spcPct val="90000"/>
              </a:lnSpc>
            </a:pPr>
            <a:r>
              <a:rPr lang="en-US" altLang="es-ES" sz="1800"/>
              <a:t>Enabled exchange of ideas, information, values and religious beliefs</a:t>
            </a:r>
          </a:p>
        </p:txBody>
      </p:sp>
    </p:spTree>
  </p:cSld>
  <p:clrMapOvr>
    <a:masterClrMapping/>
  </p:clrMapOvr>
  <p:transition>
    <p:checker/>
  </p:transition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8000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AC0AA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00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AA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AAAAA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511</Words>
  <Application>Microsoft Office PowerPoint</Application>
  <PresentationFormat>Presentación en pantalla (4:3)</PresentationFormat>
  <Paragraphs>58</Paragraphs>
  <Slides>13</Slides>
  <Notes>0</Notes>
  <HiddenSlides>0</HiddenSlides>
  <MMClips>17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Times New Roman</vt:lpstr>
      <vt:lpstr>Librarian</vt:lpstr>
      <vt:lpstr>Baskerville Old Face</vt:lpstr>
      <vt:lpstr>Default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Independent Innovation &amp; Cultural Diffusion</vt:lpstr>
      <vt:lpstr>           Cities in the Metal 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Sanz</dc:creator>
  <cp:lastModifiedBy>Maria Sanz</cp:lastModifiedBy>
  <cp:revision>3</cp:revision>
  <dcterms:created xsi:type="dcterms:W3CDTF">2020-09-26T10:39:50Z</dcterms:created>
  <dcterms:modified xsi:type="dcterms:W3CDTF">2020-09-26T10:43:48Z</dcterms:modified>
</cp:coreProperties>
</file>