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64" r:id="rId4"/>
    <p:sldId id="260" r:id="rId5"/>
    <p:sldId id="278" r:id="rId6"/>
    <p:sldId id="258" r:id="rId7"/>
    <p:sldId id="261" r:id="rId8"/>
    <p:sldId id="263" r:id="rId9"/>
    <p:sldId id="262" r:id="rId10"/>
    <p:sldId id="265" r:id="rId11"/>
    <p:sldId id="266" r:id="rId12"/>
    <p:sldId id="267" r:id="rId13"/>
    <p:sldId id="268" r:id="rId14"/>
    <p:sldId id="272" r:id="rId15"/>
    <p:sldId id="271" r:id="rId16"/>
    <p:sldId id="273" r:id="rId17"/>
    <p:sldId id="274" r:id="rId18"/>
    <p:sldId id="283" r:id="rId19"/>
    <p:sldId id="277" r:id="rId20"/>
    <p:sldId id="279" r:id="rId21"/>
    <p:sldId id="280" r:id="rId22"/>
    <p:sldId id="269" r:id="rId23"/>
    <p:sldId id="281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  <a:srgbClr val="660066"/>
    <a:srgbClr val="0066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>
      <p:cViewPr varScale="1">
        <p:scale>
          <a:sx n="68" d="100"/>
          <a:sy n="68" d="100"/>
        </p:scale>
        <p:origin x="147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02F9EB59-D44E-4B35-883E-CBBB12AA05D4}" type="slidenum">
              <a:rPr lang="en-US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BD0EE9-57DE-4EF8-8209-F7C2A2F1F6E4}" type="slidenum">
              <a:rPr lang="en-US" smtClean="0"/>
              <a:t>1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03BBFB-0D3A-4235-B665-8DC5F0EDA630}" type="slidenum">
              <a:rPr lang="en-US" smtClean="0"/>
              <a:t>2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FD7074-6155-402C-9220-87BADF5D0AFE}" type="slidenum">
              <a:rPr lang="en-US" smtClean="0"/>
              <a:t>3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969E41-2CEE-451D-934D-6EA9B5073097}" type="slidenum">
              <a:rPr lang="en-US" smtClean="0"/>
              <a:t>4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6C8575-45FB-43AD-998B-82F6409C842D}" type="slidenum">
              <a:rPr lang="en-US" smtClean="0"/>
              <a:t>5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FE8D58-E4D0-4716-ACCF-AF58C4DADC2D}" type="slidenum">
              <a:rPr lang="en-US" smtClean="0"/>
              <a:t>6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AB3AAB-7959-498C-A300-CD9BB5C9B7C6}" type="slidenum">
              <a:rPr lang="en-US" smtClean="0"/>
              <a:t>7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CACE57-F6DA-474D-9777-3934E554181A}" type="slidenum">
              <a:rPr lang="en-US" smtClean="0"/>
              <a:t>8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807D65-ABCF-48EF-8836-27EF4A180616}" type="slidenum">
              <a:rPr lang="en-US" smtClean="0"/>
              <a:t>9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109119-4A44-4F8E-A27D-DC9B902336B7}" type="slidenum">
              <a:rPr lang="en-US" smtClean="0"/>
              <a:t>10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E20151-2DFA-4D04-9440-0D34C3247736}" type="slidenum">
              <a:rPr lang="en-US" smtClean="0"/>
              <a:t>11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812029-F894-438A-A9AB-B594C00873CD}" type="slidenum">
              <a:rPr lang="en-US" smtClean="0"/>
              <a:t>12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F6571E-A442-43A4-A3FD-3348CF8A8E63}" type="slidenum">
              <a:rPr lang="en-US" smtClean="0"/>
              <a:t>13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68B9E8-3411-4D66-99F8-86DF0414E705}" type="slidenum">
              <a:rPr lang="en-US" smtClean="0"/>
              <a:t>14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A245FF-C7B0-434A-BA3F-BB6AA3F38CED}" type="slidenum">
              <a:rPr lang="en-US" smtClean="0"/>
              <a:t>15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5B60B5-8BE8-40D2-B43D-362B5273EBF7}" type="slidenum">
              <a:rPr lang="en-US" smtClean="0"/>
              <a:t>16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097DBB-7FC9-470A-B449-5B03E7384A63}" type="slidenum">
              <a:rPr lang="en-US" smtClean="0"/>
              <a:t>17</a:t>
            </a:fld>
            <a:endParaRPr 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F9EB59-D44E-4B35-883E-CBBB12AA05D4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16FA91-F861-4B6A-BE80-D6E8FF681FD5}" type="slidenum">
              <a:rPr lang="en-US" smtClean="0"/>
              <a:t>19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DF0704-6E51-457B-A310-1DBEE671257A}" type="slidenum">
              <a:rPr lang="en-US" smtClean="0"/>
              <a:t>20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914066-E42E-4BAB-AEAF-E46E16979673}" type="slidenum">
              <a:rPr lang="en-US" smtClean="0"/>
              <a:t>21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AD1F0D-0383-4797-8E65-E689D669910E}" type="slidenum">
              <a:rPr lang="en-US" smtClean="0"/>
              <a:t>22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E59298-6D50-415E-A605-A32C566D7B5B}" type="slidenum">
              <a:rPr lang="en-US" smtClean="0"/>
              <a:t>23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55E2E6BD-56F1-4CE0-8C47-B8B62D1AFE91}" type="slidenum">
              <a:rPr lang="en-US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35DA1-5EA1-4DDB-8ADD-EEFE841A1982}" type="slidenum">
              <a:rPr lang="en-US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947034E2-64BC-4227-A54E-F87D869B01C4}" type="slidenum">
              <a:rPr lang="en-US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4DA40-C582-48BE-ADA0-A82CF1903107}" type="slidenum">
              <a:rPr lang="en-US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C3AEA6D-5A9D-4CBC-BB15-C1E1DD06BA3D}" type="slidenum">
              <a:rPr lang="en-US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D7D232-BC10-4639-9624-F1AD50194B29}" type="slidenum">
              <a:rPr lang="en-US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1526C2F-7788-45D4-A46D-38847F3A8C35}" type="slidenum">
              <a:rPr lang="en-US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D67200C7-5053-4E00-8128-3D81790AC377}" type="slidenum">
              <a:rPr lang="en-US"/>
              <a:t>‹Nº›</a:t>
            </a:fld>
            <a:endParaRPr 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7623E-AFE7-4AAF-9DE3-78A4BF2F5A53}" type="slidenum">
              <a:rPr lang="en-US"/>
              <a:t>‹Nº›</a:t>
            </a:fld>
            <a:endParaRPr 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49B8A-F5A9-4B95-9169-2AD74DFAE8F3}" type="slidenum">
              <a:rPr lang="en-US"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B3392-9ED4-4BA8-8E3F-8E9D577668A3}" type="slidenum">
              <a:rPr lang="en-US"/>
              <a:t>‹Nº›</a:t>
            </a:fld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2AC5A7-9694-48AD-AFB0-AD3A1EAB2D5D}" type="slidenum">
              <a:rPr lang="en-US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9A2A378D-5FC0-4D27-8ECD-D694C1FC1472}" type="slidenum">
              <a:rPr lang="en-US"/>
              <a:t>‹Nº›</a:t>
            </a:fld>
            <a:endParaRPr lang="en-US"/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005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C:\Users\Alex\Desktop\Old%20Stone%20Age\Stone%20Age%20-%20Music%20-%20HOTW.wmv" TargetMode="External"/><Relationship Id="rId1" Type="http://schemas.microsoft.com/office/2007/relationships/media" Target="file:///C:\Users\Alex\Desktop\Old%20Stone%20Age\Stone%20Age%20-%20Music%20-%20HOTW.wmv" TargetMode="External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AutoShape 6"/>
          <p:cNvSpPr>
            <a:spLocks noChangeArrowheads="1"/>
          </p:cNvSpPr>
          <p:nvPr/>
        </p:nvSpPr>
        <p:spPr bwMode="auto">
          <a:xfrm>
            <a:off x="4495800" y="228600"/>
            <a:ext cx="4419600" cy="2514600"/>
          </a:xfrm>
          <a:prstGeom prst="roundRect">
            <a:avLst>
              <a:gd name="adj" fmla="val 16667"/>
            </a:avLst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vie" pitchFamily="82" charset="0"/>
              </a:rPr>
              <a:t>LA EDAD </a:t>
            </a:r>
          </a:p>
          <a:p>
            <a:pPr algn="ctr">
              <a:defRPr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vie" pitchFamily="82" charset="0"/>
              </a:rPr>
              <a:t>DE PIEDRA</a:t>
            </a:r>
          </a:p>
          <a:p>
            <a:pPr algn="ctr">
              <a:defRPr/>
            </a:pP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avie" pitchFamily="82" charset="0"/>
            </a:endParaRPr>
          </a:p>
          <a:p>
            <a:pPr algn="ctr">
              <a:defRPr/>
            </a:pPr>
            <a:r>
              <a:rPr lang="en-US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vie" pitchFamily="82" charset="0"/>
              </a:rPr>
              <a:t>Cazadores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vie" pitchFamily="82" charset="0"/>
              </a:rPr>
              <a:t> y </a:t>
            </a:r>
            <a:r>
              <a:rPr lang="en-US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vie" pitchFamily="82" charset="0"/>
              </a:rPr>
              <a:t>recolectores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avie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228600"/>
            <a:ext cx="3733800" cy="5181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altLang="en-US" sz="2800" dirty="0"/>
              <a:t>MARIA SANZ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0" y="5791200"/>
            <a:ext cx="624840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dirty="0"/>
              <a:t>Escribe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tu</a:t>
            </a:r>
            <a:r>
              <a:rPr lang="en-US" sz="2400" dirty="0"/>
              <a:t> </a:t>
            </a:r>
            <a:r>
              <a:rPr lang="en-US" sz="2400" dirty="0" err="1"/>
              <a:t>cuaderno</a:t>
            </a:r>
            <a:r>
              <a:rPr lang="en-US" sz="2400" dirty="0"/>
              <a:t>:¿</a:t>
            </a:r>
            <a:r>
              <a:rPr lang="en-US" sz="2400" dirty="0" err="1"/>
              <a:t>Qué</a:t>
            </a:r>
            <a:r>
              <a:rPr lang="en-US" sz="2400" dirty="0"/>
              <a:t> </a:t>
            </a:r>
            <a:r>
              <a:rPr lang="en-US" sz="2400" dirty="0" err="1"/>
              <a:t>significa</a:t>
            </a:r>
            <a:r>
              <a:rPr lang="en-US" sz="2400" dirty="0"/>
              <a:t> el </a:t>
            </a:r>
            <a:r>
              <a:rPr lang="en-US" sz="2400" dirty="0" err="1"/>
              <a:t>prefijo</a:t>
            </a:r>
            <a:r>
              <a:rPr lang="en-US" sz="2400" dirty="0"/>
              <a:t>  paleo? ¿Y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contrario</a:t>
            </a:r>
            <a:r>
              <a:rPr lang="en-US" sz="2400" dirty="0"/>
              <a:t> neo?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afric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133600"/>
            <a:ext cx="3868738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762000" y="228600"/>
            <a:ext cx="7712075" cy="14773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sz="3600" b="1" u="sng" dirty="0">
                <a:solidFill>
                  <a:schemeClr val="bg1"/>
                </a:solidFill>
              </a:rPr>
              <a:t>Los </a:t>
            </a:r>
            <a:r>
              <a:rPr lang="en-US" sz="3600" b="1" u="sng" dirty="0" err="1">
                <a:solidFill>
                  <a:schemeClr val="bg1"/>
                </a:solidFill>
              </a:rPr>
              <a:t>primeros</a:t>
            </a:r>
            <a:r>
              <a:rPr lang="en-US" sz="3600" b="1" u="sng" dirty="0">
                <a:solidFill>
                  <a:schemeClr val="bg1"/>
                </a:solidFill>
              </a:rPr>
              <a:t> </a:t>
            </a:r>
            <a:r>
              <a:rPr lang="en-US" sz="3600" b="1" u="sng" dirty="0" err="1">
                <a:solidFill>
                  <a:schemeClr val="bg1"/>
                </a:solidFill>
              </a:rPr>
              <a:t>seres</a:t>
            </a:r>
            <a:r>
              <a:rPr lang="en-US" sz="3600" b="1" u="sng" dirty="0">
                <a:solidFill>
                  <a:schemeClr val="bg1"/>
                </a:solidFill>
              </a:rPr>
              <a:t> </a:t>
            </a:r>
            <a:r>
              <a:rPr lang="en-US" sz="3600" b="1" u="sng" dirty="0" err="1">
                <a:solidFill>
                  <a:schemeClr val="bg1"/>
                </a:solidFill>
              </a:rPr>
              <a:t>humanos</a:t>
            </a:r>
            <a:r>
              <a:rPr lang="en-US" sz="3600" b="1" u="sng" dirty="0">
                <a:solidFill>
                  <a:schemeClr val="bg1"/>
                </a:solidFill>
              </a:rPr>
              <a:t> </a:t>
            </a:r>
            <a:r>
              <a:rPr lang="en-US" sz="3600" b="1" u="sng" dirty="0" err="1">
                <a:solidFill>
                  <a:schemeClr val="bg1"/>
                </a:solidFill>
              </a:rPr>
              <a:t>vivieron</a:t>
            </a:r>
            <a:r>
              <a:rPr lang="en-US" sz="3600" b="1" u="sng" dirty="0">
                <a:solidFill>
                  <a:schemeClr val="bg1"/>
                </a:solidFill>
              </a:rPr>
              <a:t> </a:t>
            </a:r>
            <a:r>
              <a:rPr lang="en-US" sz="3600" b="1" u="sng" dirty="0" err="1">
                <a:solidFill>
                  <a:schemeClr val="bg1"/>
                </a:solidFill>
              </a:rPr>
              <a:t>en</a:t>
            </a:r>
            <a:r>
              <a:rPr lang="en-US" sz="3600" b="1" u="sng" dirty="0">
                <a:solidFill>
                  <a:schemeClr val="bg1"/>
                </a:solidFill>
              </a:rPr>
              <a:t>  Africa</a:t>
            </a:r>
            <a:r>
              <a:rPr lang="en-US" sz="5400" b="1" u="sng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5364" name="Text Box 6"/>
          <p:cNvSpPr txBox="1">
            <a:spLocks noChangeArrowheads="1"/>
          </p:cNvSpPr>
          <p:nvPr/>
        </p:nvSpPr>
        <p:spPr bwMode="auto">
          <a:xfrm>
            <a:off x="4818064" y="1981200"/>
            <a:ext cx="4113211" cy="33239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/>
            <a:r>
              <a:rPr lang="en-US" sz="3000" dirty="0" err="1">
                <a:solidFill>
                  <a:schemeClr val="bg1"/>
                </a:solidFill>
              </a:rPr>
              <a:t>Desde</a:t>
            </a:r>
            <a:r>
              <a:rPr lang="en-US" sz="3000" dirty="0">
                <a:solidFill>
                  <a:schemeClr val="bg1"/>
                </a:solidFill>
              </a:rPr>
              <a:t> </a:t>
            </a:r>
            <a:r>
              <a:rPr lang="en-US" sz="3000" dirty="0" err="1">
                <a:solidFill>
                  <a:schemeClr val="bg1"/>
                </a:solidFill>
              </a:rPr>
              <a:t>allí</a:t>
            </a:r>
            <a:r>
              <a:rPr lang="en-US" sz="3000" dirty="0">
                <a:solidFill>
                  <a:schemeClr val="bg1"/>
                </a:solidFill>
              </a:rPr>
              <a:t> se </a:t>
            </a:r>
            <a:r>
              <a:rPr lang="en-US" sz="3000" dirty="0" err="1">
                <a:solidFill>
                  <a:schemeClr val="bg1"/>
                </a:solidFill>
              </a:rPr>
              <a:t>expandieron</a:t>
            </a:r>
            <a:r>
              <a:rPr lang="en-US" sz="3000" dirty="0">
                <a:solidFill>
                  <a:schemeClr val="bg1"/>
                </a:solidFill>
              </a:rPr>
              <a:t> por  </a:t>
            </a:r>
            <a:r>
              <a:rPr lang="en-US" sz="3000" dirty="0" err="1">
                <a:solidFill>
                  <a:schemeClr val="bg1"/>
                </a:solidFill>
              </a:rPr>
              <a:t>todo</a:t>
            </a:r>
            <a:r>
              <a:rPr lang="en-US" sz="3000" dirty="0">
                <a:solidFill>
                  <a:schemeClr val="bg1"/>
                </a:solidFill>
              </a:rPr>
              <a:t> el </a:t>
            </a:r>
            <a:r>
              <a:rPr lang="en-US" sz="3000" dirty="0" err="1">
                <a:solidFill>
                  <a:schemeClr val="bg1"/>
                </a:solidFill>
              </a:rPr>
              <a:t>mundo</a:t>
            </a:r>
            <a:r>
              <a:rPr lang="en-US" sz="3000" dirty="0">
                <a:solidFill>
                  <a:schemeClr val="bg1"/>
                </a:solidFill>
              </a:rPr>
              <a:t> </a:t>
            </a:r>
            <a:r>
              <a:rPr lang="en-US" sz="3000" dirty="0" err="1">
                <a:solidFill>
                  <a:schemeClr val="bg1"/>
                </a:solidFill>
              </a:rPr>
              <a:t>tardando</a:t>
            </a:r>
            <a:r>
              <a:rPr lang="en-US" sz="3000" dirty="0">
                <a:solidFill>
                  <a:schemeClr val="bg1"/>
                </a:solidFill>
              </a:rPr>
              <a:t> </a:t>
            </a:r>
            <a:r>
              <a:rPr lang="en-US" sz="3000" dirty="0" err="1">
                <a:solidFill>
                  <a:schemeClr val="bg1"/>
                </a:solidFill>
              </a:rPr>
              <a:t>millones</a:t>
            </a:r>
            <a:r>
              <a:rPr lang="en-US" sz="3000" dirty="0">
                <a:solidFill>
                  <a:schemeClr val="bg1"/>
                </a:solidFill>
              </a:rPr>
              <a:t> de </a:t>
            </a:r>
            <a:r>
              <a:rPr lang="en-US" sz="3000" dirty="0" err="1">
                <a:solidFill>
                  <a:schemeClr val="bg1"/>
                </a:solidFill>
              </a:rPr>
              <a:t>años</a:t>
            </a:r>
            <a:r>
              <a:rPr lang="en-US" sz="3000" dirty="0">
                <a:solidFill>
                  <a:schemeClr val="bg1"/>
                </a:solidFill>
              </a:rPr>
              <a:t> y para </a:t>
            </a:r>
            <a:r>
              <a:rPr lang="en-US" sz="3000" dirty="0" err="1">
                <a:solidFill>
                  <a:schemeClr val="bg1"/>
                </a:solidFill>
              </a:rPr>
              <a:t>mantenerse</a:t>
            </a:r>
            <a:r>
              <a:rPr lang="en-US" sz="3000" dirty="0">
                <a:solidFill>
                  <a:schemeClr val="bg1"/>
                </a:solidFill>
              </a:rPr>
              <a:t> </a:t>
            </a:r>
            <a:r>
              <a:rPr lang="en-US" sz="3000" dirty="0" err="1">
                <a:solidFill>
                  <a:schemeClr val="bg1"/>
                </a:solidFill>
              </a:rPr>
              <a:t>cazaron</a:t>
            </a:r>
            <a:r>
              <a:rPr lang="en-US" sz="3000" dirty="0">
                <a:solidFill>
                  <a:schemeClr val="bg1"/>
                </a:solidFill>
              </a:rPr>
              <a:t> y </a:t>
            </a:r>
            <a:r>
              <a:rPr lang="en-US" sz="3000" dirty="0" err="1">
                <a:solidFill>
                  <a:schemeClr val="bg1"/>
                </a:solidFill>
              </a:rPr>
              <a:t>recolectaron</a:t>
            </a:r>
            <a:r>
              <a:rPr lang="en-US" sz="3000" dirty="0">
                <a:solidFill>
                  <a:schemeClr val="bg1"/>
                </a:solidFill>
              </a:rPr>
              <a:t> </a:t>
            </a:r>
            <a:r>
              <a:rPr lang="en-US" sz="3000" dirty="0" err="1">
                <a:solidFill>
                  <a:schemeClr val="bg1"/>
                </a:solidFill>
              </a:rPr>
              <a:t>frutos</a:t>
            </a:r>
            <a:r>
              <a:rPr lang="en-US" sz="3000" dirty="0">
                <a:solidFill>
                  <a:schemeClr val="bg1"/>
                </a:solidFill>
              </a:rPr>
              <a:t> y </a:t>
            </a:r>
            <a:r>
              <a:rPr lang="en-US" sz="3000" dirty="0" err="1">
                <a:solidFill>
                  <a:schemeClr val="bg1"/>
                </a:solidFill>
              </a:rPr>
              <a:t>semillas</a:t>
            </a:r>
            <a:r>
              <a:rPr lang="en-US" sz="3000" dirty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534400" cy="758825"/>
          </a:xfrm>
        </p:spPr>
        <p:txBody>
          <a:bodyPr/>
          <a:lstStyle/>
          <a:p>
            <a:pPr eaLnBrk="1" hangingPunct="1"/>
            <a:r>
              <a:rPr lang="en-US" sz="6000" b="1" dirty="0">
                <a:solidFill>
                  <a:srgbClr val="002060"/>
                </a:solidFill>
                <a:latin typeface="Toontime" pitchFamily="2" charset="0"/>
                <a:ea typeface="Agent Orange" pitchFamily="2" charset="0"/>
                <a:cs typeface="Agent Orange" pitchFamily="2" charset="0"/>
              </a:rPr>
              <a:t>CAZANDO…</a:t>
            </a:r>
          </a:p>
        </p:txBody>
      </p:sp>
      <p:pic>
        <p:nvPicPr>
          <p:cNvPr id="23556" name="Picture 4" descr="mammothscene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3886200" y="2133600"/>
            <a:ext cx="5080695" cy="3154680"/>
          </a:xfrm>
          <a:prstGeom prst="ellipse">
            <a:avLst/>
          </a:prstGeom>
          <a:effectLst>
            <a:softEdge rad="112500"/>
          </a:effectLst>
        </p:spPr>
      </p:pic>
      <p:pic>
        <p:nvPicPr>
          <p:cNvPr id="23554" name="Picture 2" descr="Pictur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400" y="2667000"/>
            <a:ext cx="2743200" cy="220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0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1" name="Rectangle 9"/>
          <p:cNvSpPr>
            <a:spLocks noGrp="1" noChangeArrowheads="1"/>
          </p:cNvSpPr>
          <p:nvPr>
            <p:ph type="title"/>
          </p:nvPr>
        </p:nvSpPr>
        <p:spPr>
          <a:xfrm>
            <a:off x="301625" y="228600"/>
            <a:ext cx="8534400" cy="75882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t Orange" pitchFamily="2" charset="0"/>
                <a:cs typeface="Agent Orange" pitchFamily="2" charset="0"/>
              </a:rPr>
              <a:t>¡Y SIN SER CAZADOS!</a:t>
            </a:r>
          </a:p>
        </p:txBody>
      </p:sp>
      <p:pic>
        <p:nvPicPr>
          <p:cNvPr id="17411" name="Picture 6" descr="sabertooth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1649413"/>
            <a:ext cx="3943350" cy="3660775"/>
          </a:xfrm>
          <a:noFill/>
        </p:spPr>
      </p:pic>
      <p:pic>
        <p:nvPicPr>
          <p:cNvPr id="13320" name="Picture 8" descr="caveman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524000" y="2971800"/>
            <a:ext cx="3048000" cy="29273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33333E-6 7.40741E-7 L -0.53333 -0.00232 " pathEditMode="fixed" rAng="0" ptsTypes="AA">
                                      <p:cBhvr>
                                        <p:cTn id="16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7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d_19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AutoShape 5"/>
          <p:cNvSpPr>
            <a:spLocks noChangeArrowheads="1"/>
          </p:cNvSpPr>
          <p:nvPr/>
        </p:nvSpPr>
        <p:spPr bwMode="auto">
          <a:xfrm>
            <a:off x="1600200" y="228600"/>
            <a:ext cx="4267200" cy="1981200"/>
          </a:xfrm>
          <a:prstGeom prst="cloudCallout">
            <a:avLst>
              <a:gd name="adj1" fmla="val 46394"/>
              <a:gd name="adj2" fmla="val 49921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/>
          <a:lstStyle/>
          <a:p>
            <a:pPr algn="just"/>
            <a:r>
              <a:rPr lang="en-US" sz="3200" dirty="0"/>
              <a:t>Ugh ¡ Mi </a:t>
            </a:r>
            <a:r>
              <a:rPr lang="en-US" sz="3200" dirty="0" err="1"/>
              <a:t>tener</a:t>
            </a:r>
            <a:r>
              <a:rPr lang="en-US" sz="3200" dirty="0"/>
              <a:t> </a:t>
            </a:r>
            <a:r>
              <a:rPr lang="en-US" sz="3200" dirty="0" err="1"/>
              <a:t>hambre</a:t>
            </a:r>
            <a:r>
              <a:rPr lang="en-US" sz="3200" dirty="0"/>
              <a:t>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6"/>
          <p:cNvSpPr txBox="1">
            <a:spLocks noChangeArrowheads="1"/>
          </p:cNvSpPr>
          <p:nvPr/>
        </p:nvSpPr>
        <p:spPr bwMode="auto">
          <a:xfrm>
            <a:off x="228600" y="3810000"/>
            <a:ext cx="8686800" cy="26161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Grupos</a:t>
            </a:r>
            <a:r>
              <a:rPr lang="en-US" sz="3200" dirty="0">
                <a:solidFill>
                  <a:schemeClr val="bg1"/>
                </a:solidFill>
              </a:rPr>
              <a:t> de </a:t>
            </a:r>
            <a:r>
              <a:rPr lang="en-US" sz="3200" dirty="0" err="1">
                <a:solidFill>
                  <a:schemeClr val="bg1"/>
                </a:solidFill>
              </a:rPr>
              <a:t>familias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forman</a:t>
            </a:r>
            <a:r>
              <a:rPr lang="en-US" sz="3200" dirty="0">
                <a:solidFill>
                  <a:schemeClr val="bg1"/>
                </a:solidFill>
              </a:rPr>
              <a:t> los </a:t>
            </a:r>
            <a:r>
              <a:rPr lang="en-US" sz="3200" dirty="0" err="1">
                <a:solidFill>
                  <a:schemeClr val="bg1"/>
                </a:solidFill>
              </a:rPr>
              <a:t>clanes</a:t>
            </a:r>
            <a:r>
              <a:rPr lang="en-US" sz="3200" dirty="0">
                <a:solidFill>
                  <a:schemeClr val="bg1"/>
                </a:solidFill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  </a:t>
            </a:r>
            <a:r>
              <a:rPr lang="en-US" sz="3200" dirty="0" err="1">
                <a:solidFill>
                  <a:schemeClr val="bg1"/>
                </a:solidFill>
              </a:rPr>
              <a:t>Recolectaban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raices</a:t>
            </a:r>
            <a:r>
              <a:rPr lang="en-US" sz="3200" dirty="0">
                <a:solidFill>
                  <a:schemeClr val="bg1"/>
                </a:solidFill>
              </a:rPr>
              <a:t>, </a:t>
            </a:r>
            <a:r>
              <a:rPr lang="en-US" sz="3200" dirty="0" err="1">
                <a:solidFill>
                  <a:schemeClr val="bg1"/>
                </a:solidFill>
              </a:rPr>
              <a:t>nueces</a:t>
            </a:r>
            <a:r>
              <a:rPr lang="en-US" sz="3200" dirty="0">
                <a:solidFill>
                  <a:schemeClr val="bg1"/>
                </a:solidFill>
              </a:rPr>
              <a:t> y </a:t>
            </a:r>
            <a:r>
              <a:rPr lang="en-US" sz="3200" dirty="0" err="1">
                <a:solidFill>
                  <a:schemeClr val="bg1"/>
                </a:solidFill>
              </a:rPr>
              <a:t>frutas</a:t>
            </a:r>
            <a:r>
              <a:rPr lang="en-US" sz="3200" dirty="0">
                <a:solidFill>
                  <a:schemeClr val="bg1"/>
                </a:solidFill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Además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colaboraban</a:t>
            </a:r>
            <a:r>
              <a:rPr lang="en-US" sz="3200" dirty="0">
                <a:solidFill>
                  <a:schemeClr val="bg1"/>
                </a:solidFill>
              </a:rPr>
              <a:t> para </a:t>
            </a:r>
            <a:r>
              <a:rPr lang="en-US" sz="3200" dirty="0" err="1">
                <a:solidFill>
                  <a:schemeClr val="bg1"/>
                </a:solidFill>
              </a:rPr>
              <a:t>cubrir</a:t>
            </a:r>
            <a:r>
              <a:rPr lang="en-US" sz="3200" dirty="0">
                <a:solidFill>
                  <a:schemeClr val="bg1"/>
                </a:solidFill>
              </a:rPr>
              <a:t> las </a:t>
            </a:r>
            <a:r>
              <a:rPr lang="en-US" sz="3200" dirty="0" err="1">
                <a:solidFill>
                  <a:schemeClr val="bg1"/>
                </a:solidFill>
              </a:rPr>
              <a:t>necesidades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básicas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como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conseguir</a:t>
            </a:r>
            <a:r>
              <a:rPr lang="en-US" sz="3200" dirty="0">
                <a:solidFill>
                  <a:schemeClr val="bg1"/>
                </a:solidFill>
              </a:rPr>
              <a:t> comida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rgbClr val="FFFF00"/>
                </a:solidFill>
              </a:rPr>
              <a:t>Cazaban</a:t>
            </a:r>
            <a:r>
              <a:rPr lang="en-US" sz="3200" b="1" dirty="0">
                <a:solidFill>
                  <a:srgbClr val="FFFF00"/>
                </a:solidFill>
              </a:rPr>
              <a:t> &amp; </a:t>
            </a:r>
            <a:r>
              <a:rPr lang="en-US" sz="3200" b="1" dirty="0" err="1">
                <a:solidFill>
                  <a:srgbClr val="FFFF00"/>
                </a:solidFill>
              </a:rPr>
              <a:t>Recolectaban</a:t>
            </a:r>
            <a:r>
              <a:rPr lang="en-US" sz="3200" b="1" dirty="0">
                <a:solidFill>
                  <a:srgbClr val="FFFF00"/>
                </a:solidFill>
              </a:rPr>
              <a:t> / </a:t>
            </a:r>
            <a:r>
              <a:rPr lang="en-US" sz="3200" b="1" dirty="0" err="1">
                <a:solidFill>
                  <a:srgbClr val="FFFF00"/>
                </a:solidFill>
              </a:rPr>
              <a:t>Nomadas</a:t>
            </a:r>
            <a:endParaRPr lang="en-US" sz="3600" b="1" dirty="0">
              <a:solidFill>
                <a:srgbClr val="FFFF00"/>
              </a:solidFill>
            </a:endParaRPr>
          </a:p>
        </p:txBody>
      </p:sp>
      <p:pic>
        <p:nvPicPr>
          <p:cNvPr id="19459" name="Picture 7" descr="wcc-arch-agg-egal-p3-01f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28600"/>
            <a:ext cx="86868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4"/>
          <p:cNvSpPr txBox="1">
            <a:spLocks noChangeArrowheads="1"/>
          </p:cNvSpPr>
          <p:nvPr/>
        </p:nvSpPr>
        <p:spPr bwMode="auto">
          <a:xfrm>
            <a:off x="838200" y="1524000"/>
            <a:ext cx="7483475" cy="31700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sz="4000" b="1" dirty="0"/>
              <a:t>De los </a:t>
            </a:r>
            <a:r>
              <a:rPr lang="en-US" sz="4000" b="1" dirty="0" err="1"/>
              <a:t>animales</a:t>
            </a:r>
            <a:r>
              <a:rPr lang="en-US" sz="4000" b="1" dirty="0"/>
              <a:t> :</a:t>
            </a:r>
            <a:br>
              <a:rPr lang="en-US" sz="4000" b="1" dirty="0"/>
            </a:br>
            <a:r>
              <a:rPr lang="en-US" sz="4000" b="1" dirty="0"/>
              <a:t>que </a:t>
            </a:r>
            <a:r>
              <a:rPr lang="en-US" sz="4000" b="1" dirty="0" err="1"/>
              <a:t>cazaban</a:t>
            </a:r>
            <a:r>
              <a:rPr lang="en-US" sz="4000" b="1" dirty="0"/>
              <a:t> </a:t>
            </a:r>
            <a:r>
              <a:rPr lang="en-US" sz="4000" b="1" dirty="0" err="1"/>
              <a:t>obtenían</a:t>
            </a:r>
            <a:r>
              <a:rPr lang="en-US" sz="4000" b="1" dirty="0"/>
              <a:t> 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n-US" sz="4000" dirty="0"/>
              <a:t> carne para comer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n-US" sz="4000" dirty="0"/>
              <a:t> </a:t>
            </a:r>
            <a:r>
              <a:rPr lang="en-US" sz="4000" dirty="0" err="1"/>
              <a:t>huesos</a:t>
            </a:r>
            <a:r>
              <a:rPr lang="en-US" sz="4000" dirty="0"/>
              <a:t> para </a:t>
            </a:r>
            <a:r>
              <a:rPr lang="en-US" sz="4000" dirty="0" err="1"/>
              <a:t>utiles</a:t>
            </a:r>
            <a:endParaRPr lang="en-US" sz="40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en-US" sz="4000" dirty="0"/>
              <a:t> </a:t>
            </a:r>
            <a:r>
              <a:rPr lang="en-US" sz="4000" dirty="0" err="1"/>
              <a:t>piel</a:t>
            </a:r>
            <a:r>
              <a:rPr lang="en-US" sz="4000" dirty="0"/>
              <a:t> para </a:t>
            </a:r>
            <a:r>
              <a:rPr lang="en-US" sz="4000" dirty="0" err="1"/>
              <a:t>vestirse</a:t>
            </a:r>
            <a:endParaRPr lang="en-US" sz="4000" dirty="0"/>
          </a:p>
        </p:txBody>
      </p:sp>
      <p:pic>
        <p:nvPicPr>
          <p:cNvPr id="17413" name="Picture 5" descr="flinston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2971800"/>
            <a:ext cx="1914769" cy="2133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414" name="Picture 6" descr="602stonea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137149">
            <a:off x="457215" y="807934"/>
            <a:ext cx="1498052" cy="16578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Cave_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133600"/>
            <a:ext cx="8839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ext Box 5"/>
          <p:cNvSpPr txBox="1">
            <a:spLocks noChangeArrowheads="1"/>
          </p:cNvSpPr>
          <p:nvPr/>
        </p:nvSpPr>
        <p:spPr bwMode="auto">
          <a:xfrm>
            <a:off x="441325" y="188913"/>
            <a:ext cx="8093075" cy="193899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/>
            <a:r>
              <a:rPr lang="en-US" sz="4000" dirty="0"/>
              <a:t>Se </a:t>
            </a:r>
            <a:r>
              <a:rPr lang="en-US" sz="4000" dirty="0" err="1"/>
              <a:t>establecían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cuevas</a:t>
            </a:r>
            <a:r>
              <a:rPr lang="en-US" sz="4000" dirty="0"/>
              <a:t> o </a:t>
            </a:r>
            <a:r>
              <a:rPr lang="en-US" sz="4000" dirty="0" err="1"/>
              <a:t>abrigos</a:t>
            </a:r>
            <a:r>
              <a:rPr lang="en-US" sz="4000" dirty="0"/>
              <a:t> </a:t>
            </a:r>
            <a:r>
              <a:rPr lang="en-US" sz="4000" dirty="0" err="1"/>
              <a:t>rocosos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zonas de </a:t>
            </a:r>
            <a:r>
              <a:rPr lang="en-US" sz="4000" dirty="0" err="1"/>
              <a:t>caza</a:t>
            </a:r>
            <a:r>
              <a:rPr lang="en-US" sz="4000" dirty="0"/>
              <a:t> </a:t>
            </a:r>
            <a:r>
              <a:rPr lang="en-US" sz="4000" dirty="0" err="1"/>
              <a:t>abundante</a:t>
            </a:r>
            <a:r>
              <a:rPr lang="en-US" sz="4000" dirty="0"/>
              <a:t>-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441325" y="341313"/>
            <a:ext cx="7483475" cy="193899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/>
            <a:r>
              <a:rPr lang="en-US" sz="4000" dirty="0"/>
              <a:t>Los </a:t>
            </a:r>
            <a:r>
              <a:rPr lang="en-US" sz="4000" dirty="0" err="1"/>
              <a:t>clanes</a:t>
            </a:r>
            <a:r>
              <a:rPr lang="en-US" sz="4000" dirty="0"/>
              <a:t> (</a:t>
            </a:r>
            <a:r>
              <a:rPr lang="en-US" sz="4000" dirty="0" err="1"/>
              <a:t>tribus</a:t>
            </a:r>
            <a:r>
              <a:rPr lang="en-US" sz="4000" dirty="0"/>
              <a:t>) </a:t>
            </a:r>
            <a:r>
              <a:rPr lang="en-US" sz="4000" b="1" u="sng" dirty="0" err="1"/>
              <a:t>migraban</a:t>
            </a:r>
            <a:r>
              <a:rPr lang="en-US" sz="4000" dirty="0"/>
              <a:t> </a:t>
            </a:r>
            <a:r>
              <a:rPr lang="en-US" sz="4000" dirty="0" err="1"/>
              <a:t>cuando</a:t>
            </a:r>
            <a:r>
              <a:rPr lang="en-US" sz="4000" dirty="0"/>
              <a:t> la comida (</a:t>
            </a:r>
            <a:r>
              <a:rPr lang="en-US" sz="4000" dirty="0" err="1"/>
              <a:t>plantas</a:t>
            </a:r>
            <a:r>
              <a:rPr lang="en-US" sz="4000" dirty="0"/>
              <a:t> o </a:t>
            </a:r>
            <a:r>
              <a:rPr lang="en-US" sz="4000" dirty="0" err="1"/>
              <a:t>animales</a:t>
            </a:r>
            <a:r>
              <a:rPr lang="en-US" sz="4000" dirty="0"/>
              <a:t>) </a:t>
            </a:r>
            <a:r>
              <a:rPr lang="en-US" sz="4000" dirty="0" err="1"/>
              <a:t>escasea</a:t>
            </a:r>
            <a:endParaRPr lang="en-US" sz="4000" dirty="0"/>
          </a:p>
        </p:txBody>
      </p:sp>
      <p:pic>
        <p:nvPicPr>
          <p:cNvPr id="19461" name="Picture 5" descr="flinstones_evacuate_florid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62400" y="3257550"/>
            <a:ext cx="4686300" cy="307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AutoShape 6"/>
          <p:cNvSpPr>
            <a:spLocks noChangeArrowheads="1"/>
          </p:cNvSpPr>
          <p:nvPr/>
        </p:nvSpPr>
        <p:spPr bwMode="auto">
          <a:xfrm>
            <a:off x="685800" y="2590800"/>
            <a:ext cx="3276600" cy="2362200"/>
          </a:xfrm>
          <a:prstGeom prst="wedgeRectCallout">
            <a:avLst>
              <a:gd name="adj1" fmla="val 99591"/>
              <a:gd name="adj2" fmla="val 2425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/>
          <a:lstStyle/>
          <a:p>
            <a:pPr algn="ctr"/>
            <a:endParaRPr lang="en-US" sz="3200" dirty="0">
              <a:latin typeface="Eras Demi ITC" pitchFamily="34" charset="0"/>
            </a:endParaRPr>
          </a:p>
          <a:p>
            <a:pPr algn="ctr"/>
            <a:endParaRPr lang="en-US" sz="3200" dirty="0">
              <a:latin typeface="Eras Demi ITC" pitchFamily="34" charset="0"/>
            </a:endParaRPr>
          </a:p>
          <a:p>
            <a:pPr algn="ctr"/>
            <a:r>
              <a:rPr lang="en-US" sz="3200" dirty="0" err="1">
                <a:latin typeface="Eras Demi ITC" pitchFamily="34" charset="0"/>
              </a:rPr>
              <a:t>Yaba</a:t>
            </a:r>
            <a:r>
              <a:rPr lang="en-US" sz="3200" dirty="0">
                <a:latin typeface="Eras Demi ITC" pitchFamily="34" charset="0"/>
              </a:rPr>
              <a:t>-</a:t>
            </a:r>
            <a:r>
              <a:rPr lang="en-US" sz="3200" dirty="0" err="1">
                <a:latin typeface="Eras Demi ITC" pitchFamily="34" charset="0"/>
              </a:rPr>
              <a:t>daba</a:t>
            </a:r>
            <a:r>
              <a:rPr lang="en-US" sz="3200" dirty="0">
                <a:latin typeface="Eras Demi ITC" pitchFamily="34" charset="0"/>
              </a:rPr>
              <a:t>-doo!</a:t>
            </a:r>
          </a:p>
        </p:txBody>
      </p:sp>
      <p:pic>
        <p:nvPicPr>
          <p:cNvPr id="5" name="Flinstones.wav_Yaba_16316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686800" y="6019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338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9462" grpId="0" animBg="1"/>
      <p:bldP spid="19462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Expandiendose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por </a:t>
            </a:r>
            <a:r>
              <a:rPr lang="en-US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todo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</a:t>
            </a:r>
            <a:r>
              <a:rPr lang="en-US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mundo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3555" name="Picture 4" descr="social studies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4800" y="1600200"/>
            <a:ext cx="8534400" cy="4953000"/>
          </a:xfrm>
          <a:noFill/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Motivos</a:t>
            </a: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para </a:t>
            </a:r>
            <a:r>
              <a:rPr lang="en-US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emigrar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57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1"/>
            <a:ext cx="5486400" cy="2667000"/>
          </a:xfrm>
        </p:spPr>
        <p:txBody>
          <a:bodyPr/>
          <a:lstStyle/>
          <a:p>
            <a:pPr eaLnBrk="1" hangingPunct="1"/>
            <a:r>
              <a:rPr lang="en-US" dirty="0"/>
              <a:t>No </a:t>
            </a:r>
            <a:r>
              <a:rPr lang="en-US" dirty="0" err="1"/>
              <a:t>había</a:t>
            </a:r>
            <a:r>
              <a:rPr lang="en-US" dirty="0"/>
              <a:t> </a:t>
            </a:r>
            <a:r>
              <a:rPr lang="en-US" dirty="0" err="1"/>
              <a:t>suficiente</a:t>
            </a:r>
            <a:r>
              <a:rPr lang="en-US" dirty="0"/>
              <a:t> comida</a:t>
            </a:r>
          </a:p>
          <a:p>
            <a:pPr eaLnBrk="1" hangingPunct="1"/>
            <a:r>
              <a:rPr lang="en-US" dirty="0" err="1"/>
              <a:t>Competencia</a:t>
            </a:r>
            <a:r>
              <a:rPr lang="en-US" dirty="0"/>
              <a:t> con </a:t>
            </a:r>
            <a:r>
              <a:rPr lang="en-US" dirty="0" err="1"/>
              <a:t>otros</a:t>
            </a:r>
            <a:r>
              <a:rPr lang="en-US" dirty="0"/>
              <a:t> </a:t>
            </a:r>
            <a:r>
              <a:rPr lang="en-US" dirty="0" err="1"/>
              <a:t>clanes</a:t>
            </a:r>
            <a:endParaRPr lang="en-US" dirty="0"/>
          </a:p>
          <a:p>
            <a:pPr eaLnBrk="1" hangingPunct="1"/>
            <a:r>
              <a:rPr lang="en-US" dirty="0" err="1"/>
              <a:t>Cambios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clima</a:t>
            </a:r>
            <a:endParaRPr lang="en-US" dirty="0"/>
          </a:p>
          <a:p>
            <a:pPr eaLnBrk="1" hangingPunct="1"/>
            <a:r>
              <a:rPr lang="en-US" dirty="0" err="1"/>
              <a:t>Seguían</a:t>
            </a:r>
            <a:r>
              <a:rPr lang="en-US" dirty="0"/>
              <a:t> a los animals </a:t>
            </a:r>
            <a:r>
              <a:rPr lang="en-US" dirty="0" err="1"/>
              <a:t>en</a:t>
            </a:r>
            <a:r>
              <a:rPr lang="en-US" dirty="0"/>
              <a:t> sus </a:t>
            </a:r>
            <a:r>
              <a:rPr lang="en-US" dirty="0" err="1"/>
              <a:t>desplazamientos</a:t>
            </a:r>
            <a:r>
              <a:rPr lang="en-US" dirty="0"/>
              <a:t> </a:t>
            </a:r>
            <a:r>
              <a:rPr lang="en-US" dirty="0" err="1"/>
              <a:t>estacionales</a:t>
            </a:r>
            <a:r>
              <a:rPr lang="en-US" dirty="0"/>
              <a:t>.</a:t>
            </a:r>
          </a:p>
        </p:txBody>
      </p:sp>
      <p:pic>
        <p:nvPicPr>
          <p:cNvPr id="24580" name="Picture 6" descr="602caveman1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019800" y="2438400"/>
            <a:ext cx="2362200" cy="23622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</a:t>
            </a:r>
            <a:r>
              <a:rPr lang="en-US" sz="6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Edad</a:t>
            </a:r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</a:t>
            </a:r>
            <a:r>
              <a:rPr lang="en-US" sz="6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hielo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772" name="AutoShape 4"/>
          <p:cNvSpPr>
            <a:spLocks noChangeArrowheads="1"/>
          </p:cNvSpPr>
          <p:nvPr/>
        </p:nvSpPr>
        <p:spPr bwMode="auto">
          <a:xfrm>
            <a:off x="152400" y="1066800"/>
            <a:ext cx="8991600" cy="32004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Hace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35,000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años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</a:t>
            </a:r>
          </a:p>
          <a:p>
            <a:pPr algn="ctr">
              <a:defRPr/>
            </a:pP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hielo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cubrió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1/3 de la tierra</a:t>
            </a:r>
            <a:b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…los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oceanos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helaron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formando</a:t>
            </a:r>
            <a:b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puentes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que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hicieron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las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migraciones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más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fáciles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wind-howl2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839200" y="6400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89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0" showWhenStopped="0"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277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>
              <a:solidFill>
                <a:srgbClr val="7B9899"/>
              </a:solidFill>
            </a:endParaRPr>
          </a:p>
        </p:txBody>
      </p:sp>
      <p:pic>
        <p:nvPicPr>
          <p:cNvPr id="26627" name="Picture 4" descr="ice-age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5767388"/>
          </a:xfrm>
          <a:noFill/>
        </p:spPr>
      </p:pic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990600" y="5791200"/>
            <a:ext cx="6732933" cy="7078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Y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también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se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hizo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una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peli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…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step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04800"/>
            <a:ext cx="6553200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762000" y="5791200"/>
            <a:ext cx="7665881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sz="2400" dirty="0"/>
              <a:t>El </a:t>
            </a:r>
            <a:r>
              <a:rPr lang="en-US" sz="2400" dirty="0" err="1"/>
              <a:t>paleolítico</a:t>
            </a:r>
            <a:r>
              <a:rPr lang="en-US" sz="2400" dirty="0"/>
              <a:t> se </a:t>
            </a:r>
            <a:r>
              <a:rPr lang="en-US" sz="2400" dirty="0" err="1"/>
              <a:t>estudia</a:t>
            </a:r>
            <a:r>
              <a:rPr lang="en-US" sz="2400" dirty="0"/>
              <a:t> por las pinturas </a:t>
            </a:r>
            <a:r>
              <a:rPr lang="en-US" sz="2400" dirty="0" err="1"/>
              <a:t>en</a:t>
            </a:r>
            <a:r>
              <a:rPr lang="en-US" sz="2400" dirty="0"/>
              <a:t> las </a:t>
            </a:r>
            <a:r>
              <a:rPr lang="en-US" sz="2400" dirty="0" err="1"/>
              <a:t>cuevas</a:t>
            </a:r>
            <a:r>
              <a:rPr lang="en-US" sz="2400" dirty="0"/>
              <a:t>.</a:t>
            </a:r>
          </a:p>
        </p:txBody>
      </p:sp>
      <p:pic>
        <p:nvPicPr>
          <p:cNvPr id="30724" name="Picture 6" descr="magart0107_p54_pic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54838" y="1981200"/>
            <a:ext cx="2189162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calendarspiritspicturelar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04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7" name="Oval 5"/>
          <p:cNvSpPr>
            <a:spLocks noChangeArrowheads="1"/>
          </p:cNvSpPr>
          <p:nvPr/>
        </p:nvSpPr>
        <p:spPr bwMode="auto">
          <a:xfrm>
            <a:off x="838200" y="4419600"/>
            <a:ext cx="5257800" cy="2438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pPr algn="ctr"/>
            <a:r>
              <a:rPr lang="en-US" sz="4400" dirty="0">
                <a:latin typeface="Eras Demi ITC" pitchFamily="34" charset="0"/>
              </a:rPr>
              <a:t>Y los </a:t>
            </a:r>
            <a:r>
              <a:rPr lang="en-US" sz="4400" dirty="0" err="1">
                <a:latin typeface="Eras Demi ITC" pitchFamily="34" charset="0"/>
              </a:rPr>
              <a:t>útiles</a:t>
            </a:r>
            <a:endParaRPr lang="en-US" sz="4400" dirty="0">
              <a:latin typeface="Eras Demi IT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Stone_Age_Tools_Lar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52400" y="1524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1"/>
            <a:ext cx="541020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Utiles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piedra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MCj0089724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914400"/>
            <a:ext cx="4452938" cy="522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 Box 5"/>
          <p:cNvSpPr txBox="1">
            <a:spLocks noChangeArrowheads="1"/>
          </p:cNvSpPr>
          <p:nvPr/>
        </p:nvSpPr>
        <p:spPr bwMode="auto">
          <a:xfrm>
            <a:off x="4572000" y="304800"/>
            <a:ext cx="4572000" cy="483209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sz="4400" dirty="0" err="1">
                <a:latin typeface="Comic Sans MS" panose="030F0702030302020204" pitchFamily="66" charset="0"/>
              </a:rPr>
              <a:t>Aquí</a:t>
            </a:r>
            <a:r>
              <a:rPr lang="en-US" sz="4400" dirty="0">
                <a:latin typeface="Comic Sans MS" panose="030F0702030302020204" pitchFamily="66" charset="0"/>
              </a:rPr>
              <a:t> </a:t>
            </a:r>
            <a:r>
              <a:rPr lang="en-US" sz="4400" dirty="0" err="1">
                <a:latin typeface="Comic Sans MS" panose="030F0702030302020204" pitchFamily="66" charset="0"/>
              </a:rPr>
              <a:t>vemos</a:t>
            </a:r>
            <a:r>
              <a:rPr lang="en-US" sz="4400" dirty="0">
                <a:latin typeface="Comic Sans MS" panose="030F0702030302020204" pitchFamily="66" charset="0"/>
              </a:rPr>
              <a:t> </a:t>
            </a:r>
            <a:r>
              <a:rPr lang="en-US" sz="4400" dirty="0" err="1">
                <a:latin typeface="Comic Sans MS" panose="030F0702030302020204" pitchFamily="66" charset="0"/>
              </a:rPr>
              <a:t>como</a:t>
            </a:r>
            <a:r>
              <a:rPr lang="en-US" sz="4400" dirty="0">
                <a:latin typeface="Comic Sans MS" panose="030F0702030302020204" pitchFamily="66" charset="0"/>
              </a:rPr>
              <a:t> se </a:t>
            </a:r>
            <a:r>
              <a:rPr lang="en-US" sz="4400" dirty="0" err="1">
                <a:latin typeface="Comic Sans MS" panose="030F0702030302020204" pitchFamily="66" charset="0"/>
              </a:rPr>
              <a:t>fabricaban</a:t>
            </a:r>
            <a:r>
              <a:rPr lang="en-US" sz="4400" dirty="0">
                <a:latin typeface="Comic Sans MS" panose="030F0702030302020204" pitchFamily="66" charset="0"/>
              </a:rPr>
              <a:t> los </a:t>
            </a:r>
            <a:r>
              <a:rPr lang="en-US" sz="4400" dirty="0" err="1">
                <a:latin typeface="Comic Sans MS" panose="030F0702030302020204" pitchFamily="66" charset="0"/>
              </a:rPr>
              <a:t>útiles</a:t>
            </a:r>
            <a:r>
              <a:rPr lang="en-US" sz="4400" dirty="0">
                <a:latin typeface="Comic Sans MS" panose="030F0702030302020204" pitchFamily="66" charset="0"/>
              </a:rPr>
              <a:t> de </a:t>
            </a:r>
            <a:r>
              <a:rPr lang="en-US" sz="4400" dirty="0" err="1">
                <a:latin typeface="Comic Sans MS" panose="030F0702030302020204" pitchFamily="66" charset="0"/>
              </a:rPr>
              <a:t>piedra</a:t>
            </a:r>
            <a:r>
              <a:rPr lang="en-US" sz="4400" dirty="0">
                <a:latin typeface="Comic Sans MS" panose="030F0702030302020204" pitchFamily="66" charset="0"/>
              </a:rPr>
              <a:t>-.</a:t>
            </a:r>
          </a:p>
          <a:p>
            <a:pPr algn="ctr"/>
            <a:endParaRPr lang="en-US" sz="4400" dirty="0">
              <a:latin typeface="Comic Sans MS" panose="030F0702030302020204" pitchFamily="66" charset="0"/>
            </a:endParaRPr>
          </a:p>
          <a:p>
            <a:pPr algn="ctr"/>
            <a:r>
              <a:rPr lang="en-US" sz="4400" dirty="0">
                <a:latin typeface="Comic Sans MS" panose="030F0702030302020204" pitchFamily="66" charset="0"/>
              </a:rPr>
              <a:t>¡</a:t>
            </a:r>
            <a:r>
              <a:rPr lang="en-US" sz="4400" dirty="0" err="1">
                <a:latin typeface="Comic Sans MS" panose="030F0702030302020204" pitchFamily="66" charset="0"/>
              </a:rPr>
              <a:t>Cuidado</a:t>
            </a:r>
            <a:r>
              <a:rPr lang="en-US" sz="4400" dirty="0">
                <a:latin typeface="Comic Sans MS" panose="030F0702030302020204" pitchFamily="66" charset="0"/>
              </a:rPr>
              <a:t> con </a:t>
            </a:r>
            <a:r>
              <a:rPr lang="en-US" sz="4400" dirty="0" err="1">
                <a:latin typeface="Comic Sans MS" panose="030F0702030302020204" pitchFamily="66" charset="0"/>
              </a:rPr>
              <a:t>tus</a:t>
            </a:r>
            <a:r>
              <a:rPr lang="en-US" sz="4400" dirty="0">
                <a:latin typeface="Comic Sans MS" panose="030F0702030302020204" pitchFamily="66" charset="0"/>
              </a:rPr>
              <a:t> </a:t>
            </a:r>
            <a:r>
              <a:rPr lang="en-US" sz="4400" dirty="0" err="1">
                <a:latin typeface="Comic Sans MS" panose="030F0702030302020204" pitchFamily="66" charset="0"/>
              </a:rPr>
              <a:t>dedos</a:t>
            </a:r>
            <a:r>
              <a:rPr lang="en-US" sz="4400" dirty="0">
                <a:latin typeface="Comic Sans MS" panose="030F0702030302020204" pitchFamily="66" charset="0"/>
              </a:rPr>
              <a:t>, amigo!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one Age - Music - HOTW.wmv">
            <a:hlinkClick r:id="" action="ppaction://media"/>
          </p:cNvPr>
          <p:cNvPicPr>
            <a:picLocks noRot="1"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57200" y="685800"/>
            <a:ext cx="8001000" cy="5334000"/>
          </a:xfrm>
          <a:prstGeom prst="rect">
            <a:avLst/>
          </a:prstGeom>
        </p:spPr>
      </p:pic>
    </p:spTree>
  </p:cSld>
  <p:clrMapOvr>
    <a:masterClrMapping/>
  </p:clrMapOvr>
  <p:transition advTm="6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0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5" descr="sptfc06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3188"/>
            <a:ext cx="9144000" cy="667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AutoShape 6"/>
          <p:cNvSpPr>
            <a:spLocks noChangeArrowheads="1"/>
          </p:cNvSpPr>
          <p:nvPr/>
        </p:nvSpPr>
        <p:spPr bwMode="auto">
          <a:xfrm>
            <a:off x="2286000" y="152400"/>
            <a:ext cx="3048000" cy="14478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/>
          <a:lstStyle/>
          <a:p>
            <a:pPr algn="ctr"/>
            <a:r>
              <a:rPr lang="en-US" sz="3200" dirty="0"/>
              <a:t>¿</a:t>
            </a:r>
            <a:r>
              <a:rPr lang="en-US" sz="3200" dirty="0" err="1"/>
              <a:t>Qué</a:t>
            </a:r>
            <a:r>
              <a:rPr lang="en-US" sz="3200" dirty="0"/>
              <a:t> </a:t>
            </a:r>
            <a:r>
              <a:rPr lang="en-US" sz="3200" dirty="0" err="1"/>
              <a:t>hemos</a:t>
            </a:r>
            <a:r>
              <a:rPr lang="en-US" sz="3200" dirty="0"/>
              <a:t> </a:t>
            </a:r>
            <a:r>
              <a:rPr lang="en-US" sz="3200" dirty="0" err="1"/>
              <a:t>aprendido</a:t>
            </a:r>
            <a:r>
              <a:rPr lang="en-US" sz="3200" dirty="0"/>
              <a:t>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sptfc06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3188"/>
            <a:ext cx="9144000" cy="667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AutoShape 4"/>
          <p:cNvSpPr>
            <a:spLocks noChangeArrowheads="1"/>
          </p:cNvSpPr>
          <p:nvPr/>
        </p:nvSpPr>
        <p:spPr bwMode="auto">
          <a:xfrm>
            <a:off x="152400" y="228600"/>
            <a:ext cx="4495800" cy="1828800"/>
          </a:xfrm>
          <a:prstGeom prst="wedgeRectCallout">
            <a:avLst>
              <a:gd name="adj1" fmla="val 69384"/>
              <a:gd name="adj2" fmla="val -1363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</p:spPr>
        <p:txBody>
          <a:bodyPr/>
          <a:lstStyle/>
          <a:p>
            <a:pPr marL="342900" indent="-342900" algn="just">
              <a:buFontTx/>
              <a:buAutoNum type="arabicPeriod"/>
            </a:pPr>
            <a:r>
              <a:rPr lang="en-US" sz="3200" dirty="0"/>
              <a:t>¿</a:t>
            </a:r>
            <a:r>
              <a:rPr lang="en-US" sz="2800" dirty="0" err="1"/>
              <a:t>Cómo</a:t>
            </a:r>
            <a:r>
              <a:rPr lang="en-US" sz="2800" dirty="0"/>
              <a:t> </a:t>
            </a:r>
            <a:r>
              <a:rPr lang="en-US" sz="2800" dirty="0" err="1"/>
              <a:t>obtenía</a:t>
            </a:r>
            <a:r>
              <a:rPr lang="en-US" sz="2800" dirty="0"/>
              <a:t> el hombre primitive la comida para </a:t>
            </a:r>
            <a:r>
              <a:rPr lang="en-US" sz="2800" dirty="0" err="1"/>
              <a:t>sobrevivir</a:t>
            </a:r>
            <a:r>
              <a:rPr lang="en-US" sz="2800" dirty="0"/>
              <a:t>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sptfc06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3188"/>
            <a:ext cx="9144000" cy="667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AutoShape 3"/>
          <p:cNvSpPr>
            <a:spLocks noChangeArrowheads="1"/>
          </p:cNvSpPr>
          <p:nvPr/>
        </p:nvSpPr>
        <p:spPr bwMode="auto">
          <a:xfrm>
            <a:off x="152400" y="228600"/>
            <a:ext cx="4495800" cy="1828800"/>
          </a:xfrm>
          <a:prstGeom prst="wedgeRectCallout">
            <a:avLst>
              <a:gd name="adj1" fmla="val 38875"/>
              <a:gd name="adj2" fmla="val 7178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</p:spPr>
        <p:txBody>
          <a:bodyPr/>
          <a:lstStyle/>
          <a:p>
            <a:pPr marL="342900" indent="-342900" algn="just"/>
            <a:r>
              <a:rPr lang="en-US" sz="3200" dirty="0"/>
              <a:t>2. </a:t>
            </a:r>
            <a:r>
              <a:rPr lang="en-US" sz="2800" dirty="0"/>
              <a:t>¿</a:t>
            </a:r>
            <a:r>
              <a:rPr lang="en-US" sz="2800" dirty="0" err="1"/>
              <a:t>Qué</a:t>
            </a:r>
            <a:r>
              <a:rPr lang="en-US" sz="2800" dirty="0"/>
              <a:t> </a:t>
            </a:r>
            <a:r>
              <a:rPr lang="en-US" sz="2800" dirty="0" err="1"/>
              <a:t>impulsaba</a:t>
            </a:r>
            <a:r>
              <a:rPr lang="en-US" sz="2800" dirty="0"/>
              <a:t> a los hombres </a:t>
            </a:r>
            <a:r>
              <a:rPr lang="en-US" sz="2800" dirty="0" err="1"/>
              <a:t>primitivos</a:t>
            </a:r>
            <a:r>
              <a:rPr lang="en-US" sz="2800" dirty="0"/>
              <a:t> a </a:t>
            </a:r>
            <a:r>
              <a:rPr lang="en-US" sz="2800" dirty="0" err="1"/>
              <a:t>trabajar</a:t>
            </a:r>
            <a:r>
              <a:rPr lang="en-US" sz="2800" dirty="0"/>
              <a:t> </a:t>
            </a:r>
            <a:r>
              <a:rPr lang="en-US" sz="2800" dirty="0" err="1"/>
              <a:t>juntos</a:t>
            </a:r>
            <a:r>
              <a:rPr lang="en-US" sz="2800" dirty="0"/>
              <a:t>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WordArt 10"/>
          <p:cNvSpPr>
            <a:spLocks noChangeArrowheads="1" noChangeShapeType="1" noTextEdit="1"/>
          </p:cNvSpPr>
          <p:nvPr/>
        </p:nvSpPr>
        <p:spPr bwMode="auto">
          <a:xfrm>
            <a:off x="1524000" y="762000"/>
            <a:ext cx="6324600" cy="43434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endParaRPr lang="en-US" sz="3600" kern="10">
              <a:ln w="12700">
                <a:solidFill>
                  <a:srgbClr val="B2B2B2"/>
                </a:solidFill>
                <a:round/>
              </a:ln>
              <a:gradFill rotWithShape="1">
                <a:gsLst>
                  <a:gs pos="0">
                    <a:srgbClr val="520402"/>
                  </a:gs>
                  <a:gs pos="100000">
                    <a:srgbClr val="FFCC00"/>
                  </a:gs>
                </a:gsLst>
                <a:lin ang="5400000" scaled="1"/>
              </a:gradFill>
              <a:effectLst>
                <a:outerShdw dist="35921" dir="2700000" sy="50000" rotWithShape="0">
                  <a:srgbClr val="875B0D">
                    <a:alpha val="70000"/>
                  </a:srgbClr>
                </a:outerShdw>
              </a:effectLst>
              <a:latin typeface="Arial Black" panose="020B0A04020102020204"/>
            </a:endParaRPr>
          </a:p>
        </p:txBody>
      </p:sp>
      <p:sp>
        <p:nvSpPr>
          <p:cNvPr id="27651" name="TextBox 4"/>
          <p:cNvSpPr txBox="1">
            <a:spLocks noChangeArrowheads="1"/>
          </p:cNvSpPr>
          <p:nvPr/>
        </p:nvSpPr>
        <p:spPr bwMode="auto">
          <a:xfrm>
            <a:off x="2209800" y="457200"/>
            <a:ext cx="6477000" cy="14465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sz="4400" dirty="0" err="1">
                <a:solidFill>
                  <a:schemeClr val="bg1"/>
                </a:solidFill>
                <a:latin typeface="Tw Cen MT" pitchFamily="34" charset="0"/>
              </a:rPr>
              <a:t>Paleolitico</a:t>
            </a:r>
            <a:r>
              <a:rPr lang="en-US" sz="4400" dirty="0">
                <a:solidFill>
                  <a:schemeClr val="bg1"/>
                </a:solidFill>
                <a:latin typeface="Tw Cen MT" pitchFamily="34" charset="0"/>
              </a:rPr>
              <a:t> -</a:t>
            </a:r>
          </a:p>
          <a:p>
            <a:pPr algn="ctr"/>
            <a:r>
              <a:rPr lang="en-US" sz="4400" dirty="0" err="1">
                <a:solidFill>
                  <a:schemeClr val="bg1"/>
                </a:solidFill>
                <a:latin typeface="Tw Cen MT" pitchFamily="34" charset="0"/>
              </a:rPr>
              <a:t>Resumen</a:t>
            </a:r>
            <a:endParaRPr lang="en-US" sz="4400" dirty="0">
              <a:solidFill>
                <a:schemeClr val="bg1"/>
              </a:solidFill>
              <a:latin typeface="Tw Cen MT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3048000"/>
            <a:ext cx="8610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rgbClr val="FFFF00"/>
                </a:solidFill>
              </a:rPr>
              <a:t>Eran </a:t>
            </a:r>
            <a:r>
              <a:rPr lang="en-US" sz="2800" dirty="0" err="1">
                <a:solidFill>
                  <a:srgbClr val="FFFF00"/>
                </a:solidFill>
              </a:rPr>
              <a:t>cazadores</a:t>
            </a:r>
            <a:r>
              <a:rPr lang="en-US" sz="2800" dirty="0">
                <a:solidFill>
                  <a:srgbClr val="FFFF00"/>
                </a:solidFill>
              </a:rPr>
              <a:t> y </a:t>
            </a:r>
            <a:r>
              <a:rPr lang="en-US" sz="2800" dirty="0" err="1">
                <a:solidFill>
                  <a:srgbClr val="FFFF00"/>
                </a:solidFill>
              </a:rPr>
              <a:t>recolectores</a:t>
            </a:r>
            <a:r>
              <a:rPr lang="en-US" sz="2800" dirty="0">
                <a:solidFill>
                  <a:srgbClr val="FFFF00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Eran </a:t>
            </a:r>
            <a:r>
              <a:rPr lang="en-US" sz="2800" dirty="0" err="1">
                <a:solidFill>
                  <a:srgbClr val="FFFF00"/>
                </a:solidFill>
              </a:rPr>
              <a:t>nomadas</a:t>
            </a:r>
            <a:r>
              <a:rPr lang="en-US" sz="2800" dirty="0">
                <a:solidFill>
                  <a:srgbClr val="FFFF00"/>
                </a:solidFill>
              </a:rPr>
              <a:t> (se </a:t>
            </a:r>
            <a:r>
              <a:rPr lang="en-US" sz="2800" dirty="0" err="1">
                <a:solidFill>
                  <a:srgbClr val="FFFF00"/>
                </a:solidFill>
              </a:rPr>
              <a:t>desplazaban</a:t>
            </a:r>
            <a:r>
              <a:rPr lang="en-US" sz="2800" dirty="0">
                <a:solidFill>
                  <a:srgbClr val="FFFF00"/>
                </a:solidFill>
              </a:rPr>
              <a:t> de un </a:t>
            </a:r>
            <a:r>
              <a:rPr lang="en-US" sz="2800" dirty="0" err="1">
                <a:solidFill>
                  <a:srgbClr val="FFFF00"/>
                </a:solidFill>
              </a:rPr>
              <a:t>lugar</a:t>
            </a:r>
            <a:r>
              <a:rPr lang="en-US" sz="2800" dirty="0">
                <a:solidFill>
                  <a:srgbClr val="FFFF00"/>
                </a:solidFill>
              </a:rPr>
              <a:t> a </a:t>
            </a:r>
            <a:r>
              <a:rPr lang="en-US" sz="2800" dirty="0" err="1">
                <a:solidFill>
                  <a:srgbClr val="FFFF00"/>
                </a:solidFill>
              </a:rPr>
              <a:t>otro</a:t>
            </a:r>
            <a:r>
              <a:rPr lang="en-US" sz="2800" dirty="0">
                <a:solidFill>
                  <a:srgbClr val="FFFF00"/>
                </a:solidFill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Hacían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útiles</a:t>
            </a:r>
            <a:r>
              <a:rPr lang="en-US" sz="2800" dirty="0">
                <a:solidFill>
                  <a:srgbClr val="FFFF00"/>
                </a:solidFill>
              </a:rPr>
              <a:t> de </a:t>
            </a:r>
            <a:r>
              <a:rPr lang="en-US" sz="2800" dirty="0" err="1">
                <a:solidFill>
                  <a:srgbClr val="FFFF00"/>
                </a:solidFill>
              </a:rPr>
              <a:t>madera</a:t>
            </a:r>
            <a:r>
              <a:rPr lang="en-US" sz="2800" dirty="0">
                <a:solidFill>
                  <a:srgbClr val="FFFF00"/>
                </a:solidFill>
              </a:rPr>
              <a:t>  y  </a:t>
            </a:r>
            <a:r>
              <a:rPr lang="en-US" sz="2800" dirty="0" err="1">
                <a:solidFill>
                  <a:srgbClr val="FFFF00"/>
                </a:solidFill>
              </a:rPr>
              <a:t>hueso</a:t>
            </a:r>
            <a:endParaRPr lang="en-US" sz="2800" dirty="0">
              <a:solidFill>
                <a:srgbClr val="FFFF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Expresaban</a:t>
            </a:r>
            <a:r>
              <a:rPr lang="en-US" sz="2800" dirty="0">
                <a:solidFill>
                  <a:srgbClr val="FFFF00"/>
                </a:solidFill>
              </a:rPr>
              <a:t> sus </a:t>
            </a:r>
            <a:r>
              <a:rPr lang="en-US" sz="2800" dirty="0" err="1">
                <a:solidFill>
                  <a:srgbClr val="FFFF00"/>
                </a:solidFill>
              </a:rPr>
              <a:t>creencias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en</a:t>
            </a:r>
            <a:r>
              <a:rPr lang="en-US" sz="2800" dirty="0">
                <a:solidFill>
                  <a:srgbClr val="FFFF00"/>
                </a:solidFill>
              </a:rPr>
              <a:t> pinturas </a:t>
            </a:r>
            <a:r>
              <a:rPr lang="en-US" sz="2800" dirty="0" err="1">
                <a:solidFill>
                  <a:srgbClr val="FFFF00"/>
                </a:solidFill>
              </a:rPr>
              <a:t>rupestres</a:t>
            </a:r>
            <a:r>
              <a:rPr lang="en-US" sz="2800" dirty="0">
                <a:solidFill>
                  <a:srgbClr val="FFFF00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Se </a:t>
            </a:r>
            <a:r>
              <a:rPr lang="en-US" sz="2800" dirty="0" err="1">
                <a:solidFill>
                  <a:srgbClr val="FFFF00"/>
                </a:solidFill>
              </a:rPr>
              <a:t>organizaban</a:t>
            </a:r>
            <a:r>
              <a:rPr lang="en-US" sz="2800" dirty="0">
                <a:solidFill>
                  <a:srgbClr val="FFFF00"/>
                </a:solidFill>
              </a:rPr>
              <a:t> y </a:t>
            </a:r>
            <a:r>
              <a:rPr lang="en-US" sz="2800" dirty="0" err="1">
                <a:solidFill>
                  <a:srgbClr val="FFFF00"/>
                </a:solidFill>
              </a:rPr>
              <a:t>trabajaban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juntos</a:t>
            </a:r>
            <a:r>
              <a:rPr lang="en-US" sz="2800" dirty="0">
                <a:solidFill>
                  <a:srgbClr val="FFFF00"/>
                </a:solidFill>
              </a:rPr>
              <a:t> para </a:t>
            </a:r>
            <a:r>
              <a:rPr lang="en-US" sz="2800" dirty="0" err="1">
                <a:solidFill>
                  <a:srgbClr val="FFFF00"/>
                </a:solidFill>
              </a:rPr>
              <a:t>sobrevivir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6" name="Picture 8" descr="cavem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81000"/>
            <a:ext cx="1882775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sptfc06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3188"/>
            <a:ext cx="9144000" cy="667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AutoShape 3"/>
          <p:cNvSpPr>
            <a:spLocks noChangeArrowheads="1"/>
          </p:cNvSpPr>
          <p:nvPr/>
        </p:nvSpPr>
        <p:spPr bwMode="auto">
          <a:xfrm>
            <a:off x="1828800" y="0"/>
            <a:ext cx="4495800" cy="1828800"/>
          </a:xfrm>
          <a:prstGeom prst="wedgeRectCallout">
            <a:avLst>
              <a:gd name="adj1" fmla="val -39370"/>
              <a:gd name="adj2" fmla="val 6762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</p:spPr>
        <p:txBody>
          <a:bodyPr/>
          <a:lstStyle/>
          <a:p>
            <a:pPr marL="342900" indent="-342900" algn="ctr"/>
            <a:r>
              <a:rPr lang="en-US" sz="2800" dirty="0"/>
              <a:t>3. </a:t>
            </a:r>
            <a:r>
              <a:rPr lang="en-US" sz="2800" dirty="0" err="1"/>
              <a:t>Además</a:t>
            </a:r>
            <a:r>
              <a:rPr lang="en-US" sz="2800" dirty="0"/>
              <a:t>, ¿</a:t>
            </a:r>
            <a:r>
              <a:rPr lang="en-US" sz="2800" dirty="0" err="1"/>
              <a:t>qué</a:t>
            </a:r>
            <a:r>
              <a:rPr lang="en-US" sz="2800" dirty="0"/>
              <a:t> </a:t>
            </a:r>
            <a:r>
              <a:rPr lang="en-US" sz="2800" dirty="0" err="1"/>
              <a:t>otra</a:t>
            </a:r>
            <a:r>
              <a:rPr lang="en-US" sz="2800" dirty="0"/>
              <a:t> </a:t>
            </a:r>
            <a:r>
              <a:rPr lang="en-US" sz="2800" dirty="0" err="1"/>
              <a:t>finalidad</a:t>
            </a:r>
            <a:r>
              <a:rPr lang="en-US" sz="2800" dirty="0"/>
              <a:t> tenia </a:t>
            </a:r>
            <a:r>
              <a:rPr lang="en-US" sz="2800" dirty="0" err="1"/>
              <a:t>trabajar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equipo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la </a:t>
            </a:r>
            <a:r>
              <a:rPr lang="en-US" sz="2800" dirty="0" err="1"/>
              <a:t>epoca</a:t>
            </a:r>
            <a:r>
              <a:rPr lang="en-US" sz="2800" dirty="0"/>
              <a:t> del </a:t>
            </a:r>
            <a:r>
              <a:rPr lang="en-US" sz="2800"/>
              <a:t>paleolítico?</a:t>
            </a:r>
            <a:endParaRPr lang="en-US" sz="2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64</TotalTime>
  <Words>371</Words>
  <Application>Microsoft Office PowerPoint</Application>
  <PresentationFormat>Presentación en pantalla (4:3)</PresentationFormat>
  <Paragraphs>74</Paragraphs>
  <Slides>23</Slides>
  <Notes>23</Notes>
  <HiddenSlides>0</HiddenSlides>
  <MMClips>3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6" baseType="lpstr">
      <vt:lpstr>Agent Orange</vt:lpstr>
      <vt:lpstr>Arial</vt:lpstr>
      <vt:lpstr>Arial Black</vt:lpstr>
      <vt:lpstr>Berlin Sans FB Demi</vt:lpstr>
      <vt:lpstr>Comic Sans MS</vt:lpstr>
      <vt:lpstr>Eras Demi ITC</vt:lpstr>
      <vt:lpstr>Georgia</vt:lpstr>
      <vt:lpstr>Ravie</vt:lpstr>
      <vt:lpstr>Toontime</vt:lpstr>
      <vt:lpstr>Tw Cen MT</vt:lpstr>
      <vt:lpstr>Wingdings</vt:lpstr>
      <vt:lpstr>Wingdings 2</vt:lpstr>
      <vt:lpstr>Civic</vt:lpstr>
      <vt:lpstr>Presentación de PowerPoint</vt:lpstr>
      <vt:lpstr>Presentación de PowerPoint</vt:lpstr>
      <vt:lpstr>CAZANDO…</vt:lpstr>
      <vt:lpstr>¡Y SIN SER CAZADOS!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Expandiendose por todo el mundo</vt:lpstr>
      <vt:lpstr>Motivos para emigrar</vt:lpstr>
      <vt:lpstr>La Edad del hielo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Scott Bennett</dc:creator>
  <cp:lastModifiedBy>Maria Sanz</cp:lastModifiedBy>
  <cp:revision>57</cp:revision>
  <dcterms:created xsi:type="dcterms:W3CDTF">2007-08-19T21:57:00Z</dcterms:created>
  <dcterms:modified xsi:type="dcterms:W3CDTF">2020-09-25T18:05:43Z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1033-10.2.0.5824</vt:lpwstr>
  </property>
</Properties>
</file>