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70" r:id="rId5"/>
    <p:sldId id="269" r:id="rId6"/>
    <p:sldId id="271" r:id="rId7"/>
    <p:sldId id="266" r:id="rId8"/>
    <p:sldId id="261" r:id="rId9"/>
    <p:sldId id="272" r:id="rId10"/>
    <p:sldId id="267"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50" d="100"/>
          <a:sy n="50" d="100"/>
        </p:scale>
        <p:origin x="1934" y="7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4D42C33-40FA-40AE-8CC6-A46BAD4E4956}" type="datetimeFigureOut">
              <a:rPr lang="en-GB" smtClean="0"/>
              <a:t>24/09/2022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88638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D42C33-40FA-40AE-8CC6-A46BAD4E4956}" type="datetimeFigureOut">
              <a:rPr lang="en-GB" smtClean="0"/>
              <a:t>24/09/2022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238200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D42C33-40FA-40AE-8CC6-A46BAD4E4956}" type="datetimeFigureOut">
              <a:rPr lang="en-GB" smtClean="0"/>
              <a:t>24/09/2022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2224854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4D42C33-40FA-40AE-8CC6-A46BAD4E4956}" type="datetimeFigureOut">
              <a:rPr lang="en-GB" smtClean="0"/>
              <a:t>24/09/2022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38781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4D42C33-40FA-40AE-8CC6-A46BAD4E4956}" type="datetimeFigureOut">
              <a:rPr lang="en-GB" smtClean="0"/>
              <a:t>24/09/2022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2030910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4D42C33-40FA-40AE-8CC6-A46BAD4E4956}" type="datetimeFigureOut">
              <a:rPr lang="en-GB" smtClean="0"/>
              <a:t>24/09/2022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116440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D42C33-40FA-40AE-8CC6-A46BAD4E4956}" type="datetimeFigureOut">
              <a:rPr lang="en-GB" smtClean="0"/>
              <a:t>24/09/2022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1566038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D42C33-40FA-40AE-8CC6-A46BAD4E4956}" type="datetimeFigureOut">
              <a:rPr lang="en-GB" smtClean="0"/>
              <a:t>24/09/2022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458946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D42C33-40FA-40AE-8CC6-A46BAD4E4956}" type="datetimeFigureOut">
              <a:rPr lang="en-GB" smtClean="0"/>
              <a:t>24/09/2022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42050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D42C33-40FA-40AE-8CC6-A46BAD4E4956}" type="datetimeFigureOut">
              <a:rPr lang="en-GB" smtClean="0"/>
              <a:t>24/09/2022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96651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D42C33-40FA-40AE-8CC6-A46BAD4E4956}" type="datetimeFigureOut">
              <a:rPr lang="en-GB" smtClean="0"/>
              <a:t>24/09/2022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ECB577-5A4E-4319-BF12-82B1AFBEA380}" type="slidenum">
              <a:rPr lang="en-GB" smtClean="0"/>
              <a:t>‹Nº›</a:t>
            </a:fld>
            <a:endParaRPr lang="en-GB"/>
          </a:p>
        </p:txBody>
      </p:sp>
    </p:spTree>
    <p:extLst>
      <p:ext uri="{BB962C8B-B14F-4D97-AF65-F5344CB8AC3E}">
        <p14:creationId xmlns:p14="http://schemas.microsoft.com/office/powerpoint/2010/main" val="3593111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D42C33-40FA-40AE-8CC6-A46BAD4E4956}" type="datetimeFigureOut">
              <a:rPr lang="en-GB" smtClean="0"/>
              <a:t>24/09/2022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ECB577-5A4E-4319-BF12-82B1AFBEA380}" type="slidenum">
              <a:rPr lang="en-GB" smtClean="0"/>
              <a:t>‹Nº›</a:t>
            </a:fld>
            <a:endParaRPr lang="en-GB"/>
          </a:p>
        </p:txBody>
      </p:sp>
    </p:spTree>
    <p:extLst>
      <p:ext uri="{BB962C8B-B14F-4D97-AF65-F5344CB8AC3E}">
        <p14:creationId xmlns:p14="http://schemas.microsoft.com/office/powerpoint/2010/main" val="714021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imeline2.png"/>
          <p:cNvPicPr>
            <a:picLocks noChangeAspect="1"/>
          </p:cNvPicPr>
          <p:nvPr/>
        </p:nvPicPr>
        <p:blipFill>
          <a:blip r:embed="rId2" cstate="print"/>
          <a:stretch>
            <a:fillRect/>
          </a:stretch>
        </p:blipFill>
        <p:spPr>
          <a:xfrm>
            <a:off x="1289303" y="1577030"/>
            <a:ext cx="9613397" cy="1297807"/>
          </a:xfrm>
          <a:prstGeom prst="rect">
            <a:avLst/>
          </a:prstGeom>
        </p:spPr>
      </p:pic>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89304" y="3429000"/>
            <a:ext cx="8921672" cy="171330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000" b="1" kern="1200">
                <a:solidFill>
                  <a:schemeClr val="tx1"/>
                </a:solidFill>
                <a:latin typeface="+mj-lt"/>
                <a:ea typeface="+mj-ea"/>
                <a:cs typeface="+mj-cs"/>
              </a:rPr>
              <a:t>The Three age system</a:t>
            </a:r>
          </a:p>
        </p:txBody>
      </p:sp>
    </p:spTree>
    <p:extLst>
      <p:ext uri="{BB962C8B-B14F-4D97-AF65-F5344CB8AC3E}">
        <p14:creationId xmlns:p14="http://schemas.microsoft.com/office/powerpoint/2010/main" val="3445133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p:cNvSpPr txBox="1"/>
          <p:nvPr/>
        </p:nvSpPr>
        <p:spPr>
          <a:xfrm>
            <a:off x="1653363" y="2176272"/>
            <a:ext cx="9367204" cy="4041648"/>
          </a:xfrm>
          <a:prstGeom prst="rect">
            <a:avLst/>
          </a:prstGeom>
        </p:spPr>
        <p:txBody>
          <a:bodyPr vert="horz" lIns="91440" tIns="45720" rIns="91440" bIns="45720" rtlCol="0" anchor="t">
            <a:noAutofit/>
          </a:bodyPr>
          <a:lstStyle/>
          <a:p>
            <a:pPr marL="285750" indent="-228600">
              <a:lnSpc>
                <a:spcPct val="90000"/>
              </a:lnSpc>
              <a:spcAft>
                <a:spcPts val="600"/>
              </a:spcAft>
              <a:buFont typeface="Arial" panose="020B0604020202020204" pitchFamily="34" charset="0"/>
              <a:buChar char="•"/>
            </a:pPr>
            <a:r>
              <a:rPr lang="en-US" sz="2000" dirty="0"/>
              <a:t>The Three age system describes the three prehistoric periods of mankind</a:t>
            </a:r>
          </a:p>
          <a:p>
            <a:pPr marL="285750" indent="-228600">
              <a:lnSpc>
                <a:spcPct val="90000"/>
              </a:lnSpc>
              <a:spcAft>
                <a:spcPts val="600"/>
              </a:spcAft>
              <a:buFont typeface="Arial" panose="020B0604020202020204" pitchFamily="34" charset="0"/>
              <a:buChar char="•"/>
            </a:pPr>
            <a:r>
              <a:rPr lang="en-US" sz="2000" dirty="0"/>
              <a:t>Each age is described by the most advanced technology of the time</a:t>
            </a:r>
          </a:p>
          <a:p>
            <a:pPr marL="742950" lvl="1" indent="-228600">
              <a:lnSpc>
                <a:spcPct val="90000"/>
              </a:lnSpc>
              <a:spcAft>
                <a:spcPts val="600"/>
              </a:spcAft>
              <a:buFont typeface="Arial" panose="020B0604020202020204" pitchFamily="34" charset="0"/>
              <a:buChar char="•"/>
            </a:pPr>
            <a:r>
              <a:rPr lang="en-US" sz="2000" dirty="0"/>
              <a:t>Stone tools in the stone age</a:t>
            </a:r>
          </a:p>
          <a:p>
            <a:pPr marL="742950" lvl="1" indent="-228600">
              <a:lnSpc>
                <a:spcPct val="90000"/>
              </a:lnSpc>
              <a:spcAft>
                <a:spcPts val="600"/>
              </a:spcAft>
              <a:buFont typeface="Arial" panose="020B0604020202020204" pitchFamily="34" charset="0"/>
              <a:buChar char="•"/>
            </a:pPr>
            <a:r>
              <a:rPr lang="en-US" sz="2000" dirty="0"/>
              <a:t>The invention of metal working with Bronze in the Bronze age</a:t>
            </a:r>
          </a:p>
          <a:p>
            <a:pPr marL="742950" lvl="1" indent="-228600">
              <a:lnSpc>
                <a:spcPct val="90000"/>
              </a:lnSpc>
              <a:spcAft>
                <a:spcPts val="600"/>
              </a:spcAft>
              <a:buFont typeface="Arial" panose="020B0604020202020204" pitchFamily="34" charset="0"/>
              <a:buChar char="•"/>
            </a:pPr>
            <a:r>
              <a:rPr lang="en-US" sz="2000" dirty="0"/>
              <a:t>The invention of iron working and steel in the Iron age</a:t>
            </a:r>
          </a:p>
          <a:p>
            <a:pPr marL="285750" indent="-228600">
              <a:lnSpc>
                <a:spcPct val="90000"/>
              </a:lnSpc>
              <a:spcAft>
                <a:spcPts val="600"/>
              </a:spcAft>
              <a:buFont typeface="Arial" panose="020B0604020202020204" pitchFamily="34" charset="0"/>
              <a:buChar char="•"/>
            </a:pPr>
            <a:r>
              <a:rPr lang="en-US" sz="2000" dirty="0"/>
              <a:t>The Stone age is split into 2 stages;</a:t>
            </a:r>
          </a:p>
          <a:p>
            <a:pPr marL="742950" lvl="1" indent="-228600">
              <a:lnSpc>
                <a:spcPct val="90000"/>
              </a:lnSpc>
              <a:spcAft>
                <a:spcPts val="600"/>
              </a:spcAft>
              <a:buFont typeface="Arial" panose="020B0604020202020204" pitchFamily="34" charset="0"/>
              <a:buChar char="•"/>
            </a:pPr>
            <a:r>
              <a:rPr lang="en-US" sz="2000" dirty="0"/>
              <a:t>The Paleolithic – Old stone Age</a:t>
            </a:r>
          </a:p>
          <a:p>
            <a:pPr marL="742950" lvl="1" indent="-228600">
              <a:lnSpc>
                <a:spcPct val="90000"/>
              </a:lnSpc>
              <a:spcAft>
                <a:spcPts val="600"/>
              </a:spcAft>
              <a:buFont typeface="Arial" panose="020B0604020202020204" pitchFamily="34" charset="0"/>
              <a:buChar char="•"/>
            </a:pPr>
            <a:r>
              <a:rPr lang="en-US" sz="2000" dirty="0"/>
              <a:t>The Neolithic – The New Stone Age</a:t>
            </a:r>
          </a:p>
          <a:p>
            <a:pPr marL="742950" lvl="1"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Farming began in the Neolithic and was developed through the Bronze and Iron Ages</a:t>
            </a:r>
          </a:p>
          <a:p>
            <a:pPr marL="285750" indent="-228600">
              <a:lnSpc>
                <a:spcPct val="90000"/>
              </a:lnSpc>
              <a:spcAft>
                <a:spcPts val="600"/>
              </a:spcAft>
              <a:buFont typeface="Arial" panose="020B0604020202020204" pitchFamily="34" charset="0"/>
              <a:buChar char="•"/>
            </a:pPr>
            <a:r>
              <a:rPr lang="en-US" sz="2000" dirty="0"/>
              <a:t>People still used stone tools in the Bronze and Iron ages </a:t>
            </a:r>
          </a:p>
        </p:txBody>
      </p:sp>
      <p:pic>
        <p:nvPicPr>
          <p:cNvPr id="5" name="Picture 2" descr="timeline2.png">
            <a:extLst>
              <a:ext uri="{FF2B5EF4-FFF2-40B4-BE49-F238E27FC236}">
                <a16:creationId xmlns:a16="http://schemas.microsoft.com/office/drawing/2014/main" id="{00C5D621-8361-6057-F330-C007584BEC27}"/>
              </a:ext>
            </a:extLst>
          </p:cNvPr>
          <p:cNvPicPr>
            <a:picLocks noChangeAspect="1"/>
          </p:cNvPicPr>
          <p:nvPr/>
        </p:nvPicPr>
        <p:blipFill>
          <a:blip r:embed="rId2" cstate="print"/>
          <a:stretch>
            <a:fillRect/>
          </a:stretch>
        </p:blipFill>
        <p:spPr>
          <a:xfrm>
            <a:off x="1920239" y="150037"/>
            <a:ext cx="9613397" cy="1408175"/>
          </a:xfrm>
          <a:prstGeom prst="rect">
            <a:avLst/>
          </a:prstGeom>
        </p:spPr>
      </p:pic>
    </p:spTree>
    <p:extLst>
      <p:ext uri="{BB962C8B-B14F-4D97-AF65-F5344CB8AC3E}">
        <p14:creationId xmlns:p14="http://schemas.microsoft.com/office/powerpoint/2010/main" val="464198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319984"/>
            <a:ext cx="12463805" cy="8197943"/>
          </a:xfrm>
          <a:prstGeom prst="rect">
            <a:avLst/>
          </a:prstGeom>
        </p:spPr>
      </p:pic>
      <p:sp>
        <p:nvSpPr>
          <p:cNvPr id="2" name="TextBox 1"/>
          <p:cNvSpPr txBox="1"/>
          <p:nvPr/>
        </p:nvSpPr>
        <p:spPr>
          <a:xfrm>
            <a:off x="1051560" y="217170"/>
            <a:ext cx="5497830" cy="369332"/>
          </a:xfrm>
          <a:prstGeom prst="rect">
            <a:avLst/>
          </a:prstGeom>
          <a:noFill/>
        </p:spPr>
        <p:txBody>
          <a:bodyPr wrap="square" rtlCol="0">
            <a:spAutoFit/>
          </a:bodyPr>
          <a:lstStyle/>
          <a:p>
            <a:r>
              <a:rPr lang="en-GB" dirty="0"/>
              <a:t>LO: To learn about the three age system</a:t>
            </a:r>
          </a:p>
        </p:txBody>
      </p:sp>
      <p:sp>
        <p:nvSpPr>
          <p:cNvPr id="4" name="TextBox 3"/>
          <p:cNvSpPr txBox="1"/>
          <p:nvPr/>
        </p:nvSpPr>
        <p:spPr>
          <a:xfrm>
            <a:off x="0" y="1123656"/>
            <a:ext cx="12390120" cy="6217087"/>
          </a:xfrm>
          <a:prstGeom prst="rect">
            <a:avLst/>
          </a:prstGeom>
          <a:noFill/>
        </p:spPr>
        <p:txBody>
          <a:bodyPr wrap="square" rtlCol="0">
            <a:spAutoFit/>
          </a:bodyPr>
          <a:lstStyle/>
          <a:p>
            <a:pPr algn="ctr"/>
            <a:r>
              <a:rPr lang="en-GB" sz="19900" b="1" dirty="0"/>
              <a:t>COPPER AGE</a:t>
            </a:r>
          </a:p>
        </p:txBody>
      </p:sp>
    </p:spTree>
    <p:extLst>
      <p:ext uri="{BB962C8B-B14F-4D97-AF65-F5344CB8AC3E}">
        <p14:creationId xmlns:p14="http://schemas.microsoft.com/office/powerpoint/2010/main" val="170237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42950" y="742951"/>
            <a:ext cx="3476625" cy="496252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kern="1200" dirty="0">
                <a:solidFill>
                  <a:srgbClr val="FFFFFF"/>
                </a:solidFill>
                <a:latin typeface="+mj-lt"/>
                <a:ea typeface="+mj-ea"/>
                <a:cs typeface="+mj-cs"/>
              </a:rPr>
              <a:t>COPPER AGE TOOLS</a:t>
            </a:r>
          </a:p>
        </p:txBody>
      </p:sp>
      <p:pic>
        <p:nvPicPr>
          <p:cNvPr id="1026" name="Picture 2" descr="COPPER AGE | Facts and Details">
            <a:extLst>
              <a:ext uri="{FF2B5EF4-FFF2-40B4-BE49-F238E27FC236}">
                <a16:creationId xmlns:a16="http://schemas.microsoft.com/office/drawing/2014/main" id="{42B581A7-F9C3-1123-F3CE-3C12CE64959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53822" y="1345919"/>
            <a:ext cx="6553545" cy="417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58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742A528-B5BC-48B8-92DE-9C2B44451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OPPER AGE | Facts and Details">
            <a:extLst>
              <a:ext uri="{FF2B5EF4-FFF2-40B4-BE49-F238E27FC236}">
                <a16:creationId xmlns:a16="http://schemas.microsoft.com/office/drawing/2014/main" id="{4DB67032-1BA3-3916-A644-79512F11D4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826"/>
          <a:stretch/>
        </p:blipFill>
        <p:spPr bwMode="auto">
          <a:xfrm>
            <a:off x="81557" y="271364"/>
            <a:ext cx="7415964" cy="4590003"/>
          </a:xfrm>
          <a:custGeom>
            <a:avLst/>
            <a:gdLst/>
            <a:ahLst/>
            <a:cxnLst/>
            <a:rect l="l" t="t" r="r" b="b"/>
            <a:pathLst>
              <a:path w="8500451" h="5783926">
                <a:moveTo>
                  <a:pt x="4814568" y="604"/>
                </a:moveTo>
                <a:cubicBezTo>
                  <a:pt x="5041344" y="3294"/>
                  <a:pt x="5267019" y="14348"/>
                  <a:pt x="5493575" y="21000"/>
                </a:cubicBezTo>
                <a:cubicBezTo>
                  <a:pt x="5987120" y="36130"/>
                  <a:pt x="6483273" y="35607"/>
                  <a:pt x="6977859" y="46564"/>
                </a:cubicBezTo>
                <a:cubicBezTo>
                  <a:pt x="7286195" y="53346"/>
                  <a:pt x="7590877" y="77867"/>
                  <a:pt x="7880953" y="154038"/>
                </a:cubicBezTo>
                <a:cubicBezTo>
                  <a:pt x="7921646" y="164993"/>
                  <a:pt x="7967557" y="167081"/>
                  <a:pt x="7998861" y="193166"/>
                </a:cubicBezTo>
                <a:cubicBezTo>
                  <a:pt x="8033815" y="222382"/>
                  <a:pt x="8019729" y="265163"/>
                  <a:pt x="7968600" y="273511"/>
                </a:cubicBezTo>
                <a:cubicBezTo>
                  <a:pt x="7903386" y="284466"/>
                  <a:pt x="7836607" y="287597"/>
                  <a:pt x="7764609" y="294901"/>
                </a:cubicBezTo>
                <a:cubicBezTo>
                  <a:pt x="7792260" y="335073"/>
                  <a:pt x="7859040" y="304814"/>
                  <a:pt x="7876257" y="354899"/>
                </a:cubicBezTo>
                <a:cubicBezTo>
                  <a:pt x="7799043" y="389332"/>
                  <a:pt x="7705656" y="366898"/>
                  <a:pt x="7631049" y="400810"/>
                </a:cubicBezTo>
                <a:cubicBezTo>
                  <a:pt x="7633137" y="424287"/>
                  <a:pt x="7649831" y="426374"/>
                  <a:pt x="7663396" y="432635"/>
                </a:cubicBezTo>
                <a:cubicBezTo>
                  <a:pt x="7676961" y="438373"/>
                  <a:pt x="7710871" y="430026"/>
                  <a:pt x="7696264" y="462894"/>
                </a:cubicBezTo>
                <a:cubicBezTo>
                  <a:pt x="7541315" y="482719"/>
                  <a:pt x="7393147" y="550021"/>
                  <a:pt x="7229849" y="540630"/>
                </a:cubicBezTo>
                <a:cubicBezTo>
                  <a:pt x="7431755" y="558890"/>
                  <a:pt x="7602355" y="633496"/>
                  <a:pt x="7780782" y="683059"/>
                </a:cubicBezTo>
                <a:cubicBezTo>
                  <a:pt x="7773479" y="741491"/>
                  <a:pt x="7701483" y="718014"/>
                  <a:pt x="7680613" y="759751"/>
                </a:cubicBezTo>
                <a:cubicBezTo>
                  <a:pt x="7794869" y="788967"/>
                  <a:pt x="7904429" y="823401"/>
                  <a:pt x="7998861" y="880789"/>
                </a:cubicBezTo>
                <a:cubicBezTo>
                  <a:pt x="8083901" y="932439"/>
                  <a:pt x="8164765" y="989306"/>
                  <a:pt x="8257111" y="1031566"/>
                </a:cubicBezTo>
                <a:cubicBezTo>
                  <a:pt x="8354150" y="1075912"/>
                  <a:pt x="8413103" y="1132779"/>
                  <a:pt x="8402148" y="1229819"/>
                </a:cubicBezTo>
                <a:cubicBezTo>
                  <a:pt x="8397452" y="1269468"/>
                  <a:pt x="8409973" y="1302859"/>
                  <a:pt x="8453275" y="1318510"/>
                </a:cubicBezTo>
                <a:cubicBezTo>
                  <a:pt x="8507013" y="1337814"/>
                  <a:pt x="8501275" y="1367029"/>
                  <a:pt x="8499187" y="1411897"/>
                </a:cubicBezTo>
                <a:cubicBezTo>
                  <a:pt x="8496056" y="1465634"/>
                  <a:pt x="8468406" y="1486504"/>
                  <a:pt x="8419885" y="1504764"/>
                </a:cubicBezTo>
                <a:cubicBezTo>
                  <a:pt x="8350497" y="1530327"/>
                  <a:pt x="8349975" y="1569978"/>
                  <a:pt x="8368237" y="1617454"/>
                </a:cubicBezTo>
                <a:cubicBezTo>
                  <a:pt x="8378149" y="1643540"/>
                  <a:pt x="8393278" y="1664409"/>
                  <a:pt x="8415713" y="1683712"/>
                </a:cubicBezTo>
                <a:cubicBezTo>
                  <a:pt x="8493448" y="1751014"/>
                  <a:pt x="8492927" y="1752056"/>
                  <a:pt x="8416755" y="1831880"/>
                </a:cubicBezTo>
                <a:cubicBezTo>
                  <a:pt x="8396408" y="1853269"/>
                  <a:pt x="8374496" y="1867356"/>
                  <a:pt x="8383888" y="1901790"/>
                </a:cubicBezTo>
                <a:cubicBezTo>
                  <a:pt x="8415713" y="2016046"/>
                  <a:pt x="8411538" y="2016046"/>
                  <a:pt x="8283717" y="2053609"/>
                </a:cubicBezTo>
                <a:cubicBezTo>
                  <a:pt x="8254501" y="2062479"/>
                  <a:pt x="8215373" y="2054653"/>
                  <a:pt x="8198678" y="2087521"/>
                </a:cubicBezTo>
                <a:cubicBezTo>
                  <a:pt x="8209113" y="2111521"/>
                  <a:pt x="8184591" y="2690625"/>
                  <a:pt x="8207547" y="2700017"/>
                </a:cubicBezTo>
                <a:cubicBezTo>
                  <a:pt x="8387017" y="2773578"/>
                  <a:pt x="8409451" y="2860184"/>
                  <a:pt x="8269632" y="2996352"/>
                </a:cubicBezTo>
                <a:cubicBezTo>
                  <a:pt x="8175722" y="3087653"/>
                  <a:pt x="8186677" y="3236864"/>
                  <a:pt x="8225807" y="3330251"/>
                </a:cubicBezTo>
                <a:cubicBezTo>
                  <a:pt x="8373452" y="3371467"/>
                  <a:pt x="8341107" y="3481027"/>
                  <a:pt x="8370845" y="3577023"/>
                </a:cubicBezTo>
                <a:cubicBezTo>
                  <a:pt x="8392757" y="3649020"/>
                  <a:pt x="8306673" y="3639107"/>
                  <a:pt x="8310847" y="3671976"/>
                </a:cubicBezTo>
                <a:cubicBezTo>
                  <a:pt x="8365105" y="3711626"/>
                  <a:pt x="8437624" y="3724148"/>
                  <a:pt x="8479884" y="3778406"/>
                </a:cubicBezTo>
                <a:cubicBezTo>
                  <a:pt x="8403713" y="3818056"/>
                  <a:pt x="8365105" y="3873880"/>
                  <a:pt x="8322845" y="3929703"/>
                </a:cubicBezTo>
                <a:cubicBezTo>
                  <a:pt x="8254501" y="4020482"/>
                  <a:pt x="8161635" y="4097174"/>
                  <a:pt x="8063031" y="4166563"/>
                </a:cubicBezTo>
                <a:cubicBezTo>
                  <a:pt x="8012947" y="4649674"/>
                  <a:pt x="7851215" y="5156783"/>
                  <a:pt x="7833475" y="5181825"/>
                </a:cubicBezTo>
                <a:cubicBezTo>
                  <a:pt x="7760436" y="5174520"/>
                  <a:pt x="7618528" y="5466682"/>
                  <a:pt x="7495403" y="5493812"/>
                </a:cubicBezTo>
                <a:cubicBezTo>
                  <a:pt x="7366017" y="5523550"/>
                  <a:pt x="5441925" y="5797973"/>
                  <a:pt x="5148199" y="5783364"/>
                </a:cubicBezTo>
                <a:cubicBezTo>
                  <a:pt x="3551743" y="5705628"/>
                  <a:pt x="3505310" y="5598155"/>
                  <a:pt x="3505310" y="5598155"/>
                </a:cubicBezTo>
                <a:cubicBezTo>
                  <a:pt x="3505310" y="5598155"/>
                  <a:pt x="3596089" y="5571548"/>
                  <a:pt x="3675390" y="5541287"/>
                </a:cubicBezTo>
                <a:cubicBezTo>
                  <a:pt x="3627392" y="5542853"/>
                  <a:pt x="3579395" y="5543896"/>
                  <a:pt x="3531919" y="5542331"/>
                </a:cubicBezTo>
                <a:cubicBezTo>
                  <a:pt x="3164108" y="5531375"/>
                  <a:pt x="3500093" y="5511028"/>
                  <a:pt x="3138022" y="5469291"/>
                </a:cubicBezTo>
                <a:cubicBezTo>
                  <a:pt x="2527092" y="5398860"/>
                  <a:pt x="2618913" y="5380598"/>
                  <a:pt x="2058068" y="5181825"/>
                </a:cubicBezTo>
                <a:cubicBezTo>
                  <a:pt x="2008504" y="5164086"/>
                  <a:pt x="1660519" y="5056613"/>
                  <a:pt x="1447659" y="5044613"/>
                </a:cubicBezTo>
                <a:cubicBezTo>
                  <a:pt x="1391313" y="5041483"/>
                  <a:pt x="1329751" y="5042527"/>
                  <a:pt x="1281230" y="4977311"/>
                </a:cubicBezTo>
                <a:cubicBezTo>
                  <a:pt x="1429920" y="4979399"/>
                  <a:pt x="1557741" y="4979399"/>
                  <a:pt x="1696518" y="4945487"/>
                </a:cubicBezTo>
                <a:cubicBezTo>
                  <a:pt x="1622434" y="4898532"/>
                  <a:pt x="1537394" y="4938705"/>
                  <a:pt x="1478440" y="4905836"/>
                </a:cubicBezTo>
                <a:cubicBezTo>
                  <a:pt x="1423138" y="4875577"/>
                  <a:pt x="1375140" y="4871404"/>
                  <a:pt x="1318795" y="4919401"/>
                </a:cubicBezTo>
                <a:cubicBezTo>
                  <a:pt x="1289578" y="4944443"/>
                  <a:pt x="1237928" y="4939747"/>
                  <a:pt x="1208190" y="4925140"/>
                </a:cubicBezTo>
                <a:cubicBezTo>
                  <a:pt x="1049066" y="4846360"/>
                  <a:pt x="1052718" y="4847404"/>
                  <a:pt x="875857" y="4867751"/>
                </a:cubicBezTo>
                <a:cubicBezTo>
                  <a:pt x="763166" y="4880272"/>
                  <a:pt x="648388" y="4902706"/>
                  <a:pt x="545088" y="4889141"/>
                </a:cubicBezTo>
                <a:cubicBezTo>
                  <a:pt x="532045" y="4859403"/>
                  <a:pt x="543522" y="4845839"/>
                  <a:pt x="558131" y="4841666"/>
                </a:cubicBezTo>
                <a:cubicBezTo>
                  <a:pt x="796034" y="4776973"/>
                  <a:pt x="840379" y="4702889"/>
                  <a:pt x="1081413" y="4662717"/>
                </a:cubicBezTo>
                <a:cubicBezTo>
                  <a:pt x="1099151" y="4617327"/>
                  <a:pt x="1011503" y="4609500"/>
                  <a:pt x="1052718" y="4564633"/>
                </a:cubicBezTo>
                <a:cubicBezTo>
                  <a:pt x="1127846" y="4529678"/>
                  <a:pt x="1216016" y="4570894"/>
                  <a:pt x="1290622" y="4525505"/>
                </a:cubicBezTo>
                <a:cubicBezTo>
                  <a:pt x="1277579" y="4493158"/>
                  <a:pt x="1214972" y="4516636"/>
                  <a:pt x="1217581" y="4482202"/>
                </a:cubicBezTo>
                <a:cubicBezTo>
                  <a:pt x="1220712" y="4442552"/>
                  <a:pt x="1264536" y="4448813"/>
                  <a:pt x="1294796" y="4451421"/>
                </a:cubicBezTo>
                <a:cubicBezTo>
                  <a:pt x="1441398" y="4464985"/>
                  <a:pt x="1568696" y="4390902"/>
                  <a:pt x="1709040" y="4365860"/>
                </a:cubicBezTo>
                <a:cubicBezTo>
                  <a:pt x="1559306" y="4303253"/>
                  <a:pt x="686474" y="4353338"/>
                  <a:pt x="530479" y="4334034"/>
                </a:cubicBezTo>
                <a:cubicBezTo>
                  <a:pt x="367182" y="4314210"/>
                  <a:pt x="107367" y="4261516"/>
                  <a:pt x="174146" y="4244821"/>
                </a:cubicBezTo>
                <a:cubicBezTo>
                  <a:pt x="249796" y="4225518"/>
                  <a:pt x="519524" y="3996484"/>
                  <a:pt x="596216" y="3986050"/>
                </a:cubicBezTo>
                <a:cubicBezTo>
                  <a:pt x="685430" y="3974050"/>
                  <a:pt x="703169" y="3957876"/>
                  <a:pt x="820554" y="3875967"/>
                </a:cubicBezTo>
                <a:cubicBezTo>
                  <a:pt x="897769" y="3822230"/>
                  <a:pt x="576391" y="3939094"/>
                  <a:pt x="451179" y="3901009"/>
                </a:cubicBezTo>
                <a:cubicBezTo>
                  <a:pt x="405268" y="3886923"/>
                  <a:pt x="729255" y="3738233"/>
                  <a:pt x="729255" y="3711105"/>
                </a:cubicBezTo>
                <a:cubicBezTo>
                  <a:pt x="729255" y="3682409"/>
                  <a:pt x="700038" y="3676150"/>
                  <a:pt x="672387" y="3676150"/>
                </a:cubicBezTo>
                <a:cubicBezTo>
                  <a:pt x="610824" y="3676150"/>
                  <a:pt x="629606" y="3651106"/>
                  <a:pt x="568043" y="3652673"/>
                </a:cubicBezTo>
                <a:cubicBezTo>
                  <a:pt x="748558" y="3580154"/>
                  <a:pt x="860205" y="3599458"/>
                  <a:pt x="1038632" y="3533198"/>
                </a:cubicBezTo>
                <a:cubicBezTo>
                  <a:pt x="1125760" y="3500852"/>
                  <a:pt x="817425" y="3393378"/>
                  <a:pt x="907160" y="3365206"/>
                </a:cubicBezTo>
                <a:cubicBezTo>
                  <a:pt x="941071" y="3354249"/>
                  <a:pt x="986461" y="3365727"/>
                  <a:pt x="1009938" y="3327120"/>
                </a:cubicBezTo>
                <a:cubicBezTo>
                  <a:pt x="972897" y="3296340"/>
                  <a:pt x="923855" y="3309904"/>
                  <a:pt x="886812" y="3322425"/>
                </a:cubicBezTo>
                <a:cubicBezTo>
                  <a:pt x="792381" y="3354772"/>
                  <a:pt x="799165" y="3346946"/>
                  <a:pt x="789773" y="3322947"/>
                </a:cubicBezTo>
                <a:cubicBezTo>
                  <a:pt x="758993" y="3241037"/>
                  <a:pt x="682822" y="3267123"/>
                  <a:pt x="615520" y="3280688"/>
                </a:cubicBezTo>
                <a:cubicBezTo>
                  <a:pt x="412050" y="3321382"/>
                  <a:pt x="205972" y="3309904"/>
                  <a:pt x="3023" y="3351641"/>
                </a:cubicBezTo>
                <a:cubicBezTo>
                  <a:pt x="-18888" y="3356337"/>
                  <a:pt x="83890" y="3262949"/>
                  <a:pt x="132409" y="3251993"/>
                </a:cubicBezTo>
                <a:cubicBezTo>
                  <a:pt x="185103" y="3240516"/>
                  <a:pt x="249796" y="3248863"/>
                  <a:pt x="287360" y="3195127"/>
                </a:cubicBezTo>
                <a:cubicBezTo>
                  <a:pt x="220579" y="3181561"/>
                  <a:pt x="144410" y="3207647"/>
                  <a:pt x="78150" y="3164866"/>
                </a:cubicBezTo>
                <a:cubicBezTo>
                  <a:pt x="225276" y="3105913"/>
                  <a:pt x="371878" y="3107999"/>
                  <a:pt x="498655" y="3069914"/>
                </a:cubicBezTo>
                <a:cubicBezTo>
                  <a:pt x="510133" y="2999483"/>
                  <a:pt x="426658" y="3025046"/>
                  <a:pt x="396399" y="2984874"/>
                </a:cubicBezTo>
                <a:cubicBezTo>
                  <a:pt x="1351140" y="2916007"/>
                  <a:pt x="817946" y="2712537"/>
                  <a:pt x="658822" y="2601411"/>
                </a:cubicBezTo>
                <a:cubicBezTo>
                  <a:pt x="605607" y="2564370"/>
                  <a:pt x="1164888" y="2388551"/>
                  <a:pt x="1183148" y="2383856"/>
                </a:cubicBezTo>
                <a:cubicBezTo>
                  <a:pt x="1229581" y="2372900"/>
                  <a:pt x="1413747" y="2380725"/>
                  <a:pt x="1451311" y="2366639"/>
                </a:cubicBezTo>
                <a:cubicBezTo>
                  <a:pt x="1499309" y="2348901"/>
                  <a:pt x="1340706" y="2318120"/>
                  <a:pt x="1376184" y="2296729"/>
                </a:cubicBezTo>
                <a:cubicBezTo>
                  <a:pt x="1625043" y="2145953"/>
                  <a:pt x="1642780" y="1919006"/>
                  <a:pt x="1572870" y="1902834"/>
                </a:cubicBezTo>
                <a:cubicBezTo>
                  <a:pt x="1500353" y="1886138"/>
                  <a:pt x="1429399" y="1899181"/>
                  <a:pt x="1362097" y="1926311"/>
                </a:cubicBezTo>
                <a:cubicBezTo>
                  <a:pt x="1252536" y="1970656"/>
                  <a:pt x="493960" y="1907528"/>
                  <a:pt x="281620" y="1943006"/>
                </a:cubicBezTo>
                <a:cubicBezTo>
                  <a:pt x="249274" y="1948223"/>
                  <a:pt x="205451" y="1971700"/>
                  <a:pt x="174669" y="1927876"/>
                </a:cubicBezTo>
                <a:cubicBezTo>
                  <a:pt x="393269" y="1785969"/>
                  <a:pt x="673952" y="1826663"/>
                  <a:pt x="918115" y="1730145"/>
                </a:cubicBezTo>
                <a:cubicBezTo>
                  <a:pt x="822119" y="1663886"/>
                  <a:pt x="724558" y="1667017"/>
                  <a:pt x="624389" y="1676929"/>
                </a:cubicBezTo>
                <a:cubicBezTo>
                  <a:pt x="598304" y="1679538"/>
                  <a:pt x="562826" y="1683190"/>
                  <a:pt x="556565" y="1655539"/>
                </a:cubicBezTo>
                <a:cubicBezTo>
                  <a:pt x="548739" y="1620584"/>
                  <a:pt x="590999" y="1614323"/>
                  <a:pt x="618650" y="1600237"/>
                </a:cubicBezTo>
                <a:cubicBezTo>
                  <a:pt x="660909" y="1578325"/>
                  <a:pt x="723515" y="1604410"/>
                  <a:pt x="775165" y="1544413"/>
                </a:cubicBezTo>
                <a:cubicBezTo>
                  <a:pt x="618650" y="1558500"/>
                  <a:pt x="486656" y="1583021"/>
                  <a:pt x="348401" y="1624758"/>
                </a:cubicBezTo>
                <a:cubicBezTo>
                  <a:pt x="360400" y="1587717"/>
                  <a:pt x="402137" y="1570499"/>
                  <a:pt x="378660" y="1539719"/>
                </a:cubicBezTo>
                <a:cubicBezTo>
                  <a:pt x="360922" y="1516763"/>
                  <a:pt x="310316" y="1505806"/>
                  <a:pt x="336402" y="1463025"/>
                </a:cubicBezTo>
                <a:cubicBezTo>
                  <a:pt x="409963" y="1417636"/>
                  <a:pt x="514307" y="1429636"/>
                  <a:pt x="576913" y="1364421"/>
                </a:cubicBezTo>
                <a:cubicBezTo>
                  <a:pt x="665605" y="1271556"/>
                  <a:pt x="803338" y="1239731"/>
                  <a:pt x="911856" y="1171908"/>
                </a:cubicBezTo>
                <a:cubicBezTo>
                  <a:pt x="947853" y="1149995"/>
                  <a:pt x="1184192" y="1073303"/>
                  <a:pt x="1247841" y="1048782"/>
                </a:cubicBezTo>
                <a:cubicBezTo>
                  <a:pt x="1336532" y="1014349"/>
                  <a:pt x="1437746" y="1002349"/>
                  <a:pt x="1524872" y="939221"/>
                </a:cubicBezTo>
                <a:cubicBezTo>
                  <a:pt x="1439310" y="926178"/>
                  <a:pt x="1369923" y="985133"/>
                  <a:pt x="1267145" y="956439"/>
                </a:cubicBezTo>
                <a:cubicBezTo>
                  <a:pt x="1429920" y="895398"/>
                  <a:pt x="1579131" y="867746"/>
                  <a:pt x="1697039" y="783749"/>
                </a:cubicBezTo>
                <a:cubicBezTo>
                  <a:pt x="1711648" y="773315"/>
                  <a:pt x="1740342" y="776446"/>
                  <a:pt x="1762255" y="772794"/>
                </a:cubicBezTo>
                <a:cubicBezTo>
                  <a:pt x="1992852" y="735752"/>
                  <a:pt x="2224495" y="704449"/>
                  <a:pt x="2452486" y="650712"/>
                </a:cubicBezTo>
                <a:cubicBezTo>
                  <a:pt x="2504136" y="638191"/>
                  <a:pt x="2595436" y="635061"/>
                  <a:pt x="2586045" y="590193"/>
                </a:cubicBezTo>
                <a:cubicBezTo>
                  <a:pt x="2571959" y="522891"/>
                  <a:pt x="2486919" y="570889"/>
                  <a:pt x="2432138" y="577150"/>
                </a:cubicBezTo>
                <a:cubicBezTo>
                  <a:pt x="2262059" y="597497"/>
                  <a:pt x="2091979" y="632974"/>
                  <a:pt x="1919291" y="613149"/>
                </a:cubicBezTo>
                <a:cubicBezTo>
                  <a:pt x="2035633" y="588107"/>
                  <a:pt x="2151455" y="562542"/>
                  <a:pt x="2267799" y="537499"/>
                </a:cubicBezTo>
                <a:cubicBezTo>
                  <a:pt x="2134238" y="546368"/>
                  <a:pt x="2017896" y="487936"/>
                  <a:pt x="1887988" y="514022"/>
                </a:cubicBezTo>
                <a:cubicBezTo>
                  <a:pt x="1846250" y="522370"/>
                  <a:pt x="1802427" y="495762"/>
                  <a:pt x="1798252" y="454546"/>
                </a:cubicBezTo>
                <a:cubicBezTo>
                  <a:pt x="1793557" y="421678"/>
                  <a:pt x="1832686" y="407071"/>
                  <a:pt x="1862424" y="396636"/>
                </a:cubicBezTo>
                <a:cubicBezTo>
                  <a:pt x="1938595" y="370028"/>
                  <a:pt x="1999113" y="291250"/>
                  <a:pt x="2096675" y="332987"/>
                </a:cubicBezTo>
                <a:cubicBezTo>
                  <a:pt x="2158237" y="267250"/>
                  <a:pt x="2256320" y="256816"/>
                  <a:pt x="2335621" y="239600"/>
                </a:cubicBezTo>
                <a:cubicBezTo>
                  <a:pt x="2588654" y="185341"/>
                  <a:pt x="2845338" y="143081"/>
                  <a:pt x="3102023" y="107082"/>
                </a:cubicBezTo>
                <a:cubicBezTo>
                  <a:pt x="3270538" y="83605"/>
                  <a:pt x="3444270" y="93518"/>
                  <a:pt x="3611219" y="63780"/>
                </a:cubicBezTo>
                <a:cubicBezTo>
                  <a:pt x="3937814" y="5869"/>
                  <a:pt x="4262322" y="7436"/>
                  <a:pt x="4587352" y="1175"/>
                </a:cubicBezTo>
                <a:cubicBezTo>
                  <a:pt x="4663262" y="-260"/>
                  <a:pt x="4738976" y="-293"/>
                  <a:pt x="4814568" y="604"/>
                </a:cubicBezTo>
                <a:close/>
              </a:path>
            </a:pathLst>
          </a:custGeom>
          <a:noFill/>
          <a:extLst>
            <a:ext uri="{909E8E84-426E-40DD-AFC4-6F175D3DCCD1}">
              <a14:hiddenFill xmlns:a14="http://schemas.microsoft.com/office/drawing/2010/main">
                <a:solidFill>
                  <a:srgbClr val="FFFFFF"/>
                </a:solidFill>
              </a14:hiddenFill>
            </a:ext>
          </a:extLst>
        </p:spPr>
      </p:pic>
      <p:sp>
        <p:nvSpPr>
          <p:cNvPr id="2" name="Hexágono 1">
            <a:extLst>
              <a:ext uri="{FF2B5EF4-FFF2-40B4-BE49-F238E27FC236}">
                <a16:creationId xmlns:a16="http://schemas.microsoft.com/office/drawing/2014/main" id="{0B64EB72-FD21-AC8E-6E32-B241B5351005}"/>
              </a:ext>
            </a:extLst>
          </p:cNvPr>
          <p:cNvSpPr/>
          <p:nvPr/>
        </p:nvSpPr>
        <p:spPr>
          <a:xfrm>
            <a:off x="7497521" y="833377"/>
            <a:ext cx="4772988" cy="532435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2000" dirty="0">
                <a:solidFill>
                  <a:schemeClr val="bg1"/>
                </a:solidFill>
              </a:rPr>
              <a:t>COPPER WAS THE FIRST METAL TO BE USED.  IT STARTED IN THE FERTILE CRECENT. EDGED WEAPONS SUCH AS KNIVES, SWORDS AND AXES WERE MADE OF COPPER AS WELL AS BROOCHES, PINS , BELTS AND VESSELS FOR FOOD AND DRINK.</a:t>
            </a:r>
          </a:p>
        </p:txBody>
      </p:sp>
    </p:spTree>
    <p:extLst>
      <p:ext uri="{BB962C8B-B14F-4D97-AF65-F5344CB8AC3E}">
        <p14:creationId xmlns:p14="http://schemas.microsoft.com/office/powerpoint/2010/main" val="451160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17170"/>
            <a:ext cx="5497830" cy="369332"/>
          </a:xfrm>
          <a:prstGeom prst="rect">
            <a:avLst/>
          </a:prstGeom>
          <a:noFill/>
        </p:spPr>
        <p:txBody>
          <a:bodyPr wrap="square" rtlCol="0">
            <a:spAutoFit/>
          </a:bodyPr>
          <a:lstStyle/>
          <a:p>
            <a:r>
              <a:rPr lang="en-GB" dirty="0"/>
              <a:t>LO: To learn about the three age system</a:t>
            </a:r>
          </a:p>
        </p:txBody>
      </p:sp>
      <p:pic>
        <p:nvPicPr>
          <p:cNvPr id="3076" name="Picture 4" descr="Bronze Age tools from the Adab [IMAGE] | EurekAlert! Science News Releases">
            <a:extLst>
              <a:ext uri="{FF2B5EF4-FFF2-40B4-BE49-F238E27FC236}">
                <a16:creationId xmlns:a16="http://schemas.microsoft.com/office/drawing/2014/main" id="{93420EE8-8D4E-501C-9652-ED265E994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668"/>
            <a:ext cx="12192000" cy="6835332"/>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62AC604F-0890-E9E0-50F9-9561329329AF}"/>
              </a:ext>
            </a:extLst>
          </p:cNvPr>
          <p:cNvSpPr/>
          <p:nvPr/>
        </p:nvSpPr>
        <p:spPr>
          <a:xfrm>
            <a:off x="5340560" y="5688092"/>
            <a:ext cx="6481822" cy="95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bg1"/>
                </a:solidFill>
              </a:rPr>
              <a:t>BRONZE AGE</a:t>
            </a:r>
          </a:p>
        </p:txBody>
      </p:sp>
    </p:spTree>
    <p:extLst>
      <p:ext uri="{BB962C8B-B14F-4D97-AF65-F5344CB8AC3E}">
        <p14:creationId xmlns:p14="http://schemas.microsoft.com/office/powerpoint/2010/main" val="3897707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319982"/>
            <a:ext cx="12289151" cy="4023274"/>
          </a:xfrm>
          <a:prstGeom prst="rect">
            <a:avLst/>
          </a:prstGeom>
        </p:spPr>
      </p:pic>
      <p:sp>
        <p:nvSpPr>
          <p:cNvPr id="2" name="TextBox 1"/>
          <p:cNvSpPr txBox="1"/>
          <p:nvPr/>
        </p:nvSpPr>
        <p:spPr>
          <a:xfrm>
            <a:off x="1051560" y="217170"/>
            <a:ext cx="5497830" cy="369332"/>
          </a:xfrm>
          <a:prstGeom prst="rect">
            <a:avLst/>
          </a:prstGeom>
          <a:noFill/>
        </p:spPr>
        <p:txBody>
          <a:bodyPr wrap="square" rtlCol="0">
            <a:spAutoFit/>
          </a:bodyPr>
          <a:lstStyle/>
          <a:p>
            <a:r>
              <a:rPr lang="en-GB" dirty="0"/>
              <a:t>LO: To learn about the three age system</a:t>
            </a:r>
          </a:p>
        </p:txBody>
      </p:sp>
      <p:sp>
        <p:nvSpPr>
          <p:cNvPr id="4" name="TextBox 3"/>
          <p:cNvSpPr txBox="1"/>
          <p:nvPr/>
        </p:nvSpPr>
        <p:spPr>
          <a:xfrm>
            <a:off x="0" y="0"/>
            <a:ext cx="12390120" cy="3154710"/>
          </a:xfrm>
          <a:prstGeom prst="rect">
            <a:avLst/>
          </a:prstGeom>
          <a:noFill/>
        </p:spPr>
        <p:txBody>
          <a:bodyPr wrap="square" rtlCol="0">
            <a:spAutoFit/>
          </a:bodyPr>
          <a:lstStyle/>
          <a:p>
            <a:r>
              <a:rPr lang="en-GB" sz="19900" b="1" dirty="0"/>
              <a:t>Bronze Age</a:t>
            </a:r>
          </a:p>
        </p:txBody>
      </p:sp>
      <p:sp>
        <p:nvSpPr>
          <p:cNvPr id="5" name="TextBox 4"/>
          <p:cNvSpPr txBox="1"/>
          <p:nvPr/>
        </p:nvSpPr>
        <p:spPr>
          <a:xfrm>
            <a:off x="0" y="3863340"/>
            <a:ext cx="12192000" cy="3108543"/>
          </a:xfrm>
          <a:prstGeom prst="rect">
            <a:avLst/>
          </a:prstGeom>
          <a:noFill/>
        </p:spPr>
        <p:txBody>
          <a:bodyPr wrap="square" rtlCol="0">
            <a:spAutoFit/>
          </a:bodyPr>
          <a:lstStyle/>
          <a:p>
            <a:r>
              <a:rPr lang="en-GB" sz="2000" dirty="0"/>
              <a:t>People started making tools from Bronze</a:t>
            </a:r>
          </a:p>
          <a:p>
            <a:endParaRPr lang="en-GB" sz="2000" dirty="0"/>
          </a:p>
          <a:p>
            <a:r>
              <a:rPr lang="en-GB" sz="2000" dirty="0"/>
              <a:t>Bronze is a mixture of copper and tin</a:t>
            </a:r>
          </a:p>
          <a:p>
            <a:endParaRPr lang="en-GB" sz="2000" dirty="0"/>
          </a:p>
          <a:p>
            <a:r>
              <a:rPr lang="en-GB" sz="2000" dirty="0"/>
              <a:t>People began to organise themselves into settlements (small villages) with specialist manufacture of tools.</a:t>
            </a:r>
          </a:p>
          <a:p>
            <a:endParaRPr lang="en-GB" sz="2000" dirty="0"/>
          </a:p>
          <a:p>
            <a:r>
              <a:rPr lang="en-GB" sz="2000" dirty="0"/>
              <a:t>Farming was more labour intensive than hunting but it allowed people to create food reserves and start building communities. </a:t>
            </a:r>
          </a:p>
          <a:p>
            <a:endParaRPr lang="en-GB" dirty="0"/>
          </a:p>
          <a:p>
            <a:endParaRPr lang="en-GB" dirty="0"/>
          </a:p>
        </p:txBody>
      </p:sp>
    </p:spTree>
    <p:extLst>
      <p:ext uri="{BB962C8B-B14F-4D97-AF65-F5344CB8AC3E}">
        <p14:creationId xmlns:p14="http://schemas.microsoft.com/office/powerpoint/2010/main" val="2307141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424" y="-239585"/>
            <a:ext cx="9628505" cy="66975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51560" y="217170"/>
            <a:ext cx="5497830" cy="369332"/>
          </a:xfrm>
          <a:prstGeom prst="rect">
            <a:avLst/>
          </a:prstGeom>
          <a:noFill/>
        </p:spPr>
        <p:txBody>
          <a:bodyPr wrap="square" rtlCol="0">
            <a:spAutoFit/>
          </a:bodyPr>
          <a:lstStyle/>
          <a:p>
            <a:r>
              <a:rPr lang="en-GB" dirty="0"/>
              <a:t>LO: To learn about the three age system</a:t>
            </a:r>
          </a:p>
        </p:txBody>
      </p:sp>
      <p:sp>
        <p:nvSpPr>
          <p:cNvPr id="3" name="TextBox 2"/>
          <p:cNvSpPr txBox="1"/>
          <p:nvPr/>
        </p:nvSpPr>
        <p:spPr>
          <a:xfrm>
            <a:off x="788670" y="586502"/>
            <a:ext cx="11521440" cy="3770263"/>
          </a:xfrm>
          <a:prstGeom prst="rect">
            <a:avLst/>
          </a:prstGeom>
          <a:noFill/>
        </p:spPr>
        <p:txBody>
          <a:bodyPr wrap="square" rtlCol="0">
            <a:spAutoFit/>
          </a:bodyPr>
          <a:lstStyle/>
          <a:p>
            <a:r>
              <a:rPr lang="en-GB" sz="23900" b="1" dirty="0"/>
              <a:t>Iron Age</a:t>
            </a:r>
            <a:endParaRPr lang="en-GB" b="1" dirty="0"/>
          </a:p>
        </p:txBody>
      </p:sp>
    </p:spTree>
    <p:extLst>
      <p:ext uri="{BB962C8B-B14F-4D97-AF65-F5344CB8AC3E}">
        <p14:creationId xmlns:p14="http://schemas.microsoft.com/office/powerpoint/2010/main" val="2742200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ron Age Weapons Found at Hillfort Site in Germany - Archaeology Magazine">
            <a:extLst>
              <a:ext uri="{FF2B5EF4-FFF2-40B4-BE49-F238E27FC236}">
                <a16:creationId xmlns:a16="http://schemas.microsoft.com/office/drawing/2014/main" id="{2928FE71-EAD7-3AD9-D22E-35529B5F2E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ilindro 1">
            <a:extLst>
              <a:ext uri="{FF2B5EF4-FFF2-40B4-BE49-F238E27FC236}">
                <a16:creationId xmlns:a16="http://schemas.microsoft.com/office/drawing/2014/main" id="{64C4BFCC-3D16-38E7-B13B-1DF9E1386D6A}"/>
              </a:ext>
            </a:extLst>
          </p:cNvPr>
          <p:cNvSpPr/>
          <p:nvPr/>
        </p:nvSpPr>
        <p:spPr>
          <a:xfrm>
            <a:off x="9906000" y="0"/>
            <a:ext cx="2286000" cy="665988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dirty="0">
                <a:solidFill>
                  <a:schemeClr val="bg1"/>
                </a:solidFill>
              </a:rPr>
              <a:t>IRON AGE </a:t>
            </a:r>
          </a:p>
          <a:p>
            <a:pPr algn="ctr"/>
            <a:endParaRPr lang="es-ES" sz="3600" dirty="0">
              <a:solidFill>
                <a:schemeClr val="bg1"/>
              </a:solidFill>
            </a:endParaRPr>
          </a:p>
          <a:p>
            <a:pPr algn="ctr"/>
            <a:r>
              <a:rPr lang="es-ES" sz="3600">
                <a:solidFill>
                  <a:schemeClr val="bg1"/>
                </a:solidFill>
              </a:rPr>
              <a:t>WEAPONS</a:t>
            </a:r>
          </a:p>
        </p:txBody>
      </p:sp>
    </p:spTree>
    <p:extLst>
      <p:ext uri="{BB962C8B-B14F-4D97-AF65-F5344CB8AC3E}">
        <p14:creationId xmlns:p14="http://schemas.microsoft.com/office/powerpoint/2010/main" val="1259163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424" y="-239584"/>
            <a:ext cx="9628505" cy="45963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51560" y="217170"/>
            <a:ext cx="5497830" cy="369332"/>
          </a:xfrm>
          <a:prstGeom prst="rect">
            <a:avLst/>
          </a:prstGeom>
          <a:noFill/>
        </p:spPr>
        <p:txBody>
          <a:bodyPr wrap="square" rtlCol="0">
            <a:spAutoFit/>
          </a:bodyPr>
          <a:lstStyle/>
          <a:p>
            <a:r>
              <a:rPr lang="en-GB" dirty="0"/>
              <a:t>LO: To learn about the three age system</a:t>
            </a:r>
          </a:p>
        </p:txBody>
      </p:sp>
      <p:sp>
        <p:nvSpPr>
          <p:cNvPr id="3" name="TextBox 2"/>
          <p:cNvSpPr txBox="1"/>
          <p:nvPr/>
        </p:nvSpPr>
        <p:spPr>
          <a:xfrm>
            <a:off x="788670" y="586502"/>
            <a:ext cx="11521440" cy="3770263"/>
          </a:xfrm>
          <a:prstGeom prst="rect">
            <a:avLst/>
          </a:prstGeom>
          <a:noFill/>
        </p:spPr>
        <p:txBody>
          <a:bodyPr wrap="square" rtlCol="0">
            <a:spAutoFit/>
          </a:bodyPr>
          <a:lstStyle/>
          <a:p>
            <a:r>
              <a:rPr lang="en-GB" sz="23900" b="1" dirty="0"/>
              <a:t>Iron Age</a:t>
            </a:r>
            <a:endParaRPr lang="en-GB" b="1" dirty="0"/>
          </a:p>
        </p:txBody>
      </p:sp>
      <p:sp>
        <p:nvSpPr>
          <p:cNvPr id="4" name="TextBox 3"/>
          <p:cNvSpPr txBox="1"/>
          <p:nvPr/>
        </p:nvSpPr>
        <p:spPr>
          <a:xfrm>
            <a:off x="788670" y="4069080"/>
            <a:ext cx="10378440" cy="2862322"/>
          </a:xfrm>
          <a:prstGeom prst="rect">
            <a:avLst/>
          </a:prstGeom>
          <a:noFill/>
        </p:spPr>
        <p:txBody>
          <a:bodyPr wrap="square" rtlCol="0">
            <a:spAutoFit/>
          </a:bodyPr>
          <a:lstStyle/>
          <a:p>
            <a:r>
              <a:rPr lang="en-GB" sz="2000" b="1" dirty="0"/>
              <a:t>Iron is harder to make into tools than Bronze because it melts at higher temperatures</a:t>
            </a:r>
          </a:p>
          <a:p>
            <a:endParaRPr lang="en-GB" sz="2000" b="1" dirty="0"/>
          </a:p>
          <a:p>
            <a:r>
              <a:rPr lang="en-GB" sz="2000" b="1" dirty="0"/>
              <a:t>But it is much harder than bronze so if you can make Iron tools you can make much stronger and better tools.</a:t>
            </a:r>
          </a:p>
          <a:p>
            <a:endParaRPr lang="en-GB" sz="2000" b="1" dirty="0"/>
          </a:p>
          <a:p>
            <a:r>
              <a:rPr lang="en-GB" sz="2000" b="1" dirty="0"/>
              <a:t>This allowed farming to become more efficient</a:t>
            </a:r>
          </a:p>
          <a:p>
            <a:endParaRPr lang="en-GB" sz="2000" b="1" dirty="0"/>
          </a:p>
          <a:p>
            <a:r>
              <a:rPr lang="en-GB" sz="2000" b="1" dirty="0"/>
              <a:t>Iron weapons where much deadlier than bronze weapons and societies with Iron weapons could overpower societies with bronze weapons and armour.</a:t>
            </a:r>
          </a:p>
        </p:txBody>
      </p:sp>
    </p:spTree>
    <p:extLst>
      <p:ext uri="{BB962C8B-B14F-4D97-AF65-F5344CB8AC3E}">
        <p14:creationId xmlns:p14="http://schemas.microsoft.com/office/powerpoint/2010/main" val="385036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17170"/>
            <a:ext cx="5497830" cy="369332"/>
          </a:xfrm>
          <a:prstGeom prst="rect">
            <a:avLst/>
          </a:prstGeom>
          <a:noFill/>
        </p:spPr>
        <p:txBody>
          <a:bodyPr wrap="square" rtlCol="0">
            <a:spAutoFit/>
          </a:bodyPr>
          <a:lstStyle/>
          <a:p>
            <a:r>
              <a:rPr lang="en-GB" dirty="0"/>
              <a:t>LO: To learn about the three age system</a:t>
            </a:r>
          </a:p>
        </p:txBody>
      </p:sp>
      <p:sp>
        <p:nvSpPr>
          <p:cNvPr id="3" name="TextBox 2"/>
          <p:cNvSpPr txBox="1"/>
          <p:nvPr/>
        </p:nvSpPr>
        <p:spPr>
          <a:xfrm>
            <a:off x="1485900" y="834390"/>
            <a:ext cx="8572500" cy="5816977"/>
          </a:xfrm>
          <a:prstGeom prst="rect">
            <a:avLst/>
          </a:prstGeom>
          <a:noFill/>
        </p:spPr>
        <p:txBody>
          <a:bodyPr wrap="square" rtlCol="0">
            <a:spAutoFit/>
          </a:bodyPr>
          <a:lstStyle/>
          <a:p>
            <a:r>
              <a:rPr lang="en-GB" sz="2800" b="1" dirty="0"/>
              <a:t>Task:  Write 1 Paragraph about the 3 age system and draw a timeline of the 3 age system in your books.</a:t>
            </a:r>
          </a:p>
          <a:p>
            <a:endParaRPr lang="en-GB" sz="2800" b="1" dirty="0"/>
          </a:p>
          <a:p>
            <a:r>
              <a:rPr lang="en-GB" sz="2800" b="1" dirty="0"/>
              <a:t>WT:  Describe the three age system and draw a timeline using the support sheet.</a:t>
            </a:r>
          </a:p>
          <a:p>
            <a:endParaRPr lang="en-GB" sz="2800" b="1" dirty="0"/>
          </a:p>
          <a:p>
            <a:r>
              <a:rPr lang="en-GB" sz="2800" b="1" dirty="0"/>
              <a:t>WA: Draw the timeline and describe the three age system with at least 1 fact about each of the three ages.</a:t>
            </a:r>
          </a:p>
          <a:p>
            <a:endParaRPr lang="en-GB" sz="2800" b="1" dirty="0"/>
          </a:p>
          <a:p>
            <a:r>
              <a:rPr lang="en-GB" sz="2800" b="1" dirty="0"/>
              <a:t>GD:  Draw the timeline and describe the three age system with at least 2 facts about each of the three ages. Try and describe the transition between the three ages.</a:t>
            </a:r>
          </a:p>
          <a:p>
            <a:endParaRPr lang="en-GB" dirty="0"/>
          </a:p>
          <a:p>
            <a:endParaRPr lang="en-GB" dirty="0"/>
          </a:p>
        </p:txBody>
      </p:sp>
      <p:pic>
        <p:nvPicPr>
          <p:cNvPr id="4" name="Picture 3" descr="timeline2.png"/>
          <p:cNvPicPr>
            <a:picLocks noChangeAspect="1"/>
          </p:cNvPicPr>
          <p:nvPr/>
        </p:nvPicPr>
        <p:blipFill>
          <a:blip r:embed="rId2" cstate="print"/>
          <a:stretch>
            <a:fillRect/>
          </a:stretch>
        </p:blipFill>
        <p:spPr>
          <a:xfrm>
            <a:off x="351702" y="1818158"/>
            <a:ext cx="11671073" cy="1584960"/>
          </a:xfrm>
          <a:prstGeom prst="rect">
            <a:avLst/>
          </a:prstGeom>
        </p:spPr>
      </p:pic>
    </p:spTree>
    <p:extLst>
      <p:ext uri="{BB962C8B-B14F-4D97-AF65-F5344CB8AC3E}">
        <p14:creationId xmlns:p14="http://schemas.microsoft.com/office/powerpoint/2010/main" val="1135217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429</Words>
  <Application>Microsoft Office PowerPoint</Application>
  <PresentationFormat>Panorámica</PresentationFormat>
  <Paragraphs>49</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Calibri</vt:lpstr>
      <vt:lpstr>Calibri Light</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Sebastian Sussmann</dc:creator>
  <cp:lastModifiedBy>Maria Sanz</cp:lastModifiedBy>
  <cp:revision>16</cp:revision>
  <dcterms:created xsi:type="dcterms:W3CDTF">2019-11-05T13:38:06Z</dcterms:created>
  <dcterms:modified xsi:type="dcterms:W3CDTF">2022-09-24T18:31:28Z</dcterms:modified>
</cp:coreProperties>
</file>