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F"/>
    <a:srgbClr val="B2B2B2"/>
    <a:srgbClr val="3366FF"/>
    <a:srgbClr val="CC0000"/>
    <a:srgbClr val="FF6600"/>
    <a:srgbClr val="0000FF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591" autoAdjust="0"/>
    <p:restoredTop sz="94660"/>
  </p:normalViewPr>
  <p:slideViewPr>
    <p:cSldViewPr>
      <p:cViewPr>
        <p:scale>
          <a:sx n="55" d="100"/>
          <a:sy n="55" d="100"/>
        </p:scale>
        <p:origin x="2381" y="72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F73877-6781-4FF6-B591-D52E324417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F3D36DC-CC31-40A0-ADDA-27B7B094B4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47E7415-2883-4CD7-87BB-88F3540DC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63A5B6A-E34B-4EC3-B276-55356C6C9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F966A02-A905-47DD-86C2-4E898CEA8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0A28C2-53F6-47FD-BEF4-7D17649D1E06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8026003"/>
      </p:ext>
    </p:extLst>
  </p:cSld>
  <p:clrMapOvr>
    <a:masterClrMapping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648127-2ADB-47AB-B2B0-7D5C3803E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581FC2C-E0C4-4FBC-BD98-9E5995DB6E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0D7EAFA-E720-4F9A-A4FB-569CD0CB5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1A47A1D-8071-44AF-BC4E-15DD2FC5E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589EE12-96EE-4C3E-8C0D-3AAC9BBFA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284020-3203-420B-BFB4-9ACB9FD0CF31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3486114"/>
      </p:ext>
    </p:extLst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C2C318-7B73-4C91-B030-98FCED263B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D498D75-B52A-4D03-90DD-67A9F5CD8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CA50A84-8A2C-4471-B93B-6991AC2C7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18B778C-6EB9-4BCE-B75B-56FEBC78F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A9002C-0B98-4CC8-88C8-B12302069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21E9A9-F7E5-4CDD-8462-B649CB804E85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3992226"/>
      </p:ext>
    </p:extLst>
  </p:cSld>
  <p:clrMapOvr>
    <a:masterClrMapping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82CEE0-8D08-410C-A1D5-293A18C52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5B91037-066A-42C3-94FF-2B6631CCEB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EA2A21A-3DF9-4622-8841-29D3A6E074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B9FE5DD-8DA2-4363-9956-987A86642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481A522-343E-45C5-A51C-E41383C1B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BC004A6-6A08-4C02-B8A4-933D1AA27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251E42-6F3E-4489-BC0F-DD2AC6528CFE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0071886"/>
      </p:ext>
    </p:extLst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04B739-254A-4A8F-AF6F-1C36A900B5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9D16C58-26B4-4E2C-8065-FFE03EFC8A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2576C62-33A1-414F-9D12-80CA90BD55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F66E18D-089A-4657-8BD6-BFF9D3E0DA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F084599-B5FF-446E-8D2C-DA7CFDD802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98FC16B-2412-4850-A292-8D6E6698B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D490C78B-76B9-446E-94EC-151B1B2BF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B70B204-6BC7-4535-80BA-F4C427975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CF6242-F7D3-4067-BD28-0AE61A1144B2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2188134"/>
      </p:ext>
    </p:extLst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4C3F76-24BB-4285-A171-239B327E3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24615BA-7068-4620-A609-23B58BF5BD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C7CAFA2-6C0B-428C-9717-5799C9D72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D425B87-F4DE-4A39-82C8-EAB924D5C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4B4247-57D2-4EBA-A071-B8E56F201920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5349791"/>
      </p:ext>
    </p:extLst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D7407EE-DD48-44F1-A0FB-2A76FCD41F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64BC63E-228C-4BFE-BDAE-3CCEDBA2E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5E7FF69-8A5F-457B-9377-45ACE952C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C43ED9-733D-435B-9370-BABCC8CB25AD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7808549"/>
      </p:ext>
    </p:extLst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F95EAC-BB95-4E21-80B0-88B257F96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442FE41-0CBB-4DF2-A3F3-64B1920CAC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9D7B7B7-8745-4A8D-B24F-DA300F648D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4EC3977-DAFA-49C6-B067-556D37AA0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8D7F26B-7CFE-4980-98CB-CEC6C16AD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5AAD858-2C4A-4781-9ED9-2A9FC800C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A4E3C1-C4BD-4108-B308-3D965EA3BD92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5776106"/>
      </p:ext>
    </p:extLst>
  </p:cSld>
  <p:clrMapOvr>
    <a:masterClrMapping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2A38BE-5D28-4CD8-955B-1E6F2B6E3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7F436C6E-EECE-4100-B738-E8238150B8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9E6A604-8063-4867-A8A9-ADFE432326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19944E8-97BD-4593-9DEE-A5B461915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D2C86EA-93F2-4F0A-B249-D257ABA7E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8656BBB-3CB1-48E5-8AF4-0B00EBFA9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B084A9-BF8B-4889-9020-4426BC536F6A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422249"/>
      </p:ext>
    </p:extLst>
  </p:cSld>
  <p:clrMapOvr>
    <a:masterClrMapping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52A022-D895-4E4F-89A6-B3826C8AA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4925849-1A27-4675-B7D3-686F4B5C8A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E73395A-BC85-448F-98B0-CF5F63177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547B3C3-1D97-44EB-8561-0257A5CCD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3D27F21-8A6F-4DF0-AB23-5B48E6B72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006CF1-D265-4DB2-A6D5-AF3DF0CA9198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71471"/>
      </p:ext>
    </p:extLst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5DC4D49-7AAD-4042-A0AF-2DEE5B1FE6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6F348C8-2816-4EC5-8A57-CA312E6B02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C11FC52-8E8B-468D-9BA4-6DC7CFFDB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63C3C19-F415-46E2-B309-84E9D70DF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79B29BF-1C22-4242-A11B-E61953810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6ED1CD-2801-4368-A6B0-B84B56773D64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7283500"/>
      </p:ext>
    </p:extLst>
  </p:cSld>
  <p:clrMapOvr>
    <a:masterClrMapping/>
  </p:clrMapOvr>
  <p:transition>
    <p:wipe dir="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ítulo, 1 obje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49E08C-89E7-4E92-B0C1-EF945A1D3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7A727CF-9946-4F1A-BF58-3F4E398069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1C2AFA5-7BCC-454B-A3F2-78FB1B6252D2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46FE357D-DC3A-4A42-B301-C232DB7EC8EA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fecha 5">
            <a:extLst>
              <a:ext uri="{FF2B5EF4-FFF2-40B4-BE49-F238E27FC236}">
                <a16:creationId xmlns:a16="http://schemas.microsoft.com/office/drawing/2014/main" id="{2B177743-3FB0-4403-9BCA-9A6324A8D5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89C524E3-136B-4132-BDA2-975889B8C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Marcador de número de diapositiva 7">
            <a:extLst>
              <a:ext uri="{FF2B5EF4-FFF2-40B4-BE49-F238E27FC236}">
                <a16:creationId xmlns:a16="http://schemas.microsoft.com/office/drawing/2014/main" id="{AB13CCAD-793C-4B85-8C4A-974EE1F86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9D7A27F8-663F-4300-83AE-3795A195B5D7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72867345"/>
      </p:ext>
    </p:extLst>
  </p:cSld>
  <p:clrMapOvr>
    <a:masterClrMapping/>
  </p:clrMapOvr>
  <p:transition>
    <p:wipe dir="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ítulo y 4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077EA5-3561-47F7-A63A-05C7699B76EB}"/>
              </a:ext>
            </a:extLst>
          </p:cNvPr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D69A6A9-4C28-4CB1-9557-9A8769B26A4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80B4079-117D-40DA-835A-49A5859D5A9D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8BBBF9FB-D20C-43B7-B610-FBA9D655C562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320550F-82C0-473D-895E-EE99D86551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6A03DE0-A498-4014-8D3F-8E19FF5C29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80C277A-E38A-4742-A195-CB24871D1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436B6AB-B466-4631-AC61-6EF7B1F3C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00F285BE-726F-4A5D-A8EE-D4D71CDF00AA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7653253"/>
      </p:ext>
    </p:extLst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5C587707-F363-4471-9C36-24E58E87B2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9E6544F-966A-4DAF-8477-22BEAB0584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CCCE298-273A-48EF-9548-32A370D5F46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C836D2A-EF48-48E3-A80B-01059FEC7FC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B7CAED3-798E-49B1-A392-3B5CBC02013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992A74E-FB77-4C80-B47B-9112F3EFA9BA}" type="slidenum">
              <a:rPr lang="en-US" altLang="en-US"/>
              <a:pPr/>
              <a:t>‹Nº›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98" decel="100000" fill="hold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98" decel="100000" fill="hold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98" decel="100000" fill="hold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98" decel="100000" fill="hold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98" decel="100000" fill="hold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>
        <p:tmplLst>
          <p:tmpl lvl="1">
            <p:tnLst>
              <p:par>
                <p:cTn presetID="37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02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0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898" decel="100000" fill="hold"/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100" accel="100000" fill="hold">
                          <p:stCondLst>
                            <p:cond delay="898"/>
                          </p:stCondLst>
                        </p:cTn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3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02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0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898" decel="100000" fill="hold"/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100" accel="100000" fill="hold">
                          <p:stCondLst>
                            <p:cond delay="898"/>
                          </p:stCondLst>
                        </p:cTn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3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02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0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898" decel="100000" fill="hold"/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100" accel="100000" fill="hold">
                          <p:stCondLst>
                            <p:cond delay="898"/>
                          </p:stCondLst>
                        </p:cTn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3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02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0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898" decel="100000" fill="hold"/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100" accel="100000" fill="hold">
                          <p:stCondLst>
                            <p:cond delay="898"/>
                          </p:stCondLst>
                        </p:cTn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3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02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0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898" decel="100000" fill="hold"/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100" accel="100000" fill="hold">
                          <p:stCondLst>
                            <p:cond delay="898"/>
                          </p:stCondLst>
                        </p:cTn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stars">
            <a:extLst>
              <a:ext uri="{FF2B5EF4-FFF2-40B4-BE49-F238E27FC236}">
                <a16:creationId xmlns:a16="http://schemas.microsoft.com/office/drawing/2014/main" id="{A8238315-F019-4438-9CA5-77602F8190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0" name="Rectangle 2">
            <a:extLst>
              <a:ext uri="{FF2B5EF4-FFF2-40B4-BE49-F238E27FC236}">
                <a16:creationId xmlns:a16="http://schemas.microsoft.com/office/drawing/2014/main" id="{1175D5A8-1DFA-4CC1-BB5D-669685B4181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62000" y="228600"/>
            <a:ext cx="7772400" cy="1470025"/>
          </a:xfrm>
        </p:spPr>
        <p:txBody>
          <a:bodyPr anchor="ctr"/>
          <a:lstStyle/>
          <a:p>
            <a:r>
              <a:rPr lang="en-US" altLang="en-US" sz="4400" dirty="0"/>
              <a:t>El Sistema Solar</a:t>
            </a:r>
          </a:p>
        </p:txBody>
      </p:sp>
      <p:sp>
        <p:nvSpPr>
          <p:cNvPr id="2053" name="Text Box 5">
            <a:extLst>
              <a:ext uri="{FF2B5EF4-FFF2-40B4-BE49-F238E27FC236}">
                <a16:creationId xmlns:a16="http://schemas.microsoft.com/office/drawing/2014/main" id="{39AAE17C-DB44-434D-9261-D7FAE39AA4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286000"/>
            <a:ext cx="7848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pic>
        <p:nvPicPr>
          <p:cNvPr id="2056" name="Picture 8" descr="system">
            <a:extLst>
              <a:ext uri="{FF2B5EF4-FFF2-40B4-BE49-F238E27FC236}">
                <a16:creationId xmlns:a16="http://schemas.microsoft.com/office/drawing/2014/main" id="{BE89F143-FF76-429C-94DE-1469A314EE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447800"/>
            <a:ext cx="3894138" cy="4948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3EF431DF-1441-4BF0-A419-D5733DB8291A}"/>
              </a:ext>
            </a:extLst>
          </p:cNvPr>
          <p:cNvSpPr/>
          <p:nvPr/>
        </p:nvSpPr>
        <p:spPr>
          <a:xfrm>
            <a:off x="6781800" y="5791200"/>
            <a:ext cx="2133600" cy="6048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MARÍA SANZ</a:t>
            </a:r>
          </a:p>
        </p:txBody>
      </p:sp>
    </p:spTree>
  </p:cSld>
  <p:clrMapOvr>
    <a:masterClrMapping/>
  </p:clrMapOvr>
  <p:transition>
    <p:wipe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stars">
            <a:extLst>
              <a:ext uri="{FF2B5EF4-FFF2-40B4-BE49-F238E27FC236}">
                <a16:creationId xmlns:a16="http://schemas.microsoft.com/office/drawing/2014/main" id="{7E0D890B-1F0B-41E6-9655-BC301AC17391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111" name="Rectangle 15">
            <a:extLst>
              <a:ext uri="{FF2B5EF4-FFF2-40B4-BE49-F238E27FC236}">
                <a16:creationId xmlns:a16="http://schemas.microsoft.com/office/drawing/2014/main" id="{0878038C-2D4D-4377-87CC-D514C3A7E9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2895600" cy="1020763"/>
          </a:xfrm>
        </p:spPr>
        <p:txBody>
          <a:bodyPr/>
          <a:lstStyle/>
          <a:p>
            <a:r>
              <a:rPr lang="en-US" altLang="en-US" sz="4000" dirty="0"/>
              <a:t>SÍNTESIS</a:t>
            </a:r>
          </a:p>
        </p:txBody>
      </p:sp>
      <p:pic>
        <p:nvPicPr>
          <p:cNvPr id="4110" name="Picture 14" descr="Solar system">
            <a:extLst>
              <a:ext uri="{FF2B5EF4-FFF2-40B4-BE49-F238E27FC236}">
                <a16:creationId xmlns:a16="http://schemas.microsoft.com/office/drawing/2014/main" id="{F63E067C-DD7C-4F05-90DB-03A8533497C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66800" y="2801938"/>
            <a:ext cx="7315200" cy="40560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113" name="Text Box 17">
            <a:extLst>
              <a:ext uri="{FF2B5EF4-FFF2-40B4-BE49-F238E27FC236}">
                <a16:creationId xmlns:a16="http://schemas.microsoft.com/office/drawing/2014/main" id="{EFDEAA3D-C60D-44EE-8F82-A7A21B65B4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1295400"/>
            <a:ext cx="4648200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altLang="en-US" sz="2000" dirty="0">
                <a:latin typeface="Batang" panose="02030600000101010101" pitchFamily="18" charset="-127"/>
              </a:rPr>
              <a:t>Hay </a:t>
            </a:r>
            <a:r>
              <a:rPr lang="en-US" altLang="en-US" sz="2000" dirty="0" err="1">
                <a:latin typeface="Batang" panose="02030600000101010101" pitchFamily="18" charset="-127"/>
              </a:rPr>
              <a:t>ocho</a:t>
            </a:r>
            <a:r>
              <a:rPr lang="en-US" altLang="en-US" sz="2000" dirty="0">
                <a:latin typeface="Batang" panose="02030600000101010101" pitchFamily="18" charset="-127"/>
              </a:rPr>
              <a:t> </a:t>
            </a:r>
            <a:r>
              <a:rPr lang="en-US" altLang="en-US" sz="2000" dirty="0" err="1">
                <a:latin typeface="Batang" panose="02030600000101010101" pitchFamily="18" charset="-127"/>
              </a:rPr>
              <a:t>planetas</a:t>
            </a:r>
            <a:r>
              <a:rPr lang="en-US" altLang="en-US" sz="2000" dirty="0">
                <a:latin typeface="Batang" panose="02030600000101010101" pitchFamily="18" charset="-127"/>
              </a:rPr>
              <a:t> </a:t>
            </a:r>
            <a:r>
              <a:rPr lang="en-US" altLang="en-US" sz="2000" dirty="0" err="1">
                <a:latin typeface="Batang" panose="02030600000101010101" pitchFamily="18" charset="-127"/>
              </a:rPr>
              <a:t>en</a:t>
            </a:r>
            <a:r>
              <a:rPr lang="en-US" altLang="en-US" sz="2000" dirty="0">
                <a:latin typeface="Batang" panose="02030600000101010101" pitchFamily="18" charset="-127"/>
              </a:rPr>
              <a:t> </a:t>
            </a:r>
            <a:r>
              <a:rPr lang="en-US" altLang="en-US" sz="2000" dirty="0" err="1">
                <a:latin typeface="Batang" panose="02030600000101010101" pitchFamily="18" charset="-127"/>
              </a:rPr>
              <a:t>nuestro</a:t>
            </a:r>
            <a:r>
              <a:rPr lang="en-US" altLang="en-US" sz="2000" dirty="0">
                <a:latin typeface="Batang" panose="02030600000101010101" pitchFamily="18" charset="-127"/>
              </a:rPr>
              <a:t> Sistema Solar que </a:t>
            </a:r>
            <a:r>
              <a:rPr lang="en-US" altLang="en-US" sz="2000" dirty="0" err="1">
                <a:latin typeface="Batang" panose="02030600000101010101" pitchFamily="18" charset="-127"/>
              </a:rPr>
              <a:t>giran</a:t>
            </a:r>
            <a:r>
              <a:rPr lang="en-US" altLang="en-US" sz="2000" dirty="0">
                <a:latin typeface="Batang" panose="02030600000101010101" pitchFamily="18" charset="-127"/>
              </a:rPr>
              <a:t> </a:t>
            </a:r>
            <a:r>
              <a:rPr lang="en-US" altLang="en-US" sz="2000" dirty="0" err="1">
                <a:latin typeface="Batang" panose="02030600000101010101" pitchFamily="18" charset="-127"/>
              </a:rPr>
              <a:t>alrededor</a:t>
            </a:r>
            <a:r>
              <a:rPr lang="en-US" altLang="en-US" sz="2000" dirty="0">
                <a:latin typeface="Batang" panose="02030600000101010101" pitchFamily="18" charset="-127"/>
              </a:rPr>
              <a:t> del Sol. Y </a:t>
            </a:r>
            <a:r>
              <a:rPr lang="en-US" altLang="en-US" sz="2000" dirty="0" err="1">
                <a:latin typeface="Batang" panose="02030600000101010101" pitchFamily="18" charset="-127"/>
              </a:rPr>
              <a:t>Plutón</a:t>
            </a:r>
            <a:r>
              <a:rPr lang="en-US" altLang="en-US" sz="2000" dirty="0">
                <a:latin typeface="Batang" panose="02030600000101010101" pitchFamily="18" charset="-127"/>
              </a:rPr>
              <a:t> junto con </a:t>
            </a:r>
            <a:r>
              <a:rPr lang="en-US" altLang="en-US" sz="2000" dirty="0" err="1">
                <a:latin typeface="Batang" panose="02030600000101010101" pitchFamily="18" charset="-127"/>
              </a:rPr>
              <a:t>otros</a:t>
            </a:r>
            <a:r>
              <a:rPr lang="en-US" altLang="en-US" sz="2000" dirty="0">
                <a:latin typeface="Batang" panose="02030600000101010101" pitchFamily="18" charset="-127"/>
              </a:rPr>
              <a:t> </a:t>
            </a:r>
            <a:r>
              <a:rPr lang="en-US" altLang="en-US" sz="2000" dirty="0" err="1">
                <a:latin typeface="Batang" panose="02030600000101010101" pitchFamily="18" charset="-127"/>
              </a:rPr>
              <a:t>planetas</a:t>
            </a:r>
            <a:r>
              <a:rPr lang="en-US" altLang="en-US" sz="2000" dirty="0">
                <a:latin typeface="Batang" panose="02030600000101010101" pitchFamily="18" charset="-127"/>
              </a:rPr>
              <a:t> </a:t>
            </a:r>
            <a:r>
              <a:rPr lang="en-US" altLang="en-US" sz="2000" dirty="0" err="1">
                <a:latin typeface="Batang" panose="02030600000101010101" pitchFamily="18" charset="-127"/>
              </a:rPr>
              <a:t>forman</a:t>
            </a:r>
            <a:r>
              <a:rPr lang="en-US" altLang="en-US" sz="2000" dirty="0">
                <a:latin typeface="Batang" panose="02030600000101010101" pitchFamily="18" charset="-127"/>
              </a:rPr>
              <a:t> el </a:t>
            </a:r>
            <a:r>
              <a:rPr lang="en-US" altLang="en-US" sz="2000" dirty="0" err="1">
                <a:latin typeface="Batang" panose="02030600000101010101" pitchFamily="18" charset="-127"/>
              </a:rPr>
              <a:t>grupo</a:t>
            </a:r>
            <a:r>
              <a:rPr lang="en-US" altLang="en-US" sz="2000" dirty="0">
                <a:latin typeface="Batang" panose="02030600000101010101" pitchFamily="18" charset="-127"/>
              </a:rPr>
              <a:t> de </a:t>
            </a:r>
            <a:r>
              <a:rPr lang="en-US" altLang="en-US" sz="2000" dirty="0" err="1">
                <a:latin typeface="Batang" panose="02030600000101010101" pitchFamily="18" charset="-127"/>
              </a:rPr>
              <a:t>planetas</a:t>
            </a:r>
            <a:r>
              <a:rPr lang="en-US" altLang="en-US" sz="2000" dirty="0">
                <a:latin typeface="Batang" panose="02030600000101010101" pitchFamily="18" charset="-127"/>
              </a:rPr>
              <a:t> </a:t>
            </a:r>
            <a:r>
              <a:rPr lang="en-US" altLang="en-US" sz="2000" dirty="0" err="1">
                <a:latin typeface="Batang" panose="02030600000101010101" pitchFamily="18" charset="-127"/>
              </a:rPr>
              <a:t>enanos</a:t>
            </a:r>
            <a:r>
              <a:rPr lang="en-US" altLang="en-US" sz="2000" dirty="0">
                <a:latin typeface="Batang" panose="02030600000101010101" pitchFamily="18" charset="-127"/>
              </a:rPr>
              <a:t>.  </a:t>
            </a:r>
          </a:p>
        </p:txBody>
      </p:sp>
      <p:sp>
        <p:nvSpPr>
          <p:cNvPr id="4114" name="Text Box 18">
            <a:extLst>
              <a:ext uri="{FF2B5EF4-FFF2-40B4-BE49-F238E27FC236}">
                <a16:creationId xmlns:a16="http://schemas.microsoft.com/office/drawing/2014/main" id="{E58CDBA2-DDB4-49A0-87DD-1908598795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3886200"/>
            <a:ext cx="990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/>
              <a:t>  SUN</a:t>
            </a:r>
          </a:p>
        </p:txBody>
      </p:sp>
      <p:sp>
        <p:nvSpPr>
          <p:cNvPr id="4115" name="Text Box 19">
            <a:extLst>
              <a:ext uri="{FF2B5EF4-FFF2-40B4-BE49-F238E27FC236}">
                <a16:creationId xmlns:a16="http://schemas.microsoft.com/office/drawing/2014/main" id="{F710E955-21F3-42F2-ABC6-244F1A8CBD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5334000"/>
            <a:ext cx="2895600" cy="119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                   ORBITS</a:t>
            </a:r>
          </a:p>
          <a:p>
            <a:pPr>
              <a:spcBef>
                <a:spcPct val="50000"/>
              </a:spcBef>
            </a:pPr>
            <a:endParaRPr lang="en-US" altLang="en-US"/>
          </a:p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4116" name="Line 20">
            <a:extLst>
              <a:ext uri="{FF2B5EF4-FFF2-40B4-BE49-F238E27FC236}">
                <a16:creationId xmlns:a16="http://schemas.microsoft.com/office/drawing/2014/main" id="{EF0A7189-8B68-48BE-96A3-3C77C7C66F1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324600" y="50292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17" name="Line 21">
            <a:extLst>
              <a:ext uri="{FF2B5EF4-FFF2-40B4-BE49-F238E27FC236}">
                <a16:creationId xmlns:a16="http://schemas.microsoft.com/office/drawing/2014/main" id="{AFA31599-FCF6-4915-91EF-4C7596ED15B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953000" y="5638800"/>
            <a:ext cx="762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18" name="Line 22">
            <a:extLst>
              <a:ext uri="{FF2B5EF4-FFF2-40B4-BE49-F238E27FC236}">
                <a16:creationId xmlns:a16="http://schemas.microsoft.com/office/drawing/2014/main" id="{D5C6F4BB-2C8A-4A40-A922-89D231C25300}"/>
              </a:ext>
            </a:extLst>
          </p:cNvPr>
          <p:cNvSpPr>
            <a:spLocks noChangeShapeType="1"/>
          </p:cNvSpPr>
          <p:nvPr/>
        </p:nvSpPr>
        <p:spPr bwMode="auto">
          <a:xfrm>
            <a:off x="6324600" y="5715000"/>
            <a:ext cx="3048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19" name="Text Box 23">
            <a:extLst>
              <a:ext uri="{FF2B5EF4-FFF2-40B4-BE49-F238E27FC236}">
                <a16:creationId xmlns:a16="http://schemas.microsoft.com/office/drawing/2014/main" id="{87E27C3B-3600-43B5-A261-FCE74F9CB0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914400"/>
            <a:ext cx="1143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4120" name="AutoShape 24">
            <a:extLst>
              <a:ext uri="{FF2B5EF4-FFF2-40B4-BE49-F238E27FC236}">
                <a16:creationId xmlns:a16="http://schemas.microsoft.com/office/drawing/2014/main" id="{E9CBB0F6-0969-4BB2-AFE8-32966DBBCD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371600"/>
            <a:ext cx="457200" cy="457200"/>
          </a:xfrm>
          <a:prstGeom prst="star5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Ballo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Ballo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Ballo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Ballo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Ballo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3" grpId="0"/>
      <p:bldP spid="4114" grpId="0"/>
      <p:bldP spid="41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stars">
            <a:extLst>
              <a:ext uri="{FF2B5EF4-FFF2-40B4-BE49-F238E27FC236}">
                <a16:creationId xmlns:a16="http://schemas.microsoft.com/office/drawing/2014/main" id="{557D64F7-BDB0-4A65-913C-92D84C862307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147" name="Rectangle 3">
            <a:extLst>
              <a:ext uri="{FF2B5EF4-FFF2-40B4-BE49-F238E27FC236}">
                <a16:creationId xmlns:a16="http://schemas.microsoft.com/office/drawing/2014/main" id="{752B947B-56A2-4BBA-B560-C73E3B26FC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8153400" cy="914400"/>
          </a:xfrm>
        </p:spPr>
        <p:txBody>
          <a:bodyPr/>
          <a:lstStyle/>
          <a:p>
            <a:r>
              <a:rPr lang="en-US" altLang="en-US" sz="3600" dirty="0"/>
              <a:t>Los </a:t>
            </a:r>
            <a:r>
              <a:rPr lang="en-US" altLang="en-US" sz="3600" dirty="0" err="1"/>
              <a:t>primeros</a:t>
            </a:r>
            <a:r>
              <a:rPr lang="en-US" altLang="en-US" sz="3600" dirty="0"/>
              <a:t> </a:t>
            </a:r>
            <a:r>
              <a:rPr lang="en-US" altLang="en-US" sz="3600" dirty="0" err="1"/>
              <a:t>cuatro</a:t>
            </a:r>
            <a:r>
              <a:rPr lang="en-US" altLang="en-US" sz="3600" dirty="0"/>
              <a:t> </a:t>
            </a:r>
            <a:r>
              <a:rPr lang="en-US" altLang="en-US" sz="3600" dirty="0" err="1"/>
              <a:t>Planetas</a:t>
            </a:r>
            <a:endParaRPr lang="en-US" altLang="en-US" sz="3600" dirty="0"/>
          </a:p>
        </p:txBody>
      </p:sp>
      <p:pic>
        <p:nvPicPr>
          <p:cNvPr id="6148" name="Picture 4" descr="terr_sizes-browse">
            <a:extLst>
              <a:ext uri="{FF2B5EF4-FFF2-40B4-BE49-F238E27FC236}">
                <a16:creationId xmlns:a16="http://schemas.microsoft.com/office/drawing/2014/main" id="{28662EBA-B30F-41E5-8EA2-13F520B6BF5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90600" y="2743200"/>
            <a:ext cx="7162800" cy="31226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150" name="Text Box 6">
            <a:extLst>
              <a:ext uri="{FF2B5EF4-FFF2-40B4-BE49-F238E27FC236}">
                <a16:creationId xmlns:a16="http://schemas.microsoft.com/office/drawing/2014/main" id="{F408176D-70E1-44F7-B7C7-D02DF7CF26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4800600"/>
            <a:ext cx="2057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dirty="0"/>
              <a:t>MERCURIO</a:t>
            </a:r>
          </a:p>
        </p:txBody>
      </p:sp>
      <p:sp>
        <p:nvSpPr>
          <p:cNvPr id="6151" name="Text Box 7">
            <a:extLst>
              <a:ext uri="{FF2B5EF4-FFF2-40B4-BE49-F238E27FC236}">
                <a16:creationId xmlns:a16="http://schemas.microsoft.com/office/drawing/2014/main" id="{71711314-7632-484B-B6BF-3E55751E5B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5486400"/>
            <a:ext cx="1143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VENUS</a:t>
            </a:r>
          </a:p>
        </p:txBody>
      </p:sp>
      <p:sp>
        <p:nvSpPr>
          <p:cNvPr id="6152" name="Text Box 8">
            <a:extLst>
              <a:ext uri="{FF2B5EF4-FFF2-40B4-BE49-F238E27FC236}">
                <a16:creationId xmlns:a16="http://schemas.microsoft.com/office/drawing/2014/main" id="{23F39FE7-8DEB-4E4C-A966-26DD039940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5562600"/>
            <a:ext cx="1143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dirty="0"/>
              <a:t>TIERRA</a:t>
            </a:r>
          </a:p>
        </p:txBody>
      </p:sp>
      <p:sp>
        <p:nvSpPr>
          <p:cNvPr id="6153" name="Text Box 9">
            <a:extLst>
              <a:ext uri="{FF2B5EF4-FFF2-40B4-BE49-F238E27FC236}">
                <a16:creationId xmlns:a16="http://schemas.microsoft.com/office/drawing/2014/main" id="{F3310461-9488-4FDA-B987-B6B50C143F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0" y="5029200"/>
            <a:ext cx="1143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dirty="0"/>
              <a:t>MARTE</a:t>
            </a:r>
          </a:p>
        </p:txBody>
      </p:sp>
      <p:sp>
        <p:nvSpPr>
          <p:cNvPr id="6154" name="Text Box 10">
            <a:extLst>
              <a:ext uri="{FF2B5EF4-FFF2-40B4-BE49-F238E27FC236}">
                <a16:creationId xmlns:a16="http://schemas.microsoft.com/office/drawing/2014/main" id="{74AE6614-5175-49AF-B42D-21285F9B84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1600200"/>
            <a:ext cx="44196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dirty="0">
                <a:latin typeface="Batang" panose="02030600000101010101" pitchFamily="18" charset="-127"/>
              </a:rPr>
              <a:t>Se </a:t>
            </a:r>
            <a:r>
              <a:rPr lang="en-US" altLang="en-US" sz="2000" dirty="0" err="1">
                <a:latin typeface="Batang" panose="02030600000101010101" pitchFamily="18" charset="-127"/>
              </a:rPr>
              <a:t>denominan</a:t>
            </a:r>
            <a:r>
              <a:rPr lang="en-US" altLang="en-US" sz="2000" dirty="0">
                <a:latin typeface="Batang" panose="02030600000101010101" pitchFamily="18" charset="-127"/>
              </a:rPr>
              <a:t> </a:t>
            </a:r>
            <a:r>
              <a:rPr lang="en-US" altLang="en-US" sz="2000" dirty="0" err="1">
                <a:latin typeface="Batang" panose="02030600000101010101" pitchFamily="18" charset="-127"/>
              </a:rPr>
              <a:t>p</a:t>
            </a:r>
            <a:r>
              <a:rPr lang="en-US" altLang="en-US" sz="2000" u="sng" dirty="0" err="1">
                <a:latin typeface="Batang" panose="02030600000101010101" pitchFamily="18" charset="-127"/>
              </a:rPr>
              <a:t>lanetas</a:t>
            </a:r>
            <a:r>
              <a:rPr lang="en-US" altLang="en-US" sz="2000" u="sng" dirty="0">
                <a:latin typeface="Batang" panose="02030600000101010101" pitchFamily="18" charset="-127"/>
              </a:rPr>
              <a:t> </a:t>
            </a:r>
            <a:r>
              <a:rPr lang="en-US" altLang="en-US" sz="2000" u="sng" dirty="0" err="1">
                <a:latin typeface="Batang" panose="02030600000101010101" pitchFamily="18" charset="-127"/>
              </a:rPr>
              <a:t>rocosos</a:t>
            </a:r>
            <a:r>
              <a:rPr lang="en-US" altLang="en-US" sz="2000" dirty="0">
                <a:latin typeface="Batang" panose="02030600000101010101" pitchFamily="18" charset="-127"/>
              </a:rPr>
              <a:t>.</a:t>
            </a:r>
          </a:p>
        </p:txBody>
      </p:sp>
      <p:sp>
        <p:nvSpPr>
          <p:cNvPr id="6155" name="AutoShape 11">
            <a:extLst>
              <a:ext uri="{FF2B5EF4-FFF2-40B4-BE49-F238E27FC236}">
                <a16:creationId xmlns:a16="http://schemas.microsoft.com/office/drawing/2014/main" id="{3CC50765-1502-4E18-9884-0993854CF4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676400"/>
            <a:ext cx="457200" cy="457200"/>
          </a:xfrm>
          <a:prstGeom prst="star5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0" grpId="0"/>
      <p:bldP spid="6151" grpId="0"/>
      <p:bldP spid="6152" grpId="0"/>
      <p:bldP spid="6153" grpId="0"/>
      <p:bldP spid="615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stars">
            <a:extLst>
              <a:ext uri="{FF2B5EF4-FFF2-40B4-BE49-F238E27FC236}">
                <a16:creationId xmlns:a16="http://schemas.microsoft.com/office/drawing/2014/main" id="{4FB94A73-D451-4F04-8979-04160C0C2B9C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171" name="Rectangle 3">
            <a:extLst>
              <a:ext uri="{FF2B5EF4-FFF2-40B4-BE49-F238E27FC236}">
                <a16:creationId xmlns:a16="http://schemas.microsoft.com/office/drawing/2014/main" id="{6AE9597B-E72C-4ACE-BF41-177DBE8285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2743200" cy="868363"/>
          </a:xfrm>
        </p:spPr>
        <p:txBody>
          <a:bodyPr/>
          <a:lstStyle/>
          <a:p>
            <a:r>
              <a:rPr lang="en-US" altLang="en-US" sz="4000" dirty="0"/>
              <a:t>1. </a:t>
            </a:r>
            <a:r>
              <a:rPr lang="en-US" altLang="en-US" sz="4000" dirty="0" err="1"/>
              <a:t>Mercurio</a:t>
            </a:r>
            <a:endParaRPr lang="en-US" altLang="en-US" sz="4000" dirty="0"/>
          </a:p>
        </p:txBody>
      </p:sp>
      <p:pic>
        <p:nvPicPr>
          <p:cNvPr id="7172" name="Picture 4" descr="mercury">
            <a:extLst>
              <a:ext uri="{FF2B5EF4-FFF2-40B4-BE49-F238E27FC236}">
                <a16:creationId xmlns:a16="http://schemas.microsoft.com/office/drawing/2014/main" id="{67DF488F-B55D-4C0D-B7D3-7913C0E77F3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15000" y="-15875"/>
            <a:ext cx="3505200" cy="26066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174" name="Text Box 6">
            <a:extLst>
              <a:ext uri="{FF2B5EF4-FFF2-40B4-BE49-F238E27FC236}">
                <a16:creationId xmlns:a16="http://schemas.microsoft.com/office/drawing/2014/main" id="{2135CBFA-1DB2-4202-BE74-B96801EA81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362200"/>
            <a:ext cx="7924800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altLang="en-US" b="1" dirty="0" err="1"/>
              <a:t>Mercurio</a:t>
            </a:r>
            <a:r>
              <a:rPr lang="en-US" altLang="en-US" b="1" dirty="0"/>
              <a:t> es el </a:t>
            </a:r>
            <a:r>
              <a:rPr lang="en-US" altLang="en-US" b="1" dirty="0" err="1"/>
              <a:t>planeta</a:t>
            </a:r>
            <a:r>
              <a:rPr lang="en-US" altLang="en-US" b="1" dirty="0"/>
              <a:t> </a:t>
            </a:r>
            <a:r>
              <a:rPr lang="en-US" altLang="en-US" b="1" dirty="0" err="1"/>
              <a:t>más</a:t>
            </a:r>
            <a:r>
              <a:rPr lang="en-US" altLang="en-US" b="1" dirty="0"/>
              <a:t> </a:t>
            </a:r>
            <a:r>
              <a:rPr lang="en-US" altLang="en-US" b="1" dirty="0" err="1"/>
              <a:t>cercano</a:t>
            </a:r>
            <a:r>
              <a:rPr lang="en-US" altLang="en-US" b="1" dirty="0"/>
              <a:t> al Sol.</a:t>
            </a:r>
          </a:p>
          <a:p>
            <a:pPr>
              <a:buFontTx/>
              <a:buChar char="•"/>
            </a:pPr>
            <a:endParaRPr lang="en-US" altLang="en-US" dirty="0"/>
          </a:p>
          <a:p>
            <a:pPr>
              <a:buFontTx/>
              <a:buChar char="•"/>
            </a:pPr>
            <a:r>
              <a:rPr lang="en-US" altLang="en-US" dirty="0"/>
              <a:t>Como </a:t>
            </a:r>
            <a:r>
              <a:rPr lang="en-US" altLang="en-US" dirty="0" err="1"/>
              <a:t>Mercurio</a:t>
            </a:r>
            <a:r>
              <a:rPr lang="en-US" altLang="en-US" dirty="0"/>
              <a:t> </a:t>
            </a:r>
            <a:r>
              <a:rPr lang="en-US" altLang="en-US" dirty="0" err="1"/>
              <a:t>está</a:t>
            </a:r>
            <a:r>
              <a:rPr lang="en-US" altLang="en-US" dirty="0"/>
              <a:t> tan </a:t>
            </a:r>
            <a:r>
              <a:rPr lang="en-US" altLang="en-US" dirty="0" err="1"/>
              <a:t>cerca</a:t>
            </a:r>
            <a:r>
              <a:rPr lang="en-US" altLang="en-US" dirty="0"/>
              <a:t> del sol, es </a:t>
            </a:r>
            <a:r>
              <a:rPr lang="en-US" altLang="en-US" dirty="0" err="1"/>
              <a:t>dificil</a:t>
            </a:r>
            <a:r>
              <a:rPr lang="en-US" altLang="en-US" dirty="0"/>
              <a:t> de </a:t>
            </a:r>
            <a:r>
              <a:rPr lang="en-US" altLang="en-US" dirty="0" err="1"/>
              <a:t>ver</a:t>
            </a:r>
            <a:r>
              <a:rPr lang="en-US" altLang="en-US" dirty="0"/>
              <a:t> </a:t>
            </a:r>
            <a:r>
              <a:rPr lang="en-US" altLang="en-US" dirty="0" err="1"/>
              <a:t>desde</a:t>
            </a:r>
            <a:r>
              <a:rPr lang="en-US" altLang="en-US" dirty="0"/>
              <a:t> la Tierra.</a:t>
            </a:r>
          </a:p>
          <a:p>
            <a:endParaRPr lang="en-US" altLang="en-US" dirty="0"/>
          </a:p>
          <a:p>
            <a:pPr>
              <a:buFontTx/>
              <a:buChar char="•"/>
            </a:pPr>
            <a:r>
              <a:rPr lang="en-US" altLang="en-US" dirty="0"/>
              <a:t> </a:t>
            </a:r>
            <a:r>
              <a:rPr lang="en-US" altLang="en-US" dirty="0" err="1"/>
              <a:t>Su</a:t>
            </a:r>
            <a:r>
              <a:rPr lang="en-US" altLang="en-US" dirty="0"/>
              <a:t> temperature superficial </a:t>
            </a:r>
            <a:r>
              <a:rPr lang="en-US" altLang="en-US" dirty="0" err="1"/>
              <a:t>va</a:t>
            </a:r>
            <a:r>
              <a:rPr lang="en-US" altLang="en-US" dirty="0"/>
              <a:t>  467°C a los 183°C </a:t>
            </a:r>
            <a:r>
              <a:rPr lang="en-US" altLang="en-US" dirty="0" err="1"/>
              <a:t>debido</a:t>
            </a:r>
            <a:r>
              <a:rPr lang="en-US" altLang="en-US" dirty="0"/>
              <a:t> a que no </a:t>
            </a:r>
            <a:r>
              <a:rPr lang="en-US" altLang="en-US" dirty="0" err="1"/>
              <a:t>tiene</a:t>
            </a:r>
            <a:r>
              <a:rPr lang="en-US" altLang="en-US" dirty="0"/>
              <a:t> </a:t>
            </a:r>
            <a:r>
              <a:rPr lang="en-US" altLang="en-US" dirty="0" err="1"/>
              <a:t>atmósfera</a:t>
            </a:r>
            <a:r>
              <a:rPr lang="en-US" altLang="en-US" dirty="0"/>
              <a:t>. </a:t>
            </a:r>
          </a:p>
          <a:p>
            <a:endParaRPr lang="en-US" altLang="en-US" dirty="0"/>
          </a:p>
          <a:p>
            <a:pPr>
              <a:buFontTx/>
              <a:buChar char="•"/>
            </a:pPr>
            <a:r>
              <a:rPr lang="en-US" altLang="en-US" dirty="0" err="1"/>
              <a:t>Su</a:t>
            </a:r>
            <a:r>
              <a:rPr lang="en-US" altLang="en-US" dirty="0"/>
              <a:t> </a:t>
            </a:r>
            <a:r>
              <a:rPr lang="en-US" altLang="en-US" dirty="0" err="1"/>
              <a:t>tamaño</a:t>
            </a:r>
            <a:r>
              <a:rPr lang="en-US" altLang="en-US" dirty="0"/>
              <a:t> es similar al de la Luna. </a:t>
            </a:r>
          </a:p>
          <a:p>
            <a:endParaRPr lang="en-US" altLang="en-US" dirty="0"/>
          </a:p>
          <a:p>
            <a:pPr>
              <a:buFontTx/>
              <a:buChar char="•"/>
            </a:pPr>
            <a:r>
              <a:rPr lang="en-US" altLang="en-US" dirty="0"/>
              <a:t> </a:t>
            </a:r>
            <a:r>
              <a:rPr lang="en-US" altLang="en-US" dirty="0" err="1"/>
              <a:t>Mercurio</a:t>
            </a:r>
            <a:r>
              <a:rPr lang="en-US" altLang="en-US" dirty="0"/>
              <a:t> no </a:t>
            </a:r>
            <a:r>
              <a:rPr lang="en-US" altLang="en-US" dirty="0" err="1"/>
              <a:t>tiene</a:t>
            </a:r>
            <a:r>
              <a:rPr lang="en-US" altLang="en-US" dirty="0"/>
              <a:t> </a:t>
            </a:r>
            <a:r>
              <a:rPr lang="en-US" altLang="en-US" dirty="0" err="1"/>
              <a:t>satélites</a:t>
            </a:r>
            <a:r>
              <a:rPr lang="en-US" altLang="en-US" dirty="0"/>
              <a:t>. </a:t>
            </a:r>
          </a:p>
          <a:p>
            <a:endParaRPr lang="en-US" altLang="en-US" dirty="0"/>
          </a:p>
          <a:p>
            <a:pPr>
              <a:buFontTx/>
              <a:buChar char="•"/>
            </a:pPr>
            <a:r>
              <a:rPr lang="en-US" altLang="en-US" dirty="0"/>
              <a:t> </a:t>
            </a:r>
            <a:r>
              <a:rPr lang="en-US" altLang="en-US" dirty="0" err="1"/>
              <a:t>Su</a:t>
            </a:r>
            <a:r>
              <a:rPr lang="en-US" altLang="en-US" dirty="0"/>
              <a:t> </a:t>
            </a:r>
            <a:r>
              <a:rPr lang="en-US" altLang="en-US" dirty="0" err="1"/>
              <a:t>núcleo</a:t>
            </a:r>
            <a:r>
              <a:rPr lang="en-US" altLang="en-US" dirty="0"/>
              <a:t> se </a:t>
            </a:r>
            <a:r>
              <a:rPr lang="en-US" altLang="en-US" dirty="0" err="1"/>
              <a:t>compone</a:t>
            </a:r>
            <a:r>
              <a:rPr lang="en-US" altLang="en-US" dirty="0"/>
              <a:t> de </a:t>
            </a:r>
            <a:r>
              <a:rPr lang="en-US" altLang="en-US" dirty="0" err="1"/>
              <a:t>niquel</a:t>
            </a:r>
            <a:r>
              <a:rPr lang="en-US" altLang="en-US" dirty="0"/>
              <a:t> y de </a:t>
            </a:r>
            <a:r>
              <a:rPr lang="en-US" altLang="en-US" dirty="0" err="1"/>
              <a:t>hierro</a:t>
            </a:r>
            <a:r>
              <a:rPr lang="en-US" altLang="en-US" dirty="0"/>
              <a:t>.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9" name="Text Box 17">
            <a:extLst>
              <a:ext uri="{FF2B5EF4-FFF2-40B4-BE49-F238E27FC236}">
                <a16:creationId xmlns:a16="http://schemas.microsoft.com/office/drawing/2014/main" id="{985D0BC1-FB15-4EA1-B86B-16D8CF2F0F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3810000"/>
            <a:ext cx="6019800" cy="243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  <a:p>
            <a:pPr>
              <a:spcBef>
                <a:spcPct val="50000"/>
              </a:spcBef>
            </a:pPr>
            <a:endParaRPr lang="en-US" altLang="en-US"/>
          </a:p>
          <a:p>
            <a:pPr>
              <a:spcBef>
                <a:spcPct val="50000"/>
              </a:spcBef>
            </a:pPr>
            <a:endParaRPr lang="en-US" altLang="en-US"/>
          </a:p>
          <a:p>
            <a:pPr>
              <a:spcBef>
                <a:spcPct val="50000"/>
              </a:spcBef>
            </a:pPr>
            <a:endParaRPr lang="en-US" altLang="en-US"/>
          </a:p>
          <a:p>
            <a:pPr>
              <a:spcBef>
                <a:spcPct val="50000"/>
              </a:spcBef>
            </a:pPr>
            <a:endParaRPr lang="en-US" altLang="en-US"/>
          </a:p>
          <a:p>
            <a:pPr>
              <a:spcBef>
                <a:spcPct val="50000"/>
              </a:spcBef>
            </a:pPr>
            <a:endParaRPr lang="en-US" altLang="en-US"/>
          </a:p>
        </p:txBody>
      </p:sp>
      <p:pic>
        <p:nvPicPr>
          <p:cNvPr id="8194" name="Picture 2" descr="stars">
            <a:extLst>
              <a:ext uri="{FF2B5EF4-FFF2-40B4-BE49-F238E27FC236}">
                <a16:creationId xmlns:a16="http://schemas.microsoft.com/office/drawing/2014/main" id="{237CEB4B-D5F4-4486-92DF-87A0A5619D2C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195" name="Rectangle 3">
            <a:extLst>
              <a:ext uri="{FF2B5EF4-FFF2-40B4-BE49-F238E27FC236}">
                <a16:creationId xmlns:a16="http://schemas.microsoft.com/office/drawing/2014/main" id="{EAFADB73-A536-478A-BE84-7F7B0283A6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2514600" cy="1143000"/>
          </a:xfrm>
        </p:spPr>
        <p:txBody>
          <a:bodyPr/>
          <a:lstStyle/>
          <a:p>
            <a:r>
              <a:rPr lang="en-US" altLang="en-US"/>
              <a:t>2. Venus</a:t>
            </a:r>
          </a:p>
        </p:txBody>
      </p:sp>
      <p:sp>
        <p:nvSpPr>
          <p:cNvPr id="8208" name="Text Box 16">
            <a:extLst>
              <a:ext uri="{FF2B5EF4-FFF2-40B4-BE49-F238E27FC236}">
                <a16:creationId xmlns:a16="http://schemas.microsoft.com/office/drawing/2014/main" id="{4DAA7829-F099-46A7-9EB8-BDEA1CBE1B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600200"/>
            <a:ext cx="4419600" cy="3554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dirty="0"/>
              <a:t>Venus es el </a:t>
            </a:r>
            <a:r>
              <a:rPr lang="en-US" altLang="en-US" dirty="0" err="1"/>
              <a:t>planeta</a:t>
            </a:r>
            <a:r>
              <a:rPr lang="en-US" altLang="en-US" dirty="0"/>
              <a:t> que </a:t>
            </a:r>
            <a:r>
              <a:rPr lang="en-US" altLang="en-US" dirty="0" err="1"/>
              <a:t>más</a:t>
            </a:r>
            <a:r>
              <a:rPr lang="en-US" altLang="en-US" dirty="0"/>
              <a:t> </a:t>
            </a:r>
            <a:r>
              <a:rPr lang="en-US" altLang="en-US" dirty="0" err="1"/>
              <a:t>brilla</a:t>
            </a:r>
            <a:r>
              <a:rPr lang="en-US" altLang="en-US" dirty="0"/>
              <a:t> </a:t>
            </a:r>
            <a:r>
              <a:rPr lang="en-US" altLang="en-US" dirty="0" err="1"/>
              <a:t>en</a:t>
            </a:r>
            <a:r>
              <a:rPr lang="en-US" altLang="en-US" dirty="0"/>
              <a:t> el </a:t>
            </a:r>
            <a:r>
              <a:rPr lang="en-US" altLang="en-US" dirty="0" err="1"/>
              <a:t>cielo</a:t>
            </a:r>
            <a:r>
              <a:rPr lang="en-US" altLang="en-US" dirty="0"/>
              <a:t> por la </a:t>
            </a:r>
            <a:r>
              <a:rPr lang="en-US" altLang="en-US" dirty="0" err="1"/>
              <a:t>noche</a:t>
            </a:r>
            <a:r>
              <a:rPr lang="en-US" altLang="en-US" dirty="0"/>
              <a:t>.</a:t>
            </a:r>
          </a:p>
          <a:p>
            <a:pPr>
              <a:spcBef>
                <a:spcPct val="50000"/>
              </a:spcBef>
            </a:pPr>
            <a:r>
              <a:rPr lang="en-US" altLang="en-US" dirty="0"/>
              <a:t>Es </a:t>
            </a:r>
            <a:r>
              <a:rPr lang="en-US" altLang="en-US" dirty="0" err="1"/>
              <a:t>muy</a:t>
            </a:r>
            <a:r>
              <a:rPr lang="en-US" altLang="en-US" dirty="0"/>
              <a:t> similar a la Tierra </a:t>
            </a:r>
            <a:r>
              <a:rPr lang="en-US" altLang="en-US" dirty="0" err="1"/>
              <a:t>en</a:t>
            </a:r>
            <a:r>
              <a:rPr lang="en-US" altLang="en-US" dirty="0"/>
              <a:t> </a:t>
            </a:r>
            <a:r>
              <a:rPr lang="en-US" altLang="en-US" dirty="0" err="1"/>
              <a:t>tamaño</a:t>
            </a:r>
            <a:r>
              <a:rPr lang="en-US" altLang="en-US" dirty="0"/>
              <a:t> y </a:t>
            </a:r>
            <a:r>
              <a:rPr lang="en-US" altLang="en-US" dirty="0" err="1"/>
              <a:t>composición</a:t>
            </a:r>
            <a:r>
              <a:rPr lang="en-US" altLang="en-US" dirty="0"/>
              <a:t>.</a:t>
            </a:r>
          </a:p>
          <a:p>
            <a:pPr>
              <a:spcBef>
                <a:spcPct val="50000"/>
              </a:spcBef>
            </a:pPr>
            <a:r>
              <a:rPr lang="en-US" altLang="en-US" dirty="0"/>
              <a:t> Es el </a:t>
            </a:r>
            <a:r>
              <a:rPr lang="en-US" altLang="en-US" dirty="0" err="1"/>
              <a:t>planeta</a:t>
            </a:r>
            <a:r>
              <a:rPr lang="en-US" altLang="en-US" dirty="0"/>
              <a:t> que </a:t>
            </a:r>
            <a:r>
              <a:rPr lang="en-US" altLang="en-US" dirty="0" err="1"/>
              <a:t>tiene</a:t>
            </a:r>
            <a:r>
              <a:rPr lang="en-US" altLang="en-US" dirty="0"/>
              <a:t> una temperature </a:t>
            </a:r>
            <a:r>
              <a:rPr lang="en-US" altLang="en-US" dirty="0" err="1"/>
              <a:t>más</a:t>
            </a:r>
            <a:r>
              <a:rPr lang="en-US" altLang="en-US" dirty="0"/>
              <a:t> </a:t>
            </a:r>
            <a:r>
              <a:rPr lang="en-US" altLang="en-US" dirty="0" err="1"/>
              <a:t>alta.</a:t>
            </a:r>
            <a:endParaRPr lang="en-US" altLang="en-US" dirty="0"/>
          </a:p>
          <a:p>
            <a:pPr>
              <a:spcBef>
                <a:spcPct val="50000"/>
              </a:spcBef>
            </a:pPr>
            <a:r>
              <a:rPr lang="en-US" altLang="en-US" dirty="0"/>
              <a:t>La </a:t>
            </a:r>
            <a:r>
              <a:rPr lang="en-US" altLang="en-US" dirty="0" err="1"/>
              <a:t>atmosfera</a:t>
            </a:r>
            <a:r>
              <a:rPr lang="en-US" altLang="en-US" dirty="0"/>
              <a:t> de Venus se </a:t>
            </a:r>
            <a:r>
              <a:rPr lang="en-US" altLang="en-US" dirty="0" err="1"/>
              <a:t>compone</a:t>
            </a:r>
            <a:r>
              <a:rPr lang="en-US" altLang="en-US" dirty="0"/>
              <a:t> de </a:t>
            </a:r>
            <a:r>
              <a:rPr lang="en-US" altLang="en-US" dirty="0" err="1"/>
              <a:t>dioxido</a:t>
            </a:r>
            <a:r>
              <a:rPr lang="en-US" altLang="en-US" dirty="0"/>
              <a:t> de </a:t>
            </a:r>
            <a:r>
              <a:rPr lang="en-US" altLang="en-US" dirty="0" err="1"/>
              <a:t>carbono</a:t>
            </a:r>
            <a:r>
              <a:rPr lang="en-US" altLang="en-US" dirty="0"/>
              <a:t> y </a:t>
            </a:r>
            <a:r>
              <a:rPr lang="en-US" altLang="en-US" dirty="0" err="1"/>
              <a:t>nitrógeno</a:t>
            </a:r>
            <a:r>
              <a:rPr lang="en-US" altLang="en-US" dirty="0"/>
              <a:t>.</a:t>
            </a:r>
          </a:p>
          <a:p>
            <a:pPr>
              <a:spcBef>
                <a:spcPct val="50000"/>
              </a:spcBef>
            </a:pPr>
            <a:r>
              <a:rPr lang="en-US" altLang="en-US" dirty="0"/>
              <a:t>Venus </a:t>
            </a:r>
            <a:r>
              <a:rPr lang="en-US" altLang="en-US" dirty="0" err="1"/>
              <a:t>tiene</a:t>
            </a:r>
            <a:r>
              <a:rPr lang="en-US" altLang="en-US" dirty="0"/>
              <a:t> </a:t>
            </a:r>
            <a:r>
              <a:rPr lang="en-US" altLang="en-US" dirty="0" err="1"/>
              <a:t>nubes</a:t>
            </a:r>
            <a:r>
              <a:rPr lang="en-US" altLang="en-US" dirty="0"/>
              <a:t> de </a:t>
            </a:r>
            <a:r>
              <a:rPr lang="en-US" altLang="en-US" dirty="0" err="1"/>
              <a:t>ácido</a:t>
            </a:r>
            <a:r>
              <a:rPr lang="en-US" altLang="en-US" dirty="0"/>
              <a:t> </a:t>
            </a:r>
            <a:r>
              <a:rPr lang="en-US" altLang="en-US" dirty="0" err="1"/>
              <a:t>sulfúrico</a:t>
            </a:r>
            <a:r>
              <a:rPr lang="en-US" altLang="en-US" dirty="0"/>
              <a:t>. </a:t>
            </a:r>
          </a:p>
          <a:p>
            <a:pPr>
              <a:spcBef>
                <a:spcPct val="50000"/>
              </a:spcBef>
            </a:pPr>
            <a:r>
              <a:rPr lang="en-US" altLang="en-US" dirty="0"/>
              <a:t>Este </a:t>
            </a:r>
            <a:r>
              <a:rPr lang="en-US" altLang="en-US" dirty="0" err="1"/>
              <a:t>planeta</a:t>
            </a:r>
            <a:r>
              <a:rPr lang="en-US" altLang="en-US" dirty="0"/>
              <a:t> no </a:t>
            </a:r>
            <a:r>
              <a:rPr lang="en-US" altLang="en-US" dirty="0" err="1"/>
              <a:t>tiene</a:t>
            </a:r>
            <a:r>
              <a:rPr lang="en-US" altLang="en-US" dirty="0"/>
              <a:t> </a:t>
            </a:r>
            <a:r>
              <a:rPr lang="en-US" altLang="en-US" dirty="0" err="1"/>
              <a:t>satélites</a:t>
            </a:r>
            <a:r>
              <a:rPr lang="en-US" altLang="en-US" dirty="0"/>
              <a:t>.</a:t>
            </a:r>
          </a:p>
        </p:txBody>
      </p:sp>
      <p:pic>
        <p:nvPicPr>
          <p:cNvPr id="8212" name="Picture 20" descr="Venus">
            <a:extLst>
              <a:ext uri="{FF2B5EF4-FFF2-40B4-BE49-F238E27FC236}">
                <a16:creationId xmlns:a16="http://schemas.microsoft.com/office/drawing/2014/main" id="{02CD8651-3F6D-4546-8461-B10224620546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1200" y="152400"/>
            <a:ext cx="3170238" cy="3276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4" presetClass="emph" presetSubtype="0" fill="hold" grpId="1" nodeType="afterEffect" nodePh="1">
                                  <p:stCondLst>
                                    <p:cond delay="200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9" dur="28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animClr clrSpc="rgb" dir="cw">
                                      <p:cBhvr>
                                        <p:cTn id="10" dur="28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1" dur="28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8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13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</p:cBhvr>
                                      <p:from x="100000" y="100000"/>
                                      <p:to x="100000" y="5000"/>
                                    </p:animScale>
                                    <p:animScale>
                                      <p:cBhvr>
                                        <p:cTn id="14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</p:cBhvr>
                                      <p:from x="100000" y="5000"/>
                                      <p:to x="120000" y="150000"/>
                                    </p:animScale>
                                    <p:animScale>
                                      <p:cBhvr>
                                        <p:cTn id="15" dur="900" fill="hold">
                                          <p:stCondLst>
                                            <p:cond delay="210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</p:cBhvr>
                                      <p:to x="12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9" grpId="0"/>
      <p:bldP spid="8209" grpId="1"/>
      <p:bldP spid="820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stars">
            <a:extLst>
              <a:ext uri="{FF2B5EF4-FFF2-40B4-BE49-F238E27FC236}">
                <a16:creationId xmlns:a16="http://schemas.microsoft.com/office/drawing/2014/main" id="{63A084C0-0807-42A4-A5B3-F5CC22C11D1C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219" name="Rectangle 3">
            <a:extLst>
              <a:ext uri="{FF2B5EF4-FFF2-40B4-BE49-F238E27FC236}">
                <a16:creationId xmlns:a16="http://schemas.microsoft.com/office/drawing/2014/main" id="{85809BDA-2C3B-4117-BBA9-E8C5856380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4114800" cy="868362"/>
          </a:xfrm>
        </p:spPr>
        <p:txBody>
          <a:bodyPr/>
          <a:lstStyle/>
          <a:p>
            <a:r>
              <a:rPr lang="en-US" altLang="en-US" sz="4000" dirty="0"/>
              <a:t>3. Tierra</a:t>
            </a:r>
          </a:p>
        </p:txBody>
      </p:sp>
      <p:pic>
        <p:nvPicPr>
          <p:cNvPr id="9220" name="Picture 4" descr="earth">
            <a:extLst>
              <a:ext uri="{FF2B5EF4-FFF2-40B4-BE49-F238E27FC236}">
                <a16:creationId xmlns:a16="http://schemas.microsoft.com/office/drawing/2014/main" id="{43234399-DBE3-4535-A4A0-DAF29B2F2E0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10200" y="609600"/>
            <a:ext cx="3235325" cy="3429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222" name="Text Box 6">
            <a:extLst>
              <a:ext uri="{FF2B5EF4-FFF2-40B4-BE49-F238E27FC236}">
                <a16:creationId xmlns:a16="http://schemas.microsoft.com/office/drawing/2014/main" id="{E3C194F1-40AB-4956-9985-D5A87ADCB5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219200"/>
            <a:ext cx="4876800" cy="39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en-US" altLang="en-US" dirty="0"/>
          </a:p>
          <a:p>
            <a:pPr>
              <a:spcBef>
                <a:spcPct val="50000"/>
              </a:spcBef>
            </a:pPr>
            <a:r>
              <a:rPr lang="en-US" altLang="en-US" dirty="0"/>
              <a:t>Es el </a:t>
            </a:r>
            <a:r>
              <a:rPr lang="en-US" altLang="en-US" dirty="0" err="1"/>
              <a:t>único</a:t>
            </a:r>
            <a:r>
              <a:rPr lang="en-US" altLang="en-US" dirty="0"/>
              <a:t> </a:t>
            </a:r>
            <a:r>
              <a:rPr lang="en-US" altLang="en-US" dirty="0" err="1"/>
              <a:t>planeta</a:t>
            </a:r>
            <a:r>
              <a:rPr lang="en-US" altLang="en-US" dirty="0"/>
              <a:t> </a:t>
            </a:r>
            <a:r>
              <a:rPr lang="en-US" altLang="en-US" dirty="0" err="1"/>
              <a:t>en</a:t>
            </a:r>
            <a:r>
              <a:rPr lang="en-US" altLang="en-US" dirty="0"/>
              <a:t> el Sistema Solar que </a:t>
            </a:r>
            <a:r>
              <a:rPr lang="en-US" altLang="en-US" dirty="0" err="1"/>
              <a:t>tiene</a:t>
            </a:r>
            <a:r>
              <a:rPr lang="en-US" altLang="en-US" dirty="0"/>
              <a:t> </a:t>
            </a:r>
            <a:r>
              <a:rPr lang="en-US" altLang="en-US" dirty="0" err="1"/>
              <a:t>vida</a:t>
            </a:r>
            <a:r>
              <a:rPr lang="en-US" altLang="en-US" dirty="0"/>
              <a:t>. </a:t>
            </a:r>
          </a:p>
          <a:p>
            <a:pPr>
              <a:spcBef>
                <a:spcPct val="50000"/>
              </a:spcBef>
            </a:pPr>
            <a:r>
              <a:rPr lang="en-US" altLang="en-US" dirty="0"/>
              <a:t>Nuestra </a:t>
            </a:r>
            <a:r>
              <a:rPr lang="en-US" altLang="en-US" dirty="0" err="1"/>
              <a:t>atmósfera</a:t>
            </a:r>
            <a:r>
              <a:rPr lang="en-US" altLang="en-US" dirty="0"/>
              <a:t> </a:t>
            </a:r>
            <a:r>
              <a:rPr lang="en-US" altLang="en-US" dirty="0" err="1"/>
              <a:t>moderadamente</a:t>
            </a:r>
            <a:r>
              <a:rPr lang="en-US" altLang="en-US" dirty="0"/>
              <a:t> </a:t>
            </a:r>
            <a:r>
              <a:rPr lang="en-US" altLang="en-US" dirty="0" err="1"/>
              <a:t>densa</a:t>
            </a:r>
            <a:r>
              <a:rPr lang="en-US" altLang="en-US" dirty="0"/>
              <a:t> </a:t>
            </a:r>
            <a:r>
              <a:rPr lang="en-US" altLang="en-US" dirty="0" err="1"/>
              <a:t>está</a:t>
            </a:r>
            <a:r>
              <a:rPr lang="en-US" altLang="en-US" dirty="0"/>
              <a:t> </a:t>
            </a:r>
            <a:r>
              <a:rPr lang="en-US" altLang="en-US" dirty="0" err="1"/>
              <a:t>compuesta</a:t>
            </a:r>
            <a:r>
              <a:rPr lang="en-US" altLang="en-US" dirty="0"/>
              <a:t> de </a:t>
            </a:r>
            <a:r>
              <a:rPr lang="en-US" altLang="en-US" dirty="0" err="1"/>
              <a:t>nitrógeno</a:t>
            </a:r>
            <a:r>
              <a:rPr lang="en-US" altLang="en-US" dirty="0"/>
              <a:t> y de </a:t>
            </a:r>
            <a:r>
              <a:rPr lang="en-US" altLang="en-US" dirty="0" err="1"/>
              <a:t>oxígeno</a:t>
            </a:r>
            <a:r>
              <a:rPr lang="en-US" altLang="en-US" dirty="0"/>
              <a:t>. </a:t>
            </a:r>
          </a:p>
          <a:p>
            <a:pPr>
              <a:spcBef>
                <a:spcPct val="50000"/>
              </a:spcBef>
            </a:pPr>
            <a:r>
              <a:rPr lang="en-US" altLang="en-US" dirty="0"/>
              <a:t>El </a:t>
            </a:r>
            <a:r>
              <a:rPr lang="en-US" altLang="en-US" dirty="0" err="1"/>
              <a:t>eje</a:t>
            </a:r>
            <a:r>
              <a:rPr lang="en-US" altLang="en-US" dirty="0"/>
              <a:t> de la tierra </a:t>
            </a:r>
            <a:r>
              <a:rPr lang="en-US" altLang="en-US" dirty="0" err="1"/>
              <a:t>está</a:t>
            </a:r>
            <a:r>
              <a:rPr lang="en-US" altLang="en-US" dirty="0"/>
              <a:t> </a:t>
            </a:r>
            <a:r>
              <a:rPr lang="en-US" altLang="en-US" dirty="0" err="1"/>
              <a:t>inclinado</a:t>
            </a:r>
            <a:r>
              <a:rPr lang="en-US" altLang="en-US" dirty="0"/>
              <a:t>. </a:t>
            </a:r>
          </a:p>
          <a:p>
            <a:pPr>
              <a:spcBef>
                <a:spcPct val="50000"/>
              </a:spcBef>
            </a:pPr>
            <a:r>
              <a:rPr lang="en-US" altLang="en-US" dirty="0" err="1"/>
              <a:t>Surperficie</a:t>
            </a:r>
            <a:r>
              <a:rPr lang="en-US" altLang="en-US" dirty="0"/>
              <a:t> : </a:t>
            </a:r>
            <a:r>
              <a:rPr lang="en-US" altLang="en-US" dirty="0" err="1"/>
              <a:t>solida</a:t>
            </a:r>
            <a:r>
              <a:rPr lang="en-US" altLang="en-US" dirty="0"/>
              <a:t> y con </a:t>
            </a:r>
            <a:r>
              <a:rPr lang="en-US" altLang="en-US" dirty="0" err="1"/>
              <a:t>agua</a:t>
            </a:r>
            <a:r>
              <a:rPr lang="en-US" altLang="en-US" dirty="0"/>
              <a:t> .</a:t>
            </a:r>
          </a:p>
          <a:p>
            <a:pPr>
              <a:spcBef>
                <a:spcPct val="50000"/>
              </a:spcBef>
            </a:pPr>
            <a:r>
              <a:rPr lang="en-US" altLang="en-US" dirty="0"/>
              <a:t>Interior: </a:t>
            </a:r>
            <a:r>
              <a:rPr lang="en-US" altLang="en-US" dirty="0" err="1"/>
              <a:t>Manto</a:t>
            </a:r>
            <a:r>
              <a:rPr lang="en-US" altLang="en-US" dirty="0"/>
              <a:t> (minerals </a:t>
            </a:r>
            <a:r>
              <a:rPr lang="en-US" altLang="en-US" dirty="0" err="1"/>
              <a:t>fundidos</a:t>
            </a:r>
            <a:r>
              <a:rPr lang="en-US" altLang="en-US" dirty="0"/>
              <a:t>)  y </a:t>
            </a:r>
            <a:r>
              <a:rPr lang="en-US" altLang="en-US" dirty="0" err="1"/>
              <a:t>núcleo</a:t>
            </a:r>
            <a:r>
              <a:rPr lang="en-US" altLang="en-US" dirty="0"/>
              <a:t> (de </a:t>
            </a:r>
            <a:r>
              <a:rPr lang="en-US" altLang="en-US" dirty="0" err="1"/>
              <a:t>hierro</a:t>
            </a:r>
            <a:r>
              <a:rPr lang="en-US" altLang="en-US" dirty="0"/>
              <a:t> y </a:t>
            </a:r>
            <a:r>
              <a:rPr lang="en-US" altLang="en-US" dirty="0" err="1"/>
              <a:t>niquel</a:t>
            </a:r>
            <a:r>
              <a:rPr lang="en-US" altLang="en-US" dirty="0"/>
              <a:t> </a:t>
            </a:r>
            <a:r>
              <a:rPr lang="en-US" altLang="en-US" dirty="0" err="1"/>
              <a:t>en</a:t>
            </a:r>
            <a:r>
              <a:rPr lang="en-US" altLang="en-US" dirty="0"/>
              <a:t> </a:t>
            </a:r>
            <a:r>
              <a:rPr lang="en-US" altLang="en-US" dirty="0" err="1"/>
              <a:t>estado</a:t>
            </a:r>
            <a:r>
              <a:rPr lang="en-US" altLang="en-US" dirty="0"/>
              <a:t> </a:t>
            </a:r>
            <a:r>
              <a:rPr lang="en-US" altLang="en-US" dirty="0" err="1"/>
              <a:t>sólido</a:t>
            </a:r>
            <a:r>
              <a:rPr lang="en-US" altLang="en-US" dirty="0"/>
              <a:t>)</a:t>
            </a:r>
          </a:p>
          <a:p>
            <a:pPr>
              <a:spcBef>
                <a:spcPct val="50000"/>
              </a:spcBef>
            </a:pPr>
            <a:r>
              <a:rPr lang="en-US" altLang="en-US" dirty="0"/>
              <a:t>Este </a:t>
            </a:r>
            <a:r>
              <a:rPr lang="en-US" altLang="en-US" dirty="0" err="1"/>
              <a:t>planeta</a:t>
            </a:r>
            <a:r>
              <a:rPr lang="en-US" altLang="en-US" dirty="0"/>
              <a:t> </a:t>
            </a:r>
            <a:r>
              <a:rPr lang="en-US" altLang="en-US" dirty="0" err="1"/>
              <a:t>tiene</a:t>
            </a:r>
            <a:r>
              <a:rPr lang="en-US" altLang="en-US" dirty="0"/>
              <a:t> un </a:t>
            </a:r>
            <a:r>
              <a:rPr lang="en-US" altLang="en-US" dirty="0" err="1"/>
              <a:t>satélite</a:t>
            </a:r>
            <a:r>
              <a:rPr lang="en-US" altLang="en-US" dirty="0"/>
              <a:t> natural </a:t>
            </a:r>
            <a:r>
              <a:rPr lang="en-US" altLang="en-US" dirty="0" err="1"/>
              <a:t>denominado</a:t>
            </a:r>
            <a:r>
              <a:rPr lang="en-US" altLang="en-US" dirty="0"/>
              <a:t> Luna. 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stars">
            <a:extLst>
              <a:ext uri="{FF2B5EF4-FFF2-40B4-BE49-F238E27FC236}">
                <a16:creationId xmlns:a16="http://schemas.microsoft.com/office/drawing/2014/main" id="{B45D5952-9339-4B80-AE9A-0AAF5D5D16F1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577" y="-9939"/>
            <a:ext cx="9144000" cy="6858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245" name="Rectangle 5">
            <a:extLst>
              <a:ext uri="{FF2B5EF4-FFF2-40B4-BE49-F238E27FC236}">
                <a16:creationId xmlns:a16="http://schemas.microsoft.com/office/drawing/2014/main" id="{82719799-1C40-4454-9FDA-941CF23153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2743200" cy="868362"/>
          </a:xfrm>
        </p:spPr>
        <p:txBody>
          <a:bodyPr/>
          <a:lstStyle/>
          <a:p>
            <a:r>
              <a:rPr lang="en-US" altLang="en-US" dirty="0"/>
              <a:t>4. </a:t>
            </a:r>
            <a:r>
              <a:rPr lang="en-US" altLang="en-US" dirty="0" err="1"/>
              <a:t>Marte</a:t>
            </a:r>
            <a:endParaRPr lang="en-US" altLang="en-US" dirty="0"/>
          </a:p>
        </p:txBody>
      </p:sp>
      <p:pic>
        <p:nvPicPr>
          <p:cNvPr id="10244" name="Picture 4" descr="mars">
            <a:extLst>
              <a:ext uri="{FF2B5EF4-FFF2-40B4-BE49-F238E27FC236}">
                <a16:creationId xmlns:a16="http://schemas.microsoft.com/office/drawing/2014/main" id="{08A5FDC7-0C2C-40E8-913D-C8CFBC6FE21C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5176" y="1447800"/>
            <a:ext cx="3352800" cy="3352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248" name="Text Box 8">
            <a:extLst>
              <a:ext uri="{FF2B5EF4-FFF2-40B4-BE49-F238E27FC236}">
                <a16:creationId xmlns:a16="http://schemas.microsoft.com/office/drawing/2014/main" id="{803AB9C3-756A-474A-A53E-2F6768F399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143000"/>
            <a:ext cx="5638800" cy="4939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altLang="en-US" dirty="0"/>
              <a:t>Como los </a:t>
            </a:r>
            <a:r>
              <a:rPr lang="en-US" altLang="en-US" dirty="0" err="1"/>
              <a:t>otros</a:t>
            </a:r>
            <a:r>
              <a:rPr lang="en-US" altLang="en-US" dirty="0"/>
              <a:t> </a:t>
            </a:r>
            <a:r>
              <a:rPr lang="en-US" altLang="en-US" dirty="0" err="1"/>
              <a:t>planetas</a:t>
            </a:r>
            <a:r>
              <a:rPr lang="en-US" altLang="en-US" dirty="0"/>
              <a:t> </a:t>
            </a:r>
            <a:r>
              <a:rPr lang="en-US" altLang="en-US" dirty="0" err="1"/>
              <a:t>rocosos</a:t>
            </a:r>
            <a:r>
              <a:rPr lang="en-US" altLang="en-US" dirty="0"/>
              <a:t> es </a:t>
            </a:r>
            <a:r>
              <a:rPr lang="en-US" altLang="en-US" dirty="0" err="1"/>
              <a:t>pequeño</a:t>
            </a:r>
            <a:r>
              <a:rPr lang="en-US" altLang="en-US" dirty="0"/>
              <a:t> y </a:t>
            </a:r>
            <a:r>
              <a:rPr lang="en-US" altLang="en-US" dirty="0" err="1"/>
              <a:t>su</a:t>
            </a:r>
            <a:r>
              <a:rPr lang="en-US" altLang="en-US" dirty="0"/>
              <a:t>  </a:t>
            </a:r>
            <a:r>
              <a:rPr lang="en-US" altLang="en-US" dirty="0" err="1"/>
              <a:t>superficie</a:t>
            </a:r>
            <a:r>
              <a:rPr lang="en-US" altLang="en-US" dirty="0"/>
              <a:t> </a:t>
            </a:r>
            <a:r>
              <a:rPr lang="en-US" altLang="en-US" dirty="0" err="1"/>
              <a:t>sólida</a:t>
            </a:r>
            <a:r>
              <a:rPr lang="en-US" altLang="en-US" dirty="0"/>
              <a:t>.</a:t>
            </a:r>
          </a:p>
          <a:p>
            <a:pPr algn="just">
              <a:spcBef>
                <a:spcPct val="50000"/>
              </a:spcBef>
            </a:pPr>
            <a:r>
              <a:rPr lang="en-US" altLang="en-US" dirty="0"/>
              <a:t>Tiene </a:t>
            </a:r>
            <a:r>
              <a:rPr lang="en-US" altLang="en-US" dirty="0" err="1"/>
              <a:t>actividad</a:t>
            </a:r>
            <a:r>
              <a:rPr lang="en-US" altLang="en-US" dirty="0"/>
              <a:t> </a:t>
            </a:r>
            <a:r>
              <a:rPr lang="en-US" altLang="en-US" dirty="0" err="1"/>
              <a:t>volcánica</a:t>
            </a:r>
            <a:r>
              <a:rPr lang="en-US" altLang="en-US" dirty="0"/>
              <a:t> </a:t>
            </a:r>
            <a:r>
              <a:rPr lang="en-US" altLang="en-US" dirty="0" err="1"/>
              <a:t>como</a:t>
            </a:r>
            <a:r>
              <a:rPr lang="en-US" altLang="en-US" dirty="0"/>
              <a:t> la Tierra. </a:t>
            </a:r>
          </a:p>
          <a:p>
            <a:pPr algn="just">
              <a:spcBef>
                <a:spcPct val="50000"/>
              </a:spcBef>
            </a:pPr>
            <a:r>
              <a:rPr lang="en-US" altLang="en-US" dirty="0" err="1"/>
              <a:t>Marte</a:t>
            </a:r>
            <a:r>
              <a:rPr lang="en-US" altLang="en-US" dirty="0"/>
              <a:t> </a:t>
            </a:r>
            <a:r>
              <a:rPr lang="en-US" altLang="en-US" dirty="0" err="1"/>
              <a:t>tiene</a:t>
            </a:r>
            <a:r>
              <a:rPr lang="en-US" altLang="en-US" dirty="0"/>
              <a:t> </a:t>
            </a:r>
            <a:r>
              <a:rPr lang="en-US" altLang="en-US" dirty="0" err="1"/>
              <a:t>su</a:t>
            </a:r>
            <a:r>
              <a:rPr lang="en-US" altLang="en-US" dirty="0"/>
              <a:t> </a:t>
            </a:r>
            <a:r>
              <a:rPr lang="en-US" altLang="en-US" dirty="0" err="1"/>
              <a:t>superficie</a:t>
            </a:r>
            <a:r>
              <a:rPr lang="en-US" altLang="en-US" dirty="0"/>
              <a:t> </a:t>
            </a:r>
            <a:r>
              <a:rPr lang="en-US" altLang="en-US" dirty="0" err="1"/>
              <a:t>roja</a:t>
            </a:r>
            <a:r>
              <a:rPr lang="en-US" altLang="en-US" dirty="0"/>
              <a:t> </a:t>
            </a:r>
            <a:r>
              <a:rPr lang="en-US" altLang="en-US" dirty="0" err="1"/>
              <a:t>porque</a:t>
            </a:r>
            <a:r>
              <a:rPr lang="en-US" altLang="en-US" dirty="0"/>
              <a:t>  </a:t>
            </a:r>
            <a:r>
              <a:rPr lang="en-US" altLang="en-US" dirty="0" err="1"/>
              <a:t>su</a:t>
            </a:r>
            <a:r>
              <a:rPr lang="en-US" altLang="en-US" dirty="0"/>
              <a:t> </a:t>
            </a:r>
            <a:r>
              <a:rPr lang="en-US" altLang="en-US" dirty="0" err="1"/>
              <a:t>suelo</a:t>
            </a:r>
            <a:r>
              <a:rPr lang="en-US" altLang="en-US" dirty="0"/>
              <a:t> </a:t>
            </a:r>
            <a:r>
              <a:rPr lang="en-US" altLang="en-US" dirty="0" err="1"/>
              <a:t>contiene</a:t>
            </a:r>
            <a:r>
              <a:rPr lang="en-US" altLang="en-US" dirty="0"/>
              <a:t> gran </a:t>
            </a:r>
            <a:r>
              <a:rPr lang="en-US" altLang="en-US" dirty="0" err="1"/>
              <a:t>cantidad</a:t>
            </a:r>
            <a:r>
              <a:rPr lang="en-US" altLang="en-US" dirty="0"/>
              <a:t> de </a:t>
            </a:r>
            <a:r>
              <a:rPr lang="en-US" altLang="en-US" dirty="0" err="1"/>
              <a:t>óxido</a:t>
            </a:r>
            <a:r>
              <a:rPr lang="en-US" altLang="en-US" dirty="0"/>
              <a:t> de </a:t>
            </a:r>
            <a:r>
              <a:rPr lang="en-US" altLang="en-US" dirty="0" err="1"/>
              <a:t>hierro</a:t>
            </a:r>
            <a:r>
              <a:rPr lang="en-US" altLang="en-US" dirty="0"/>
              <a:t>. </a:t>
            </a:r>
          </a:p>
          <a:p>
            <a:pPr algn="just">
              <a:spcBef>
                <a:spcPct val="50000"/>
              </a:spcBef>
            </a:pPr>
            <a:r>
              <a:rPr lang="en-US" altLang="en-US" dirty="0" err="1"/>
              <a:t>Su</a:t>
            </a:r>
            <a:r>
              <a:rPr lang="en-US" altLang="en-US" dirty="0"/>
              <a:t> </a:t>
            </a:r>
            <a:r>
              <a:rPr lang="en-US" altLang="en-US" dirty="0" err="1"/>
              <a:t>atmósfera</a:t>
            </a:r>
            <a:r>
              <a:rPr lang="en-US" altLang="en-US" dirty="0"/>
              <a:t> es  </a:t>
            </a:r>
            <a:r>
              <a:rPr lang="en-US" altLang="en-US" dirty="0" err="1"/>
              <a:t>muy</a:t>
            </a:r>
            <a:r>
              <a:rPr lang="en-US" altLang="en-US" dirty="0"/>
              <a:t> similar a la de Venus. Pero es </a:t>
            </a:r>
            <a:r>
              <a:rPr lang="en-US" altLang="en-US" dirty="0" err="1"/>
              <a:t>ligera</a:t>
            </a:r>
            <a:r>
              <a:rPr lang="en-US" altLang="en-US" dirty="0"/>
              <a:t> y </a:t>
            </a:r>
            <a:r>
              <a:rPr lang="en-US" altLang="en-US" dirty="0" err="1"/>
              <a:t>muy</a:t>
            </a:r>
            <a:r>
              <a:rPr lang="en-US" altLang="en-US" dirty="0"/>
              <a:t> </a:t>
            </a:r>
            <a:r>
              <a:rPr lang="en-US" altLang="en-US" dirty="0" err="1"/>
              <a:t>turbulenta</a:t>
            </a:r>
            <a:r>
              <a:rPr lang="en-US" altLang="en-US" dirty="0"/>
              <a:t> </a:t>
            </a:r>
            <a:r>
              <a:rPr lang="en-US" altLang="en-US" dirty="0" err="1"/>
              <a:t>porque</a:t>
            </a:r>
            <a:r>
              <a:rPr lang="en-US" altLang="en-US" dirty="0"/>
              <a:t>  </a:t>
            </a:r>
            <a:r>
              <a:rPr lang="en-US" altLang="en-US" dirty="0" err="1"/>
              <a:t>en</a:t>
            </a:r>
            <a:r>
              <a:rPr lang="en-US" altLang="en-US" dirty="0"/>
              <a:t> </a:t>
            </a:r>
            <a:r>
              <a:rPr lang="en-US" altLang="en-US" dirty="0" err="1"/>
              <a:t>Marte</a:t>
            </a:r>
            <a:r>
              <a:rPr lang="en-US" altLang="en-US" dirty="0"/>
              <a:t> hay </a:t>
            </a:r>
            <a:r>
              <a:rPr lang="en-US" altLang="en-US" dirty="0" err="1"/>
              <a:t>mucho</a:t>
            </a:r>
            <a:r>
              <a:rPr lang="en-US" altLang="en-US" dirty="0"/>
              <a:t> </a:t>
            </a:r>
            <a:r>
              <a:rPr lang="en-US" altLang="en-US" dirty="0" err="1"/>
              <a:t>viento</a:t>
            </a:r>
            <a:r>
              <a:rPr lang="en-US" altLang="en-US" dirty="0"/>
              <a:t>..</a:t>
            </a:r>
          </a:p>
          <a:p>
            <a:pPr algn="just">
              <a:spcBef>
                <a:spcPct val="50000"/>
              </a:spcBef>
            </a:pPr>
            <a:r>
              <a:rPr lang="en-US" altLang="en-US" dirty="0"/>
              <a:t>Se </a:t>
            </a:r>
            <a:r>
              <a:rPr lang="en-US" altLang="en-US" dirty="0" err="1"/>
              <a:t>han</a:t>
            </a:r>
            <a:r>
              <a:rPr lang="en-US" altLang="en-US" dirty="0"/>
              <a:t> </a:t>
            </a:r>
            <a:r>
              <a:rPr lang="en-US" altLang="en-US" dirty="0" err="1"/>
              <a:t>encontrado</a:t>
            </a:r>
            <a:r>
              <a:rPr lang="en-US" altLang="en-US" dirty="0"/>
              <a:t> </a:t>
            </a:r>
            <a:r>
              <a:rPr lang="en-US" altLang="en-US" dirty="0" err="1"/>
              <a:t>cañones</a:t>
            </a:r>
            <a:r>
              <a:rPr lang="en-US" altLang="en-US" dirty="0"/>
              <a:t> y </a:t>
            </a:r>
            <a:r>
              <a:rPr lang="en-US" altLang="en-US" dirty="0" err="1"/>
              <a:t>rios</a:t>
            </a:r>
            <a:r>
              <a:rPr lang="en-US" altLang="en-US" dirty="0"/>
              <a:t> </a:t>
            </a:r>
            <a:r>
              <a:rPr lang="en-US" altLang="en-US" dirty="0" err="1"/>
              <a:t>secos</a:t>
            </a:r>
            <a:r>
              <a:rPr lang="en-US" altLang="en-US" dirty="0"/>
              <a:t> que </a:t>
            </a:r>
            <a:r>
              <a:rPr lang="en-US" altLang="en-US" dirty="0" err="1"/>
              <a:t>sugieren</a:t>
            </a:r>
            <a:r>
              <a:rPr lang="en-US" altLang="en-US" dirty="0"/>
              <a:t> que </a:t>
            </a:r>
            <a:r>
              <a:rPr lang="en-US" altLang="en-US" dirty="0" err="1"/>
              <a:t>alguna</a:t>
            </a:r>
            <a:r>
              <a:rPr lang="en-US" altLang="en-US" dirty="0"/>
              <a:t> </a:t>
            </a:r>
            <a:r>
              <a:rPr lang="en-US" altLang="en-US" dirty="0" err="1"/>
              <a:t>vez</a:t>
            </a:r>
            <a:r>
              <a:rPr lang="en-US" altLang="en-US" dirty="0"/>
              <a:t> </a:t>
            </a:r>
            <a:r>
              <a:rPr lang="en-US" altLang="en-US" dirty="0" err="1"/>
              <a:t>hubo</a:t>
            </a:r>
            <a:r>
              <a:rPr lang="en-US" altLang="en-US" dirty="0"/>
              <a:t> </a:t>
            </a:r>
            <a:r>
              <a:rPr lang="en-US" altLang="en-US" dirty="0" err="1"/>
              <a:t>agua</a:t>
            </a:r>
            <a:r>
              <a:rPr lang="en-US" altLang="en-US" dirty="0"/>
              <a:t> </a:t>
            </a:r>
            <a:r>
              <a:rPr lang="en-US" altLang="en-US" dirty="0" err="1"/>
              <a:t>allí</a:t>
            </a:r>
            <a:r>
              <a:rPr lang="en-US" altLang="en-US" dirty="0"/>
              <a:t>. </a:t>
            </a:r>
          </a:p>
          <a:p>
            <a:pPr>
              <a:spcBef>
                <a:spcPct val="50000"/>
              </a:spcBef>
            </a:pPr>
            <a:r>
              <a:rPr lang="en-US" altLang="en-US" dirty="0" err="1"/>
              <a:t>En</a:t>
            </a:r>
            <a:r>
              <a:rPr lang="en-US" altLang="en-US" dirty="0"/>
              <a:t> </a:t>
            </a:r>
            <a:r>
              <a:rPr lang="en-US" altLang="en-US" dirty="0" err="1"/>
              <a:t>Marte</a:t>
            </a:r>
            <a:r>
              <a:rPr lang="en-US" altLang="en-US" dirty="0"/>
              <a:t> se </a:t>
            </a:r>
            <a:r>
              <a:rPr lang="en-US" altLang="en-US" dirty="0" err="1"/>
              <a:t>encuentra</a:t>
            </a:r>
            <a:r>
              <a:rPr lang="en-US" altLang="en-US" dirty="0"/>
              <a:t> el Monte </a:t>
            </a:r>
            <a:r>
              <a:rPr lang="en-US" altLang="en-US" dirty="0" err="1"/>
              <a:t>Olimpo</a:t>
            </a:r>
            <a:r>
              <a:rPr lang="en-US" altLang="en-US" dirty="0"/>
              <a:t>, el mayor </a:t>
            </a:r>
            <a:r>
              <a:rPr lang="en-US" altLang="en-US" dirty="0" err="1"/>
              <a:t>volcán</a:t>
            </a:r>
            <a:r>
              <a:rPr lang="en-US" altLang="en-US" dirty="0"/>
              <a:t> del Sistema Solar. </a:t>
            </a:r>
          </a:p>
          <a:p>
            <a:pPr>
              <a:spcBef>
                <a:spcPct val="50000"/>
              </a:spcBef>
            </a:pPr>
            <a:r>
              <a:rPr lang="en-US" altLang="en-US" dirty="0"/>
              <a:t>Interior: </a:t>
            </a:r>
            <a:r>
              <a:rPr lang="en-US" altLang="en-US" dirty="0" err="1"/>
              <a:t>Hierro</a:t>
            </a:r>
            <a:r>
              <a:rPr lang="en-US" altLang="en-US" dirty="0"/>
              <a:t>, </a:t>
            </a:r>
            <a:r>
              <a:rPr lang="en-US" altLang="en-US" dirty="0" err="1"/>
              <a:t>niquel</a:t>
            </a:r>
            <a:r>
              <a:rPr lang="en-US" altLang="en-US" dirty="0"/>
              <a:t> y </a:t>
            </a:r>
            <a:r>
              <a:rPr lang="en-US" altLang="en-US" dirty="0" err="1"/>
              <a:t>posiblemente</a:t>
            </a:r>
            <a:r>
              <a:rPr lang="en-US" altLang="en-US" dirty="0"/>
              <a:t> </a:t>
            </a:r>
            <a:r>
              <a:rPr lang="en-US" altLang="en-US" dirty="0" err="1"/>
              <a:t>azufre</a:t>
            </a:r>
            <a:endParaRPr lang="en-US" altLang="en-US" dirty="0"/>
          </a:p>
          <a:p>
            <a:pPr>
              <a:spcBef>
                <a:spcPct val="50000"/>
              </a:spcBef>
            </a:pPr>
            <a:r>
              <a:rPr lang="en-US" altLang="en-US" dirty="0"/>
              <a:t>Este </a:t>
            </a:r>
            <a:r>
              <a:rPr lang="en-US" altLang="en-US" dirty="0" err="1"/>
              <a:t>planeta</a:t>
            </a:r>
            <a:r>
              <a:rPr lang="en-US" altLang="en-US" dirty="0"/>
              <a:t> </a:t>
            </a:r>
            <a:r>
              <a:rPr lang="en-US" altLang="en-US" dirty="0" err="1"/>
              <a:t>tiene</a:t>
            </a:r>
            <a:r>
              <a:rPr lang="en-US" altLang="en-US" dirty="0"/>
              <a:t>  2 </a:t>
            </a:r>
            <a:r>
              <a:rPr lang="en-US" altLang="en-US" dirty="0" err="1"/>
              <a:t>satélites</a:t>
            </a:r>
            <a:r>
              <a:rPr lang="en-US" altLang="en-US" dirty="0"/>
              <a:t>.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8" grpId="0"/>
      <p:bldP spid="10248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stars">
            <a:extLst>
              <a:ext uri="{FF2B5EF4-FFF2-40B4-BE49-F238E27FC236}">
                <a16:creationId xmlns:a16="http://schemas.microsoft.com/office/drawing/2014/main" id="{EE3B3CF4-996D-4F87-A1DF-B18B2CB4FD41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278" name="Rectangle 14">
            <a:extLst>
              <a:ext uri="{FF2B5EF4-FFF2-40B4-BE49-F238E27FC236}">
                <a16:creationId xmlns:a16="http://schemas.microsoft.com/office/drawing/2014/main" id="{FCE72EFF-FC15-4324-948A-A3479B8421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5257800" cy="1143000"/>
          </a:xfrm>
        </p:spPr>
        <p:txBody>
          <a:bodyPr/>
          <a:lstStyle/>
          <a:p>
            <a:r>
              <a:rPr lang="en-US" altLang="en-US" dirty="0" err="1"/>
              <a:t>Planetas</a:t>
            </a:r>
            <a:r>
              <a:rPr lang="en-US" altLang="en-US" dirty="0"/>
              <a:t> 5, 6, 7 y 8</a:t>
            </a:r>
          </a:p>
        </p:txBody>
      </p:sp>
      <p:pic>
        <p:nvPicPr>
          <p:cNvPr id="11277" name="Picture 13" descr="gas_sizes-browse">
            <a:extLst>
              <a:ext uri="{FF2B5EF4-FFF2-40B4-BE49-F238E27FC236}">
                <a16:creationId xmlns:a16="http://schemas.microsoft.com/office/drawing/2014/main" id="{82C9713E-4109-4794-A626-693D636CD5D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3400" y="3048000"/>
            <a:ext cx="8229600" cy="35702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280" name="Text Box 16">
            <a:extLst>
              <a:ext uri="{FF2B5EF4-FFF2-40B4-BE49-F238E27FC236}">
                <a16:creationId xmlns:a16="http://schemas.microsoft.com/office/drawing/2014/main" id="{D1D68812-1A9B-4D85-A5BF-8871D6B103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5943600"/>
            <a:ext cx="1219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altLang="en-US"/>
              <a:t>JUPITER</a:t>
            </a:r>
          </a:p>
        </p:txBody>
      </p:sp>
      <p:sp>
        <p:nvSpPr>
          <p:cNvPr id="11281" name="Text Box 17">
            <a:extLst>
              <a:ext uri="{FF2B5EF4-FFF2-40B4-BE49-F238E27FC236}">
                <a16:creationId xmlns:a16="http://schemas.microsoft.com/office/drawing/2014/main" id="{D7C0F77F-ADF0-4FDF-82BA-37F2A56582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5943600"/>
            <a:ext cx="1371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altLang="en-US" dirty="0"/>
              <a:t>SATURNO</a:t>
            </a:r>
          </a:p>
        </p:txBody>
      </p:sp>
      <p:sp>
        <p:nvSpPr>
          <p:cNvPr id="11282" name="Text Box 18">
            <a:extLst>
              <a:ext uri="{FF2B5EF4-FFF2-40B4-BE49-F238E27FC236}">
                <a16:creationId xmlns:a16="http://schemas.microsoft.com/office/drawing/2014/main" id="{9274F2DF-BD4B-4B8A-91C8-7340532512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334000"/>
            <a:ext cx="129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altLang="en-US" dirty="0"/>
              <a:t>URANO</a:t>
            </a:r>
          </a:p>
        </p:txBody>
      </p:sp>
      <p:sp>
        <p:nvSpPr>
          <p:cNvPr id="11283" name="Text Box 19">
            <a:extLst>
              <a:ext uri="{FF2B5EF4-FFF2-40B4-BE49-F238E27FC236}">
                <a16:creationId xmlns:a16="http://schemas.microsoft.com/office/drawing/2014/main" id="{A41AA684-8EEA-4D32-959F-4E62D71308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00900" y="5364778"/>
            <a:ext cx="14859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altLang="en-US" dirty="0"/>
              <a:t>NEPTUNO</a:t>
            </a:r>
          </a:p>
        </p:txBody>
      </p:sp>
      <p:sp>
        <p:nvSpPr>
          <p:cNvPr id="11284" name="Text Box 20">
            <a:extLst>
              <a:ext uri="{FF2B5EF4-FFF2-40B4-BE49-F238E27FC236}">
                <a16:creationId xmlns:a16="http://schemas.microsoft.com/office/drawing/2014/main" id="{4837DC9C-5F4C-4F5B-A028-CCEA3F1D53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2286000"/>
            <a:ext cx="57912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dirty="0">
                <a:latin typeface="Batang" panose="02030600000101010101" pitchFamily="18" charset="-127"/>
              </a:rPr>
              <a:t>Se </a:t>
            </a:r>
            <a:r>
              <a:rPr lang="en-US" altLang="en-US" sz="2000" dirty="0" err="1">
                <a:latin typeface="Batang" panose="02030600000101010101" pitchFamily="18" charset="-127"/>
              </a:rPr>
              <a:t>denominan</a:t>
            </a:r>
            <a:r>
              <a:rPr lang="en-US" altLang="en-US" sz="2000" dirty="0">
                <a:latin typeface="Batang" panose="02030600000101010101" pitchFamily="18" charset="-127"/>
              </a:rPr>
              <a:t> </a:t>
            </a:r>
            <a:r>
              <a:rPr lang="en-US" altLang="en-US" sz="2000" dirty="0" err="1">
                <a:latin typeface="Batang" panose="02030600000101010101" pitchFamily="18" charset="-127"/>
              </a:rPr>
              <a:t>gigantes</a:t>
            </a:r>
            <a:r>
              <a:rPr lang="en-US" altLang="en-US" sz="2000" dirty="0">
                <a:latin typeface="Batang" panose="02030600000101010101" pitchFamily="18" charset="-127"/>
              </a:rPr>
              <a:t> </a:t>
            </a:r>
            <a:r>
              <a:rPr lang="en-US" altLang="en-US" sz="2000" dirty="0" err="1">
                <a:latin typeface="Batang" panose="02030600000101010101" pitchFamily="18" charset="-127"/>
              </a:rPr>
              <a:t>gaseosos</a:t>
            </a:r>
            <a:r>
              <a:rPr lang="en-US" altLang="en-US" sz="2000" dirty="0">
                <a:latin typeface="Batang" panose="02030600000101010101" pitchFamily="18" charset="-127"/>
              </a:rPr>
              <a:t>. 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2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2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80" grpId="0"/>
      <p:bldP spid="11281" grpId="0"/>
      <p:bldP spid="11282" grpId="0"/>
      <p:bldP spid="11283" grpId="0"/>
      <p:bldP spid="1128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stars">
            <a:extLst>
              <a:ext uri="{FF2B5EF4-FFF2-40B4-BE49-F238E27FC236}">
                <a16:creationId xmlns:a16="http://schemas.microsoft.com/office/drawing/2014/main" id="{3CC3DD96-7DD3-4649-803B-422A3D4FA2B4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293" name="Rectangle 5">
            <a:extLst>
              <a:ext uri="{FF2B5EF4-FFF2-40B4-BE49-F238E27FC236}">
                <a16:creationId xmlns:a16="http://schemas.microsoft.com/office/drawing/2014/main" id="{EA2C1EB0-1F6B-4E04-805D-51B606FF22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2362200" cy="1143000"/>
          </a:xfrm>
        </p:spPr>
        <p:txBody>
          <a:bodyPr/>
          <a:lstStyle/>
          <a:p>
            <a:r>
              <a:rPr lang="en-US" altLang="en-US" sz="4000"/>
              <a:t>5. Jupiter</a:t>
            </a:r>
          </a:p>
        </p:txBody>
      </p:sp>
      <p:pic>
        <p:nvPicPr>
          <p:cNvPr id="12292" name="Picture 4" descr="jupiter">
            <a:extLst>
              <a:ext uri="{FF2B5EF4-FFF2-40B4-BE49-F238E27FC236}">
                <a16:creationId xmlns:a16="http://schemas.microsoft.com/office/drawing/2014/main" id="{D66FF271-014D-4093-A6D2-E42E87C6159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15000" y="1905000"/>
            <a:ext cx="3175000" cy="39751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295" name="Text Box 7">
            <a:extLst>
              <a:ext uri="{FF2B5EF4-FFF2-40B4-BE49-F238E27FC236}">
                <a16:creationId xmlns:a16="http://schemas.microsoft.com/office/drawing/2014/main" id="{3C766677-D956-40C7-98D6-6116CCA8B3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828800"/>
            <a:ext cx="4267200" cy="507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dirty="0"/>
              <a:t>Jupiter es el </a:t>
            </a:r>
            <a:r>
              <a:rPr lang="en-US" altLang="en-US" dirty="0" err="1"/>
              <a:t>planeta</a:t>
            </a:r>
            <a:r>
              <a:rPr lang="en-US" altLang="en-US" dirty="0"/>
              <a:t> </a:t>
            </a:r>
            <a:r>
              <a:rPr lang="en-US" altLang="en-US" dirty="0" err="1"/>
              <a:t>más</a:t>
            </a:r>
            <a:r>
              <a:rPr lang="en-US" altLang="en-US" dirty="0"/>
              <a:t> </a:t>
            </a:r>
            <a:r>
              <a:rPr lang="en-US" altLang="en-US" dirty="0" err="1"/>
              <a:t>grande</a:t>
            </a:r>
            <a:r>
              <a:rPr lang="en-US" altLang="en-US" dirty="0"/>
              <a:t> .</a:t>
            </a:r>
          </a:p>
          <a:p>
            <a:pPr>
              <a:spcBef>
                <a:spcPct val="50000"/>
              </a:spcBef>
            </a:pPr>
            <a:r>
              <a:rPr lang="en-US" altLang="en-US" dirty="0" err="1"/>
              <a:t>Satélites</a:t>
            </a:r>
            <a:r>
              <a:rPr lang="en-US" altLang="en-US" dirty="0"/>
              <a:t>: 16 </a:t>
            </a:r>
            <a:r>
              <a:rPr lang="en-US" altLang="en-US" dirty="0" err="1"/>
              <a:t>formados</a:t>
            </a:r>
            <a:r>
              <a:rPr lang="en-US" altLang="en-US" dirty="0"/>
              <a:t> de </a:t>
            </a:r>
            <a:r>
              <a:rPr lang="en-US" altLang="en-US" dirty="0" err="1"/>
              <a:t>hielo</a:t>
            </a:r>
            <a:r>
              <a:rPr lang="en-US" altLang="en-US" dirty="0"/>
              <a:t> y </a:t>
            </a:r>
            <a:r>
              <a:rPr lang="en-US" altLang="en-US" dirty="0" err="1"/>
              <a:t>roca</a:t>
            </a:r>
            <a:r>
              <a:rPr lang="en-US" altLang="en-US" dirty="0"/>
              <a:t> of ice and rock.</a:t>
            </a:r>
          </a:p>
          <a:p>
            <a:pPr>
              <a:spcBef>
                <a:spcPct val="50000"/>
              </a:spcBef>
            </a:pPr>
            <a:r>
              <a:rPr lang="en-US" altLang="en-US" dirty="0" err="1"/>
              <a:t>Atmósfera</a:t>
            </a:r>
            <a:r>
              <a:rPr lang="en-US" altLang="en-US" dirty="0"/>
              <a:t>: </a:t>
            </a:r>
            <a:r>
              <a:rPr lang="en-US" altLang="en-US" dirty="0" err="1"/>
              <a:t>compuesta</a:t>
            </a:r>
            <a:r>
              <a:rPr lang="en-US" altLang="en-US" dirty="0"/>
              <a:t> de </a:t>
            </a:r>
            <a:r>
              <a:rPr lang="en-US" altLang="en-US" dirty="0" err="1"/>
              <a:t>hidrógeno</a:t>
            </a:r>
            <a:r>
              <a:rPr lang="en-US" altLang="en-US" dirty="0"/>
              <a:t> y   </a:t>
            </a:r>
            <a:r>
              <a:rPr lang="en-US" altLang="en-US" dirty="0" err="1"/>
              <a:t>helio</a:t>
            </a:r>
            <a:r>
              <a:rPr lang="en-US" altLang="en-US" dirty="0"/>
              <a:t> y </a:t>
            </a:r>
            <a:r>
              <a:rPr lang="en-US" altLang="en-US" dirty="0" err="1"/>
              <a:t>tiene</a:t>
            </a:r>
            <a:r>
              <a:rPr lang="en-US" altLang="en-US" dirty="0"/>
              <a:t> campo </a:t>
            </a:r>
            <a:r>
              <a:rPr lang="en-US" altLang="en-US" dirty="0" err="1"/>
              <a:t>magnético</a:t>
            </a:r>
            <a:r>
              <a:rPr lang="en-US" altLang="en-US" dirty="0"/>
              <a:t>. </a:t>
            </a:r>
          </a:p>
          <a:p>
            <a:pPr>
              <a:spcBef>
                <a:spcPct val="50000"/>
              </a:spcBef>
            </a:pPr>
            <a:r>
              <a:rPr lang="en-US" altLang="en-US" dirty="0" err="1"/>
              <a:t>Surperficie</a:t>
            </a:r>
            <a:r>
              <a:rPr lang="en-US" altLang="en-US" dirty="0"/>
              <a:t>: </a:t>
            </a:r>
            <a:r>
              <a:rPr lang="en-US" altLang="en-US" dirty="0" err="1"/>
              <a:t>contiene</a:t>
            </a:r>
            <a:r>
              <a:rPr lang="en-US" altLang="en-US" dirty="0"/>
              <a:t> </a:t>
            </a:r>
            <a:r>
              <a:rPr lang="en-US" altLang="en-US" dirty="0" err="1"/>
              <a:t>cinturones</a:t>
            </a:r>
            <a:r>
              <a:rPr lang="en-US" altLang="en-US" dirty="0"/>
              <a:t> (</a:t>
            </a:r>
            <a:r>
              <a:rPr lang="en-US" altLang="en-US" dirty="0" err="1"/>
              <a:t>nubes</a:t>
            </a:r>
            <a:r>
              <a:rPr lang="en-US" altLang="en-US" dirty="0"/>
              <a:t> </a:t>
            </a:r>
            <a:r>
              <a:rPr lang="en-US" altLang="en-US" dirty="0" err="1"/>
              <a:t>bajas</a:t>
            </a:r>
            <a:r>
              <a:rPr lang="en-US" altLang="en-US" dirty="0"/>
              <a:t> y </a:t>
            </a:r>
            <a:r>
              <a:rPr lang="en-US" altLang="en-US" dirty="0" err="1"/>
              <a:t>oscuras</a:t>
            </a:r>
            <a:r>
              <a:rPr lang="en-US" altLang="en-US" dirty="0"/>
              <a:t>) y ZONAS (</a:t>
            </a:r>
            <a:r>
              <a:rPr lang="en-US" altLang="en-US" dirty="0" err="1"/>
              <a:t>nubes</a:t>
            </a:r>
            <a:r>
              <a:rPr lang="en-US" altLang="en-US" dirty="0"/>
              <a:t> </a:t>
            </a:r>
            <a:r>
              <a:rPr lang="en-US" altLang="en-US" dirty="0" err="1"/>
              <a:t>altas</a:t>
            </a:r>
            <a:r>
              <a:rPr lang="en-US" altLang="en-US" dirty="0"/>
              <a:t>, de </a:t>
            </a:r>
            <a:r>
              <a:rPr lang="en-US" altLang="en-US" dirty="0" err="1"/>
              <a:t>colores</a:t>
            </a:r>
            <a:r>
              <a:rPr lang="en-US" altLang="en-US" dirty="0"/>
              <a:t> claros).</a:t>
            </a:r>
          </a:p>
          <a:p>
            <a:pPr>
              <a:spcBef>
                <a:spcPct val="50000"/>
              </a:spcBef>
            </a:pPr>
            <a:r>
              <a:rPr lang="en-US" altLang="en-US" dirty="0" err="1"/>
              <a:t>Rotación</a:t>
            </a:r>
            <a:r>
              <a:rPr lang="en-US" altLang="en-US" dirty="0"/>
              <a:t>: 10 horas </a:t>
            </a:r>
            <a:r>
              <a:rPr lang="en-US" altLang="en-US" dirty="0" err="1"/>
              <a:t>siendo</a:t>
            </a:r>
            <a:r>
              <a:rPr lang="en-US" altLang="en-US" dirty="0"/>
              <a:t> el día </a:t>
            </a:r>
            <a:r>
              <a:rPr lang="en-US" altLang="en-US" dirty="0" err="1"/>
              <a:t>más</a:t>
            </a:r>
            <a:r>
              <a:rPr lang="en-US" altLang="en-US" dirty="0"/>
              <a:t> </a:t>
            </a:r>
            <a:r>
              <a:rPr lang="en-US" altLang="en-US" dirty="0" err="1"/>
              <a:t>corto</a:t>
            </a:r>
            <a:r>
              <a:rPr lang="en-US" altLang="en-US" dirty="0"/>
              <a:t> de Sistema Solar. </a:t>
            </a:r>
          </a:p>
          <a:p>
            <a:pPr>
              <a:spcBef>
                <a:spcPct val="50000"/>
              </a:spcBef>
            </a:pPr>
            <a:r>
              <a:rPr lang="en-US" altLang="en-US" dirty="0"/>
              <a:t>Gran Mancha </a:t>
            </a:r>
            <a:r>
              <a:rPr lang="en-US" altLang="en-US" dirty="0" err="1"/>
              <a:t>Roja</a:t>
            </a:r>
            <a:r>
              <a:rPr lang="en-US" altLang="en-US" dirty="0"/>
              <a:t>: Se </a:t>
            </a:r>
            <a:r>
              <a:rPr lang="en-US" altLang="en-US" dirty="0" err="1"/>
              <a:t>trata</a:t>
            </a:r>
            <a:r>
              <a:rPr lang="en-US" altLang="en-US" dirty="0"/>
              <a:t> de un </a:t>
            </a:r>
            <a:r>
              <a:rPr lang="en-US" altLang="en-US" dirty="0" err="1"/>
              <a:t>remolino</a:t>
            </a:r>
            <a:r>
              <a:rPr lang="en-US" altLang="en-US" dirty="0"/>
              <a:t> o </a:t>
            </a:r>
            <a:r>
              <a:rPr lang="en-US" altLang="en-US" dirty="0" err="1"/>
              <a:t>tormenta</a:t>
            </a:r>
            <a:r>
              <a:rPr lang="en-US" altLang="en-US" dirty="0"/>
              <a:t>  con </a:t>
            </a:r>
            <a:r>
              <a:rPr lang="en-US" altLang="en-US" dirty="0" err="1"/>
              <a:t>vientos</a:t>
            </a:r>
            <a:r>
              <a:rPr lang="en-US" altLang="en-US" dirty="0"/>
              <a:t> de gran </a:t>
            </a:r>
            <a:r>
              <a:rPr lang="en-US" altLang="en-US" dirty="0" err="1"/>
              <a:t>velocidad</a:t>
            </a:r>
            <a:r>
              <a:rPr lang="en-US" altLang="en-US" dirty="0"/>
              <a:t> que surge </a:t>
            </a:r>
            <a:r>
              <a:rPr lang="en-US" altLang="en-US" dirty="0" err="1"/>
              <a:t>desde</a:t>
            </a:r>
            <a:r>
              <a:rPr lang="en-US" altLang="en-US" dirty="0"/>
              <a:t> </a:t>
            </a:r>
            <a:r>
              <a:rPr lang="en-US" altLang="en-US" dirty="0" err="1"/>
              <a:t>hace</a:t>
            </a:r>
            <a:r>
              <a:rPr lang="en-US" altLang="en-US" dirty="0"/>
              <a:t>  300 </a:t>
            </a:r>
            <a:r>
              <a:rPr lang="en-US" altLang="en-US" dirty="0" err="1"/>
              <a:t>años</a:t>
            </a:r>
            <a:r>
              <a:rPr lang="en-US" altLang="en-US" dirty="0"/>
              <a:t>.</a:t>
            </a:r>
          </a:p>
          <a:p>
            <a:pPr>
              <a:spcBef>
                <a:spcPct val="50000"/>
              </a:spcBef>
            </a:pPr>
            <a:endParaRPr lang="en-US" altLang="en-US" dirty="0"/>
          </a:p>
        </p:txBody>
      </p:sp>
      <p:sp>
        <p:nvSpPr>
          <p:cNvPr id="12296" name="Text Box 8">
            <a:extLst>
              <a:ext uri="{FF2B5EF4-FFF2-40B4-BE49-F238E27FC236}">
                <a16:creationId xmlns:a16="http://schemas.microsoft.com/office/drawing/2014/main" id="{A9124B19-BF8D-4375-8799-FD19C4B424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4800600"/>
            <a:ext cx="18034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dirty="0"/>
              <a:t>Mancha </a:t>
            </a:r>
            <a:r>
              <a:rPr lang="en-US" altLang="en-US" dirty="0" err="1"/>
              <a:t>Roja</a:t>
            </a:r>
            <a:endParaRPr lang="en-US" altLang="en-US" dirty="0"/>
          </a:p>
        </p:txBody>
      </p:sp>
      <p:sp>
        <p:nvSpPr>
          <p:cNvPr id="12297" name="Line 9">
            <a:extLst>
              <a:ext uri="{FF2B5EF4-FFF2-40B4-BE49-F238E27FC236}">
                <a16:creationId xmlns:a16="http://schemas.microsoft.com/office/drawing/2014/main" id="{D510B41E-61A2-4D0F-BF82-F8C728C1022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172200" y="4648200"/>
            <a:ext cx="7620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8" name="Oval 10">
            <a:extLst>
              <a:ext uri="{FF2B5EF4-FFF2-40B4-BE49-F238E27FC236}">
                <a16:creationId xmlns:a16="http://schemas.microsoft.com/office/drawing/2014/main" id="{4B45760E-A9BA-4652-9AB8-0C32E84207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4200" y="4267200"/>
            <a:ext cx="8382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ows XP Ballo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5" grpId="0"/>
      <p:bldP spid="1229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stars">
            <a:extLst>
              <a:ext uri="{FF2B5EF4-FFF2-40B4-BE49-F238E27FC236}">
                <a16:creationId xmlns:a16="http://schemas.microsoft.com/office/drawing/2014/main" id="{573A3A4A-DB4A-4402-9140-E0A2C527A162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3317" name="Rectangle 5">
            <a:extLst>
              <a:ext uri="{FF2B5EF4-FFF2-40B4-BE49-F238E27FC236}">
                <a16:creationId xmlns:a16="http://schemas.microsoft.com/office/drawing/2014/main" id="{8EF05B6A-6B83-4AF3-BD33-7A47448738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2819400" cy="1020763"/>
          </a:xfrm>
        </p:spPr>
        <p:txBody>
          <a:bodyPr/>
          <a:lstStyle/>
          <a:p>
            <a:r>
              <a:rPr lang="en-US" altLang="en-US" sz="4000" dirty="0"/>
              <a:t>6. </a:t>
            </a:r>
            <a:r>
              <a:rPr lang="en-US" altLang="en-US" sz="4000" dirty="0" err="1"/>
              <a:t>Saturno</a:t>
            </a:r>
            <a:endParaRPr lang="en-US" altLang="en-US" sz="4000" dirty="0"/>
          </a:p>
        </p:txBody>
      </p:sp>
      <p:pic>
        <p:nvPicPr>
          <p:cNvPr id="13316" name="Picture 4" descr="saturn">
            <a:extLst>
              <a:ext uri="{FF2B5EF4-FFF2-40B4-BE49-F238E27FC236}">
                <a16:creationId xmlns:a16="http://schemas.microsoft.com/office/drawing/2014/main" id="{A7FF251D-F294-481E-B58E-79601CC2238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76600" y="3657600"/>
            <a:ext cx="5638800" cy="27273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3319" name="Text Box 7">
            <a:extLst>
              <a:ext uri="{FF2B5EF4-FFF2-40B4-BE49-F238E27FC236}">
                <a16:creationId xmlns:a16="http://schemas.microsoft.com/office/drawing/2014/main" id="{E02C5CC6-F8ED-470B-BD4A-A2714557AC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2139121"/>
            <a:ext cx="3505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13320" name="Text Box 8">
            <a:extLst>
              <a:ext uri="{FF2B5EF4-FFF2-40B4-BE49-F238E27FC236}">
                <a16:creationId xmlns:a16="http://schemas.microsoft.com/office/drawing/2014/main" id="{2478C8D2-8EBC-4CC7-B06A-65BE5D8B95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524000"/>
            <a:ext cx="6553200" cy="1338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dirty="0" err="1"/>
              <a:t>Atmósfera</a:t>
            </a:r>
            <a:r>
              <a:rPr lang="en-US" altLang="en-US" dirty="0"/>
              <a:t>: </a:t>
            </a:r>
            <a:r>
              <a:rPr lang="en-US" altLang="en-US" dirty="0" err="1"/>
              <a:t>formada</a:t>
            </a:r>
            <a:r>
              <a:rPr lang="en-US" altLang="en-US" dirty="0"/>
              <a:t> </a:t>
            </a:r>
            <a:r>
              <a:rPr lang="en-US" altLang="en-US" dirty="0" err="1"/>
              <a:t>principalmente</a:t>
            </a:r>
            <a:r>
              <a:rPr lang="en-US" altLang="en-US" dirty="0"/>
              <a:t> por </a:t>
            </a:r>
            <a:r>
              <a:rPr lang="en-US" altLang="en-US" dirty="0" err="1"/>
              <a:t>hidrógeno</a:t>
            </a:r>
            <a:r>
              <a:rPr lang="en-US" altLang="en-US" dirty="0"/>
              <a:t> y </a:t>
            </a:r>
            <a:r>
              <a:rPr lang="en-US" altLang="en-US" dirty="0" err="1"/>
              <a:t>helio</a:t>
            </a:r>
            <a:r>
              <a:rPr lang="en-US" altLang="en-US" dirty="0"/>
              <a:t> con campo </a:t>
            </a:r>
            <a:r>
              <a:rPr lang="en-US" altLang="en-US" dirty="0" err="1"/>
              <a:t>magnético</a:t>
            </a:r>
            <a:r>
              <a:rPr lang="en-US" altLang="en-US" dirty="0"/>
              <a:t>.  </a:t>
            </a:r>
          </a:p>
          <a:p>
            <a:pPr>
              <a:spcBef>
                <a:spcPct val="50000"/>
              </a:spcBef>
            </a:pPr>
            <a:r>
              <a:rPr lang="en-US" altLang="en-US" dirty="0" err="1"/>
              <a:t>Superficie</a:t>
            </a:r>
            <a:r>
              <a:rPr lang="en-US" altLang="en-US" dirty="0"/>
              <a:t>: </a:t>
            </a:r>
            <a:r>
              <a:rPr lang="en-US" altLang="en-US" dirty="0" err="1"/>
              <a:t>tiene</a:t>
            </a:r>
            <a:r>
              <a:rPr lang="en-US" altLang="en-US" dirty="0"/>
              <a:t> </a:t>
            </a:r>
            <a:r>
              <a:rPr lang="en-US" altLang="en-US" dirty="0" err="1"/>
              <a:t>bandas</a:t>
            </a:r>
            <a:r>
              <a:rPr lang="en-US" altLang="en-US" dirty="0"/>
              <a:t> </a:t>
            </a:r>
            <a:r>
              <a:rPr lang="en-US" altLang="en-US" dirty="0" err="1"/>
              <a:t>claras</a:t>
            </a:r>
            <a:r>
              <a:rPr lang="en-US" altLang="en-US" dirty="0"/>
              <a:t> y </a:t>
            </a:r>
            <a:r>
              <a:rPr lang="en-US" altLang="en-US" dirty="0" err="1"/>
              <a:t>oscuras</a:t>
            </a:r>
            <a:r>
              <a:rPr lang="en-US" altLang="en-US" dirty="0"/>
              <a:t> con </a:t>
            </a:r>
            <a:r>
              <a:rPr lang="en-US" altLang="en-US" dirty="0" err="1"/>
              <a:t>vientos</a:t>
            </a:r>
            <a:r>
              <a:rPr lang="en-US" altLang="en-US" dirty="0"/>
              <a:t> de hasta 450 m/s</a:t>
            </a:r>
          </a:p>
        </p:txBody>
      </p:sp>
      <p:sp>
        <p:nvSpPr>
          <p:cNvPr id="13321" name="Text Box 9">
            <a:extLst>
              <a:ext uri="{FF2B5EF4-FFF2-40B4-BE49-F238E27FC236}">
                <a16:creationId xmlns:a16="http://schemas.microsoft.com/office/drawing/2014/main" id="{509BD8B9-ED9C-46E0-AEAD-12864FEBA3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2847202"/>
            <a:ext cx="6629400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dirty="0" err="1"/>
              <a:t>Anillos</a:t>
            </a:r>
            <a:r>
              <a:rPr lang="en-US" altLang="en-US" dirty="0"/>
              <a:t>: </a:t>
            </a:r>
            <a:r>
              <a:rPr lang="en-US" altLang="en-US" dirty="0" err="1"/>
              <a:t>tiene</a:t>
            </a:r>
            <a:r>
              <a:rPr lang="en-US" altLang="en-US" dirty="0"/>
              <a:t> 7 </a:t>
            </a:r>
            <a:r>
              <a:rPr lang="en-US" altLang="en-US" dirty="0" err="1"/>
              <a:t>anillos</a:t>
            </a:r>
            <a:r>
              <a:rPr lang="en-US" altLang="en-US" dirty="0"/>
              <a:t> </a:t>
            </a:r>
            <a:r>
              <a:rPr lang="en-US" altLang="en-US" dirty="0" err="1"/>
              <a:t>compuestos</a:t>
            </a:r>
            <a:r>
              <a:rPr lang="en-US" altLang="en-US" dirty="0"/>
              <a:t> de bolas de </a:t>
            </a:r>
            <a:r>
              <a:rPr lang="en-US" altLang="en-US" dirty="0" err="1"/>
              <a:t>hielo</a:t>
            </a:r>
            <a:r>
              <a:rPr lang="en-US" altLang="en-US" dirty="0"/>
              <a:t> y </a:t>
            </a:r>
            <a:r>
              <a:rPr lang="en-US" altLang="en-US" dirty="0" err="1"/>
              <a:t>piedra</a:t>
            </a:r>
            <a:endParaRPr lang="en-US" altLang="en-US" dirty="0"/>
          </a:p>
          <a:p>
            <a:pPr>
              <a:spcBef>
                <a:spcPct val="50000"/>
              </a:spcBef>
            </a:pPr>
            <a:r>
              <a:rPr lang="en-US" altLang="en-US" dirty="0" err="1"/>
              <a:t>Satélites</a:t>
            </a:r>
            <a:r>
              <a:rPr lang="en-US" altLang="en-US" dirty="0"/>
              <a:t>: 7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20" grpId="0"/>
      <p:bldP spid="133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stars">
            <a:extLst>
              <a:ext uri="{FF2B5EF4-FFF2-40B4-BE49-F238E27FC236}">
                <a16:creationId xmlns:a16="http://schemas.microsoft.com/office/drawing/2014/main" id="{596FAA2B-1817-4F49-BD78-5566E4135F9F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5365" name="Rectangle 5">
            <a:extLst>
              <a:ext uri="{FF2B5EF4-FFF2-40B4-BE49-F238E27FC236}">
                <a16:creationId xmlns:a16="http://schemas.microsoft.com/office/drawing/2014/main" id="{7CE6E9C9-9CFD-40C2-B4B5-2F36656820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2667000" cy="1143000"/>
          </a:xfrm>
        </p:spPr>
        <p:txBody>
          <a:bodyPr/>
          <a:lstStyle/>
          <a:p>
            <a:r>
              <a:rPr lang="en-US" altLang="en-US" dirty="0"/>
              <a:t>7. </a:t>
            </a:r>
            <a:r>
              <a:rPr lang="en-US" altLang="en-US" dirty="0" err="1"/>
              <a:t>Urano</a:t>
            </a:r>
            <a:endParaRPr lang="en-US" altLang="en-US" dirty="0"/>
          </a:p>
        </p:txBody>
      </p:sp>
      <p:pic>
        <p:nvPicPr>
          <p:cNvPr id="15364" name="Picture 4" descr="uranus">
            <a:extLst>
              <a:ext uri="{FF2B5EF4-FFF2-40B4-BE49-F238E27FC236}">
                <a16:creationId xmlns:a16="http://schemas.microsoft.com/office/drawing/2014/main" id="{9A9ADC1C-24C7-41C3-8FDC-6CAD6FB41F16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37860" y="2209800"/>
            <a:ext cx="3429000" cy="3810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5367" name="Text Box 7">
            <a:extLst>
              <a:ext uri="{FF2B5EF4-FFF2-40B4-BE49-F238E27FC236}">
                <a16:creationId xmlns:a16="http://schemas.microsoft.com/office/drawing/2014/main" id="{EEFA861C-D747-4D8F-A017-A8BE62712A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2057400"/>
            <a:ext cx="4267200" cy="3277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dirty="0" err="1"/>
              <a:t>Atmósfera</a:t>
            </a:r>
            <a:r>
              <a:rPr lang="en-US" altLang="en-US" dirty="0"/>
              <a:t>: </a:t>
            </a:r>
            <a:r>
              <a:rPr lang="en-US" altLang="en-US" dirty="0" err="1"/>
              <a:t>Hidrógeno</a:t>
            </a:r>
            <a:r>
              <a:rPr lang="en-US" altLang="en-US" dirty="0"/>
              <a:t> y </a:t>
            </a:r>
            <a:r>
              <a:rPr lang="en-US" altLang="en-US" dirty="0" err="1"/>
              <a:t>Helio</a:t>
            </a:r>
            <a:r>
              <a:rPr lang="en-US" altLang="en-US" dirty="0"/>
              <a:t> con gas </a:t>
            </a:r>
            <a:r>
              <a:rPr lang="en-US" altLang="en-US" dirty="0" err="1"/>
              <a:t>metano</a:t>
            </a:r>
            <a:r>
              <a:rPr lang="en-US" altLang="en-US" dirty="0"/>
              <a:t> que le da el color </a:t>
            </a:r>
            <a:r>
              <a:rPr lang="en-US" altLang="en-US" dirty="0" err="1"/>
              <a:t>azul</a:t>
            </a:r>
            <a:r>
              <a:rPr lang="en-US" altLang="en-US" dirty="0"/>
              <a:t>.  </a:t>
            </a:r>
          </a:p>
          <a:p>
            <a:pPr>
              <a:spcBef>
                <a:spcPct val="50000"/>
              </a:spcBef>
            </a:pPr>
            <a:r>
              <a:rPr lang="en-US" altLang="en-US" dirty="0" err="1"/>
              <a:t>Anillos</a:t>
            </a:r>
            <a:r>
              <a:rPr lang="en-US" altLang="en-US" dirty="0"/>
              <a:t>: 10 de </a:t>
            </a:r>
            <a:r>
              <a:rPr lang="en-US" altLang="en-US" dirty="0" err="1"/>
              <a:t>hielo</a:t>
            </a:r>
            <a:r>
              <a:rPr lang="en-US" altLang="en-US" dirty="0"/>
              <a:t> y </a:t>
            </a:r>
            <a:r>
              <a:rPr lang="en-US" altLang="en-US" dirty="0" err="1"/>
              <a:t>rocas</a:t>
            </a:r>
            <a:r>
              <a:rPr lang="en-US" altLang="en-US" dirty="0"/>
              <a:t>. </a:t>
            </a:r>
          </a:p>
          <a:p>
            <a:pPr>
              <a:spcBef>
                <a:spcPct val="50000"/>
              </a:spcBef>
            </a:pPr>
            <a:r>
              <a:rPr lang="en-US" altLang="en-US" dirty="0" err="1"/>
              <a:t>Satélites</a:t>
            </a:r>
            <a:r>
              <a:rPr lang="en-US" altLang="en-US" dirty="0"/>
              <a:t>: 18</a:t>
            </a:r>
          </a:p>
          <a:p>
            <a:pPr>
              <a:spcBef>
                <a:spcPct val="50000"/>
              </a:spcBef>
            </a:pPr>
            <a:r>
              <a:rPr lang="en-US" altLang="en-US" dirty="0" err="1"/>
              <a:t>Superficie</a:t>
            </a:r>
            <a:r>
              <a:rPr lang="en-US" altLang="en-US" dirty="0"/>
              <a:t>: </a:t>
            </a:r>
            <a:r>
              <a:rPr lang="en-US" altLang="en-US" dirty="0" err="1"/>
              <a:t>completamente</a:t>
            </a:r>
            <a:r>
              <a:rPr lang="en-US" altLang="en-US" dirty="0"/>
              <a:t> </a:t>
            </a:r>
            <a:r>
              <a:rPr lang="en-US" altLang="en-US" dirty="0" err="1"/>
              <a:t>fluida</a:t>
            </a:r>
            <a:r>
              <a:rPr lang="en-US" altLang="en-US" dirty="0"/>
              <a:t> con campo </a:t>
            </a:r>
            <a:r>
              <a:rPr lang="en-US" altLang="en-US" dirty="0" err="1"/>
              <a:t>magnético</a:t>
            </a:r>
            <a:r>
              <a:rPr lang="en-US" altLang="en-US" dirty="0"/>
              <a:t>.  </a:t>
            </a:r>
          </a:p>
          <a:p>
            <a:pPr>
              <a:spcBef>
                <a:spcPct val="50000"/>
              </a:spcBef>
            </a:pPr>
            <a:r>
              <a:rPr lang="en-US" altLang="en-US" dirty="0" err="1"/>
              <a:t>Núcleo</a:t>
            </a:r>
            <a:r>
              <a:rPr lang="en-US" altLang="en-US" dirty="0"/>
              <a:t>: </a:t>
            </a:r>
            <a:r>
              <a:rPr lang="en-US" altLang="en-US" dirty="0" err="1"/>
              <a:t>pequeño</a:t>
            </a:r>
            <a:r>
              <a:rPr lang="en-US" altLang="en-US" dirty="0"/>
              <a:t> y </a:t>
            </a:r>
            <a:r>
              <a:rPr lang="en-US" altLang="en-US" dirty="0" err="1"/>
              <a:t>sólido</a:t>
            </a:r>
            <a:r>
              <a:rPr lang="en-US" altLang="en-US" dirty="0"/>
              <a:t>.</a:t>
            </a:r>
          </a:p>
          <a:p>
            <a:pPr>
              <a:spcBef>
                <a:spcPct val="50000"/>
              </a:spcBef>
            </a:pPr>
            <a:r>
              <a:rPr lang="en-US" altLang="en-US" dirty="0"/>
              <a:t>AKA: </a:t>
            </a:r>
            <a:r>
              <a:rPr lang="en-US" altLang="en-US" dirty="0" err="1"/>
              <a:t>Eje</a:t>
            </a:r>
            <a:r>
              <a:rPr lang="en-US" altLang="en-US" dirty="0"/>
              <a:t> de </a:t>
            </a:r>
            <a:r>
              <a:rPr lang="en-US" altLang="en-US" dirty="0" err="1"/>
              <a:t>rotación</a:t>
            </a:r>
            <a:r>
              <a:rPr lang="en-US" altLang="en-US" dirty="0"/>
              <a:t> </a:t>
            </a:r>
            <a:r>
              <a:rPr lang="en-US" altLang="en-US" dirty="0" err="1"/>
              <a:t>inclinado</a:t>
            </a:r>
            <a:r>
              <a:rPr lang="en-US" altLang="en-US" dirty="0"/>
              <a:t> = </a:t>
            </a:r>
            <a:r>
              <a:rPr lang="en-US" altLang="en-US" dirty="0" err="1"/>
              <a:t>planeta</a:t>
            </a:r>
            <a:r>
              <a:rPr lang="en-US" altLang="en-US" dirty="0"/>
              <a:t> </a:t>
            </a:r>
            <a:r>
              <a:rPr lang="en-US" altLang="en-US" dirty="0" err="1"/>
              <a:t>tumbado</a:t>
            </a:r>
            <a:endParaRPr lang="en-US" alt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stars">
            <a:extLst>
              <a:ext uri="{FF2B5EF4-FFF2-40B4-BE49-F238E27FC236}">
                <a16:creationId xmlns:a16="http://schemas.microsoft.com/office/drawing/2014/main" id="{420E96F2-9152-4299-BC00-A2166E4FBA82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4341" name="Rectangle 5">
            <a:extLst>
              <a:ext uri="{FF2B5EF4-FFF2-40B4-BE49-F238E27FC236}">
                <a16:creationId xmlns:a16="http://schemas.microsoft.com/office/drawing/2014/main" id="{49FA70CB-ED34-46AF-8F58-B898304F13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2819400" cy="914400"/>
          </a:xfrm>
        </p:spPr>
        <p:txBody>
          <a:bodyPr/>
          <a:lstStyle/>
          <a:p>
            <a:r>
              <a:rPr lang="en-US" altLang="en-US" sz="4000" dirty="0"/>
              <a:t>8. Neptuno</a:t>
            </a:r>
          </a:p>
        </p:txBody>
      </p:sp>
      <p:pic>
        <p:nvPicPr>
          <p:cNvPr id="14343" name="Picture 7" descr="neptune">
            <a:extLst>
              <a:ext uri="{FF2B5EF4-FFF2-40B4-BE49-F238E27FC236}">
                <a16:creationId xmlns:a16="http://schemas.microsoft.com/office/drawing/2014/main" id="{5F21C4C2-5F6E-41D4-8055-371DB775BADA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57800" y="3041265"/>
            <a:ext cx="3657600" cy="333834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4346" name="Text Box 10">
            <a:extLst>
              <a:ext uri="{FF2B5EF4-FFF2-40B4-BE49-F238E27FC236}">
                <a16:creationId xmlns:a16="http://schemas.microsoft.com/office/drawing/2014/main" id="{460A776B-B53A-472D-AC99-06FC062760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1752600"/>
            <a:ext cx="5105400" cy="2723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dirty="0" err="1"/>
              <a:t>Atmósfera</a:t>
            </a:r>
            <a:r>
              <a:rPr lang="en-US" altLang="en-US" dirty="0"/>
              <a:t>: </a:t>
            </a:r>
            <a:r>
              <a:rPr lang="en-US" altLang="en-US" dirty="0" err="1"/>
              <a:t>está</a:t>
            </a:r>
            <a:r>
              <a:rPr lang="en-US" altLang="en-US" dirty="0"/>
              <a:t> </a:t>
            </a:r>
            <a:r>
              <a:rPr lang="en-US" altLang="en-US" dirty="0" err="1"/>
              <a:t>compuesta</a:t>
            </a:r>
            <a:r>
              <a:rPr lang="en-US" altLang="en-US" dirty="0"/>
              <a:t> </a:t>
            </a:r>
            <a:r>
              <a:rPr lang="en-US" altLang="en-US" dirty="0" err="1"/>
              <a:t>principalmente</a:t>
            </a:r>
            <a:r>
              <a:rPr lang="en-US" altLang="en-US" dirty="0"/>
              <a:t> por </a:t>
            </a:r>
            <a:r>
              <a:rPr lang="en-US" altLang="en-US" dirty="0" err="1"/>
              <a:t>metano</a:t>
            </a:r>
            <a:r>
              <a:rPr lang="en-US" altLang="en-US" dirty="0"/>
              <a:t> lo que le da un color </a:t>
            </a:r>
            <a:r>
              <a:rPr lang="en-US" altLang="en-US" dirty="0" err="1"/>
              <a:t>azul</a:t>
            </a:r>
            <a:r>
              <a:rPr lang="en-US" altLang="en-US" dirty="0"/>
              <a:t>. </a:t>
            </a: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n-US" altLang="en-US" dirty="0"/>
              <a:t> Es el </a:t>
            </a:r>
            <a:r>
              <a:rPr lang="en-US" altLang="en-US" dirty="0" err="1"/>
              <a:t>planeta</a:t>
            </a:r>
            <a:r>
              <a:rPr lang="en-US" altLang="en-US" dirty="0"/>
              <a:t> con </a:t>
            </a:r>
            <a:r>
              <a:rPr lang="en-US" altLang="en-US" dirty="0" err="1"/>
              <a:t>más</a:t>
            </a:r>
            <a:r>
              <a:rPr lang="en-US" altLang="en-US" dirty="0"/>
              <a:t> </a:t>
            </a:r>
            <a:r>
              <a:rPr lang="en-US" altLang="en-US" dirty="0" err="1"/>
              <a:t>viento</a:t>
            </a:r>
            <a:r>
              <a:rPr lang="en-US" altLang="en-US" dirty="0"/>
              <a:t> del Sistema Solar.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" b="0" i="0" dirty="0">
                <a:effectLst/>
                <a:latin typeface="Arial" panose="020B0604020202020204" pitchFamily="34" charset="0"/>
              </a:rPr>
              <a:t>La composición de la estructura interna de Neptuno se cree que está formada por capas distintas. </a:t>
            </a:r>
            <a:endParaRPr lang="en-US" altLang="en-US" dirty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dirty="0" err="1"/>
              <a:t>Número</a:t>
            </a:r>
            <a:r>
              <a:rPr lang="en-US" altLang="en-US" dirty="0"/>
              <a:t> de </a:t>
            </a:r>
            <a:r>
              <a:rPr lang="en-US" altLang="en-US" dirty="0" err="1"/>
              <a:t>satélites</a:t>
            </a:r>
            <a:r>
              <a:rPr lang="en-US" altLang="en-US" dirty="0"/>
              <a:t>: 8</a:t>
            </a:r>
          </a:p>
        </p:txBody>
      </p:sp>
    </p:spTree>
  </p:cSld>
  <p:clrMapOvr>
    <a:masterClrMapping/>
  </p:clrMapOvr>
  <p:transition>
    <p:wipe dir="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>
            <a:extLst>
              <a:ext uri="{FF2B5EF4-FFF2-40B4-BE49-F238E27FC236}">
                <a16:creationId xmlns:a16="http://schemas.microsoft.com/office/drawing/2014/main" id="{5BC96D9D-4536-4AC4-A725-6564DE9ADE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077200" cy="1143000"/>
          </a:xfrm>
        </p:spPr>
        <p:txBody>
          <a:bodyPr/>
          <a:lstStyle/>
          <a:p>
            <a:r>
              <a:rPr lang="en-US" altLang="en-US" dirty="0"/>
              <a:t>9. </a:t>
            </a:r>
            <a:r>
              <a:rPr lang="en-US" altLang="en-US" dirty="0" err="1"/>
              <a:t>Plutón</a:t>
            </a:r>
            <a:r>
              <a:rPr lang="en-US" altLang="en-US" dirty="0"/>
              <a:t>, un </a:t>
            </a:r>
            <a:r>
              <a:rPr lang="en-US" altLang="en-US" dirty="0" err="1"/>
              <a:t>planeta</a:t>
            </a:r>
            <a:r>
              <a:rPr lang="en-US" altLang="en-US" dirty="0"/>
              <a:t> </a:t>
            </a:r>
            <a:r>
              <a:rPr lang="en-US" altLang="en-US" dirty="0" err="1"/>
              <a:t>enano</a:t>
            </a:r>
            <a:endParaRPr lang="en-US" altLang="en-US" dirty="0"/>
          </a:p>
        </p:txBody>
      </p:sp>
      <p:pic>
        <p:nvPicPr>
          <p:cNvPr id="16388" name="Picture 4" descr="Pluto">
            <a:extLst>
              <a:ext uri="{FF2B5EF4-FFF2-40B4-BE49-F238E27FC236}">
                <a16:creationId xmlns:a16="http://schemas.microsoft.com/office/drawing/2014/main" id="{0F10AA26-515E-4F08-B6FD-C4672EB2AAA5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43400" y="2743200"/>
            <a:ext cx="2908300" cy="37973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6390" name="Text Box 6">
            <a:extLst>
              <a:ext uri="{FF2B5EF4-FFF2-40B4-BE49-F238E27FC236}">
                <a16:creationId xmlns:a16="http://schemas.microsoft.com/office/drawing/2014/main" id="{88B59A7F-F1BF-4051-959F-F4943D8FA2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438401"/>
            <a:ext cx="4495800" cy="3277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buFontTx/>
              <a:buChar char="•"/>
            </a:pPr>
            <a:r>
              <a:rPr lang="en-US" altLang="en-US" dirty="0"/>
              <a:t> </a:t>
            </a:r>
            <a:r>
              <a:rPr lang="en-US" altLang="en-US" dirty="0" err="1"/>
              <a:t>Plutón</a:t>
            </a:r>
            <a:r>
              <a:rPr lang="en-US" altLang="en-US" dirty="0"/>
              <a:t> es tan </a:t>
            </a:r>
            <a:r>
              <a:rPr lang="en-US" altLang="en-US" dirty="0" err="1"/>
              <a:t>pequeño</a:t>
            </a:r>
            <a:r>
              <a:rPr lang="en-US" altLang="en-US" dirty="0"/>
              <a:t> y tan </a:t>
            </a:r>
            <a:r>
              <a:rPr lang="en-US" altLang="en-US" dirty="0" err="1"/>
              <a:t>distante</a:t>
            </a:r>
            <a:r>
              <a:rPr lang="en-US" altLang="en-US" dirty="0"/>
              <a:t> que </a:t>
            </a:r>
            <a:r>
              <a:rPr lang="en-US" altLang="en-US" dirty="0" err="1"/>
              <a:t>resulta</a:t>
            </a:r>
            <a:r>
              <a:rPr lang="en-US" altLang="en-US" dirty="0"/>
              <a:t> </a:t>
            </a:r>
            <a:r>
              <a:rPr lang="en-US" altLang="en-US" dirty="0" err="1"/>
              <a:t>difícil</a:t>
            </a:r>
            <a:r>
              <a:rPr lang="en-US" altLang="en-US" dirty="0"/>
              <a:t> </a:t>
            </a:r>
            <a:r>
              <a:rPr lang="en-US" altLang="en-US" dirty="0" err="1"/>
              <a:t>observarlo</a:t>
            </a:r>
            <a:r>
              <a:rPr lang="en-US" altLang="en-US" dirty="0"/>
              <a:t> y </a:t>
            </a:r>
            <a:r>
              <a:rPr lang="en-US" altLang="en-US" dirty="0" err="1"/>
              <a:t>estudiarlo</a:t>
            </a:r>
            <a:r>
              <a:rPr lang="en-US" altLang="en-US" dirty="0"/>
              <a:t>. </a:t>
            </a: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n-US" altLang="en-US" dirty="0" err="1"/>
              <a:t>Atmósfera</a:t>
            </a:r>
            <a:r>
              <a:rPr lang="en-US" altLang="en-US" dirty="0"/>
              <a:t> </a:t>
            </a:r>
            <a:r>
              <a:rPr lang="en-US" altLang="en-US" dirty="0" err="1"/>
              <a:t>compuesta</a:t>
            </a:r>
            <a:r>
              <a:rPr lang="en-US" altLang="en-US" dirty="0"/>
              <a:t> por </a:t>
            </a:r>
            <a:r>
              <a:rPr lang="en-US" altLang="en-US" dirty="0" err="1"/>
              <a:t>nitrógeno</a:t>
            </a:r>
            <a:r>
              <a:rPr lang="en-US" altLang="en-US" dirty="0"/>
              <a:t> y </a:t>
            </a:r>
            <a:r>
              <a:rPr lang="en-US" altLang="en-US" dirty="0" err="1"/>
              <a:t>metano</a:t>
            </a:r>
            <a:r>
              <a:rPr lang="en-US" altLang="en-US" dirty="0"/>
              <a:t>. 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dirty="0"/>
              <a:t> </a:t>
            </a:r>
            <a:r>
              <a:rPr lang="en-US" altLang="en-US" dirty="0" err="1"/>
              <a:t>Satélites</a:t>
            </a:r>
            <a:r>
              <a:rPr lang="en-US" altLang="en-US" dirty="0"/>
              <a:t>: 1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dirty="0" err="1"/>
              <a:t>Superficie</a:t>
            </a:r>
            <a:r>
              <a:rPr lang="en-US" altLang="en-US" dirty="0"/>
              <a:t>: </a:t>
            </a:r>
            <a:r>
              <a:rPr lang="en-US" altLang="en-US" dirty="0" err="1"/>
              <a:t>muy</a:t>
            </a:r>
            <a:r>
              <a:rPr lang="en-US" altLang="en-US" dirty="0"/>
              <a:t> similar a la de los </a:t>
            </a:r>
            <a:r>
              <a:rPr lang="en-US" altLang="en-US" dirty="0" err="1"/>
              <a:t>planetas</a:t>
            </a:r>
            <a:r>
              <a:rPr lang="en-US" altLang="en-US" dirty="0"/>
              <a:t> </a:t>
            </a:r>
            <a:r>
              <a:rPr lang="en-US" altLang="en-US" dirty="0" err="1"/>
              <a:t>gaseosos</a:t>
            </a:r>
            <a:r>
              <a:rPr lang="en-US" altLang="en-US" dirty="0"/>
              <a:t>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dirty="0" err="1"/>
              <a:t>Ahora</a:t>
            </a:r>
            <a:r>
              <a:rPr lang="en-US" altLang="en-US" dirty="0"/>
              <a:t> se le </a:t>
            </a:r>
            <a:r>
              <a:rPr lang="en-US" altLang="en-US" dirty="0" err="1"/>
              <a:t>denomina</a:t>
            </a:r>
            <a:r>
              <a:rPr lang="en-US" altLang="en-US" dirty="0"/>
              <a:t> </a:t>
            </a:r>
            <a:r>
              <a:rPr lang="en-US" altLang="en-US" dirty="0" err="1"/>
              <a:t>planeta</a:t>
            </a:r>
            <a:r>
              <a:rPr lang="en-US" altLang="en-US" dirty="0"/>
              <a:t> </a:t>
            </a:r>
            <a:r>
              <a:rPr lang="en-US" altLang="en-US" dirty="0" err="1"/>
              <a:t>enano</a:t>
            </a:r>
            <a:endParaRPr lang="en-US" altLang="en-US" dirty="0"/>
          </a:p>
          <a:p>
            <a:pPr>
              <a:spcBef>
                <a:spcPct val="50000"/>
              </a:spcBef>
            </a:pPr>
            <a:r>
              <a:rPr lang="en-US" altLang="en-US" dirty="0"/>
              <a:t> </a:t>
            </a:r>
          </a:p>
        </p:txBody>
      </p:sp>
      <p:sp>
        <p:nvSpPr>
          <p:cNvPr id="16392" name="Text Box 8">
            <a:extLst>
              <a:ext uri="{FF2B5EF4-FFF2-40B4-BE49-F238E27FC236}">
                <a16:creationId xmlns:a16="http://schemas.microsoft.com/office/drawing/2014/main" id="{B6428E74-1271-4402-8D2B-050742950C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0" y="3048000"/>
            <a:ext cx="13716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Natural Satellite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0" grpId="0"/>
      <p:bldP spid="1639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stars">
            <a:extLst>
              <a:ext uri="{FF2B5EF4-FFF2-40B4-BE49-F238E27FC236}">
                <a16:creationId xmlns:a16="http://schemas.microsoft.com/office/drawing/2014/main" id="{F8B4BB22-C5EC-475F-B3A8-E9F32AE35AD5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7418" name="Picture 10" descr="solars1">
            <a:extLst>
              <a:ext uri="{FF2B5EF4-FFF2-40B4-BE49-F238E27FC236}">
                <a16:creationId xmlns:a16="http://schemas.microsoft.com/office/drawing/2014/main" id="{794D033A-817C-4A72-BAFB-1A0D27ED8B81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7" y="2762250"/>
            <a:ext cx="9144001" cy="41687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7419" name="Rectangle 11">
            <a:extLst>
              <a:ext uri="{FF2B5EF4-FFF2-40B4-BE49-F238E27FC236}">
                <a16:creationId xmlns:a16="http://schemas.microsoft.com/office/drawing/2014/main" id="{9EF130F8-0E60-476C-8B23-E70734DAB9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4953000" cy="1020762"/>
          </a:xfrm>
        </p:spPr>
        <p:txBody>
          <a:bodyPr/>
          <a:lstStyle/>
          <a:p>
            <a:r>
              <a:rPr lang="en-US" altLang="en-US" sz="4000" dirty="0" err="1"/>
              <a:t>Resumimos</a:t>
            </a:r>
            <a:endParaRPr lang="en-US" altLang="en-US" sz="4000" dirty="0"/>
          </a:p>
        </p:txBody>
      </p:sp>
      <p:sp>
        <p:nvSpPr>
          <p:cNvPr id="17422" name="AutoShape 14">
            <a:extLst>
              <a:ext uri="{FF2B5EF4-FFF2-40B4-BE49-F238E27FC236}">
                <a16:creationId xmlns:a16="http://schemas.microsoft.com/office/drawing/2014/main" id="{A6A636D4-9B15-420F-9D43-557A913A06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588" y="2262188"/>
            <a:ext cx="457200" cy="457200"/>
          </a:xfrm>
          <a:prstGeom prst="star5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07895C4D-765C-43FF-B515-11CE5397CC6D}"/>
              </a:ext>
            </a:extLst>
          </p:cNvPr>
          <p:cNvSpPr/>
          <p:nvPr/>
        </p:nvSpPr>
        <p:spPr>
          <a:xfrm>
            <a:off x="914400" y="2057400"/>
            <a:ext cx="7848600" cy="6619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  <a:p>
            <a:pPr algn="ctr"/>
            <a:r>
              <a:rPr lang="es-ES"/>
              <a:t>¿</a:t>
            </a:r>
            <a:r>
              <a:rPr lang="es-ES" dirty="0"/>
              <a:t>TE ACUERDAS DE LOS NOMBRES DE LOS PLANETAS EN ORDEN?</a:t>
            </a:r>
          </a:p>
          <a:p>
            <a:pPr algn="ctr"/>
            <a:r>
              <a:rPr lang="es-ES" dirty="0"/>
              <a:t>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stars">
            <a:extLst>
              <a:ext uri="{FF2B5EF4-FFF2-40B4-BE49-F238E27FC236}">
                <a16:creationId xmlns:a16="http://schemas.microsoft.com/office/drawing/2014/main" id="{FB2096E2-1E5A-45AE-A03B-D19C2F63639C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0049"/>
            <a:ext cx="9144000" cy="6858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8438" name="Picture 6" descr="Jupiter Moons">
            <a:extLst>
              <a:ext uri="{FF2B5EF4-FFF2-40B4-BE49-F238E27FC236}">
                <a16:creationId xmlns:a16="http://schemas.microsoft.com/office/drawing/2014/main" id="{B8399DC9-8982-4469-86B1-D99AA12FB8D9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3998913" cy="6858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8442" name="Picture 10" descr="Moon_Comparison-browse">
            <a:extLst>
              <a:ext uri="{FF2B5EF4-FFF2-40B4-BE49-F238E27FC236}">
                <a16:creationId xmlns:a16="http://schemas.microsoft.com/office/drawing/2014/main" id="{276CC41E-55D8-4D04-99AB-F90006F8E952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02300" y="-12700"/>
            <a:ext cx="3505200" cy="39751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8440" name="Picture 8" descr="Pluto">
            <a:extLst>
              <a:ext uri="{FF2B5EF4-FFF2-40B4-BE49-F238E27FC236}">
                <a16:creationId xmlns:a16="http://schemas.microsoft.com/office/drawing/2014/main" id="{096C25C4-572E-4D4D-B924-36D999F4C1E8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86200" y="4343400"/>
            <a:ext cx="1925638" cy="2514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8435" name="Rectangle 3">
            <a:extLst>
              <a:ext uri="{FF2B5EF4-FFF2-40B4-BE49-F238E27FC236}">
                <a16:creationId xmlns:a16="http://schemas.microsoft.com/office/drawing/2014/main" id="{3D63E474-2F87-4950-B503-AA9DC0A9058B}"/>
              </a:ext>
            </a:extLst>
          </p:cNvPr>
          <p:cNvSpPr>
            <a:spLocks noGrp="1" noChangeArrowheads="1"/>
          </p:cNvSpPr>
          <p:nvPr>
            <p:ph type="title" sz="quarter"/>
          </p:nvPr>
        </p:nvSpPr>
        <p:spPr>
          <a:xfrm>
            <a:off x="1905000" y="2286000"/>
            <a:ext cx="2819400" cy="1143000"/>
          </a:xfrm>
        </p:spPr>
        <p:txBody>
          <a:bodyPr/>
          <a:lstStyle/>
          <a:p>
            <a:r>
              <a:rPr lang="en-US" altLang="en-US" dirty="0"/>
              <a:t>Lunas</a:t>
            </a:r>
          </a:p>
        </p:txBody>
      </p:sp>
      <p:sp>
        <p:nvSpPr>
          <p:cNvPr id="18444" name="Text Box 12">
            <a:extLst>
              <a:ext uri="{FF2B5EF4-FFF2-40B4-BE49-F238E27FC236}">
                <a16:creationId xmlns:a16="http://schemas.microsoft.com/office/drawing/2014/main" id="{DA6139BD-607B-44CD-A696-81142C724E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685800"/>
            <a:ext cx="4191000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200" dirty="0"/>
              <a:t>¿</a:t>
            </a:r>
            <a:r>
              <a:rPr lang="en-US" altLang="en-US" sz="2200" dirty="0" err="1"/>
              <a:t>Qué</a:t>
            </a:r>
            <a:r>
              <a:rPr lang="en-US" altLang="en-US" sz="2200" dirty="0"/>
              <a:t> </a:t>
            </a:r>
            <a:r>
              <a:rPr lang="en-US" altLang="en-US" sz="2200" dirty="0" err="1"/>
              <a:t>diferencia</a:t>
            </a:r>
            <a:r>
              <a:rPr lang="en-US" altLang="en-US" sz="2200" dirty="0"/>
              <a:t> hay entre una      </a:t>
            </a:r>
            <a:r>
              <a:rPr lang="en-US" altLang="en-US" sz="2200" dirty="0" err="1"/>
              <a:t>luna</a:t>
            </a:r>
            <a:r>
              <a:rPr lang="en-US" altLang="en-US" sz="2200" dirty="0"/>
              <a:t> y un </a:t>
            </a:r>
            <a:r>
              <a:rPr lang="en-US" altLang="en-US" sz="2200" dirty="0" err="1"/>
              <a:t>planeta</a:t>
            </a:r>
            <a:r>
              <a:rPr lang="en-US" altLang="en-US" sz="2200" dirty="0"/>
              <a:t> </a:t>
            </a:r>
            <a:r>
              <a:rPr lang="en-US" altLang="en-US" sz="2200" dirty="0" err="1"/>
              <a:t>enano</a:t>
            </a:r>
            <a:r>
              <a:rPr lang="en-US" altLang="en-US" sz="2200" dirty="0"/>
              <a:t>?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44" grpId="0"/>
      <p:bldP spid="18444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stars">
            <a:extLst>
              <a:ext uri="{FF2B5EF4-FFF2-40B4-BE49-F238E27FC236}">
                <a16:creationId xmlns:a16="http://schemas.microsoft.com/office/drawing/2014/main" id="{C9C0E174-017F-4956-BC46-8867C0B26262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5059" name="Rectangle 3">
            <a:extLst>
              <a:ext uri="{FF2B5EF4-FFF2-40B4-BE49-F238E27FC236}">
                <a16:creationId xmlns:a16="http://schemas.microsoft.com/office/drawing/2014/main" id="{893B84F8-1052-4F06-B4F2-F60EF71810C2}"/>
              </a:ext>
            </a:extLst>
          </p:cNvPr>
          <p:cNvSpPr>
            <a:spLocks noGrp="1" noChangeArrowheads="1"/>
          </p:cNvSpPr>
          <p:nvPr>
            <p:ph type="title" sz="quarter"/>
          </p:nvPr>
        </p:nvSpPr>
        <p:spPr>
          <a:xfrm>
            <a:off x="914400" y="304800"/>
            <a:ext cx="8229600" cy="1143000"/>
          </a:xfrm>
        </p:spPr>
        <p:txBody>
          <a:bodyPr/>
          <a:lstStyle/>
          <a:p>
            <a:r>
              <a:rPr lang="en-US" altLang="en-US" dirty="0" err="1"/>
              <a:t>Otros</a:t>
            </a:r>
            <a:r>
              <a:rPr lang="en-US" altLang="en-US" dirty="0"/>
              <a:t> </a:t>
            </a:r>
            <a:r>
              <a:rPr lang="en-US" altLang="en-US" dirty="0" err="1"/>
              <a:t>cuerpos</a:t>
            </a:r>
            <a:r>
              <a:rPr lang="en-US" altLang="en-US" dirty="0"/>
              <a:t> </a:t>
            </a:r>
            <a:r>
              <a:rPr lang="en-US" altLang="en-US" dirty="0" err="1"/>
              <a:t>celestes</a:t>
            </a:r>
            <a:r>
              <a:rPr lang="en-US" altLang="en-US" dirty="0"/>
              <a:t> </a:t>
            </a:r>
            <a:r>
              <a:rPr lang="en-US" altLang="en-US" dirty="0" err="1"/>
              <a:t>en</a:t>
            </a:r>
            <a:r>
              <a:rPr lang="en-US" altLang="en-US" dirty="0"/>
              <a:t> el Sistema  Solar</a:t>
            </a:r>
          </a:p>
        </p:txBody>
      </p:sp>
      <p:pic>
        <p:nvPicPr>
          <p:cNvPr id="45060" name="Picture 4" descr="Asteroid_Belt">
            <a:extLst>
              <a:ext uri="{FF2B5EF4-FFF2-40B4-BE49-F238E27FC236}">
                <a16:creationId xmlns:a16="http://schemas.microsoft.com/office/drawing/2014/main" id="{D10DAB20-EF6F-484E-A22D-753F95DED212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38600" y="1675953"/>
            <a:ext cx="5105400" cy="509791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5062" name="Picture 6" descr="meteor">
            <a:extLst>
              <a:ext uri="{FF2B5EF4-FFF2-40B4-BE49-F238E27FC236}">
                <a16:creationId xmlns:a16="http://schemas.microsoft.com/office/drawing/2014/main" id="{3A8B5C75-AF6F-4674-B768-963408FF0D25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2627868">
            <a:off x="1143000" y="2819400"/>
            <a:ext cx="1130300" cy="6127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5064" name="Picture 8" descr="three_asteroids-browse">
            <a:extLst>
              <a:ext uri="{FF2B5EF4-FFF2-40B4-BE49-F238E27FC236}">
                <a16:creationId xmlns:a16="http://schemas.microsoft.com/office/drawing/2014/main" id="{36D19324-0EB3-4D78-82E8-7DEA6599C6D8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2000" y="4876800"/>
            <a:ext cx="1905000" cy="9636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5066" name="Text Box 10">
            <a:extLst>
              <a:ext uri="{FF2B5EF4-FFF2-40B4-BE49-F238E27FC236}">
                <a16:creationId xmlns:a16="http://schemas.microsoft.com/office/drawing/2014/main" id="{98A92999-09F8-45DD-A2D9-DAEB3D83B1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2133600"/>
            <a:ext cx="1295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dirty="0" err="1"/>
              <a:t>Meteoros</a:t>
            </a:r>
            <a:endParaRPr lang="en-US" altLang="en-US" sz="2000" dirty="0"/>
          </a:p>
        </p:txBody>
      </p:sp>
      <p:sp>
        <p:nvSpPr>
          <p:cNvPr id="45067" name="Text Box 11">
            <a:extLst>
              <a:ext uri="{FF2B5EF4-FFF2-40B4-BE49-F238E27FC236}">
                <a16:creationId xmlns:a16="http://schemas.microsoft.com/office/drawing/2014/main" id="{23BF515A-DA89-4DAA-9F1E-EA130CAE6C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4267200"/>
            <a:ext cx="16002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dirty="0" err="1"/>
              <a:t>Asteroides</a:t>
            </a:r>
            <a:endParaRPr lang="en-US" altLang="en-US" sz="20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50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5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5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50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50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5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7" dur="2000"/>
                                        <p:tgtEl>
                                          <p:spTgt spid="45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6" grpId="0"/>
      <p:bldP spid="45067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9">
      <a:dk1>
        <a:srgbClr val="336699"/>
      </a:dk1>
      <a:lt1>
        <a:srgbClr val="FFFFFF"/>
      </a:lt1>
      <a:dk2>
        <a:srgbClr val="000000"/>
      </a:dk2>
      <a:lt2>
        <a:srgbClr val="E3EBF1"/>
      </a:lt2>
      <a:accent1>
        <a:srgbClr val="003399"/>
      </a:accent1>
      <a:accent2>
        <a:srgbClr val="468A4B"/>
      </a:accent2>
      <a:accent3>
        <a:srgbClr val="AAAAAA"/>
      </a:accent3>
      <a:accent4>
        <a:srgbClr val="DADADA"/>
      </a:accent4>
      <a:accent5>
        <a:srgbClr val="AAADCA"/>
      </a:accent5>
      <a:accent6>
        <a:srgbClr val="3F7D43"/>
      </a:accent6>
      <a:hlink>
        <a:srgbClr val="66CCFF"/>
      </a:hlink>
      <a:folHlink>
        <a:srgbClr val="F0E5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1567</TotalTime>
  <Words>710</Words>
  <Application>Microsoft Office PowerPoint</Application>
  <PresentationFormat>Presentación en pantalla (4:3)</PresentationFormat>
  <Paragraphs>100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19" baseType="lpstr">
      <vt:lpstr>Batang</vt:lpstr>
      <vt:lpstr>Arial</vt:lpstr>
      <vt:lpstr>Default Design</vt:lpstr>
      <vt:lpstr>El Sistema Solar</vt:lpstr>
      <vt:lpstr>SÍNTESIS</vt:lpstr>
      <vt:lpstr>Los primeros cuatro Planetas</vt:lpstr>
      <vt:lpstr>1. Mercurio</vt:lpstr>
      <vt:lpstr>2. Venus</vt:lpstr>
      <vt:lpstr>3. Tierra</vt:lpstr>
      <vt:lpstr>4. Marte</vt:lpstr>
      <vt:lpstr>Planetas 5, 6, 7 y 8</vt:lpstr>
      <vt:lpstr>5. Jupiter</vt:lpstr>
      <vt:lpstr>6. Saturno</vt:lpstr>
      <vt:lpstr>7. Urano</vt:lpstr>
      <vt:lpstr>8. Neptuno</vt:lpstr>
      <vt:lpstr>9. Plutón, un planeta enano</vt:lpstr>
      <vt:lpstr>Resumimos</vt:lpstr>
      <vt:lpstr>Lunas</vt:lpstr>
      <vt:lpstr>Otros cuerpos celestes en el Sistema  Solar</vt:lpstr>
    </vt:vector>
  </TitlesOfParts>
  <Company>jaf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Solar System</dc:title>
  <dc:creator>Maria Sanz</dc:creator>
  <cp:lastModifiedBy>Maria Sanz</cp:lastModifiedBy>
  <cp:revision>54</cp:revision>
  <dcterms:created xsi:type="dcterms:W3CDTF">2005-04-28T12:17:15Z</dcterms:created>
  <dcterms:modified xsi:type="dcterms:W3CDTF">2021-02-21T09:18:29Z</dcterms:modified>
</cp:coreProperties>
</file>