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29" autoAdjust="0"/>
    <p:restoredTop sz="90929"/>
  </p:normalViewPr>
  <p:slideViewPr>
    <p:cSldViewPr>
      <p:cViewPr varScale="1">
        <p:scale>
          <a:sx n="78" d="100"/>
          <a:sy n="78" d="100"/>
        </p:scale>
        <p:origin x="46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28D53-C300-481F-849D-B3573D40687C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A31B7-878D-4694-83C3-FC6AFDB519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1437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A31B7-878D-4694-83C3-FC6AFDB519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8717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A31B7-878D-4694-83C3-FC6AFDB5194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9858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4FB37-7723-43FE-80EE-C58BB9AA9A2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61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1B12B-F0D5-47DD-8EFA-34ADC791D3B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2965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B4033-DF3F-44A1-888B-EE020C06F64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1588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60E45-9A6D-4D25-901C-5759734995F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3462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E14DB-577A-41AA-9838-5ED3EB7324E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8973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EC66C-F52C-4F0E-B50E-F07996C4E9B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68761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B30B2-DC22-41F6-A4B1-7CC43A1EB5F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9465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7598F-C53A-46A9-888C-7725234F52A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7150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3BC7D-AD4B-4D30-8C8C-163018B4F3C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94366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6A107-CF22-479A-82A6-9EB578CF7C7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504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99B32F-9007-4C70-B1E8-65BD7FF4EEC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48138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835F1A9-CF8D-4386-9961-77E8A09AE6AA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27542" y="4313948"/>
            <a:ext cx="3703452" cy="102241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3300" dirty="0" err="1">
                <a:latin typeface="Comic Sans MS" panose="030F0702030302020204" pitchFamily="66" charset="0"/>
              </a:rPr>
              <a:t>Rotación</a:t>
            </a:r>
            <a:r>
              <a:rPr lang="en-US" altLang="es-ES" sz="3300" dirty="0">
                <a:latin typeface="Comic Sans MS" panose="030F0702030302020204" pitchFamily="66" charset="0"/>
              </a:rPr>
              <a:t> y </a:t>
            </a:r>
            <a:r>
              <a:rPr lang="en-US" altLang="es-ES" sz="3300" dirty="0" err="1">
                <a:latin typeface="Comic Sans MS" panose="030F0702030302020204" pitchFamily="66" charset="0"/>
              </a:rPr>
              <a:t>Traslación</a:t>
            </a:r>
            <a:r>
              <a:rPr lang="en-US" altLang="es-ES" sz="33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27542" y="3754707"/>
            <a:ext cx="3703452" cy="432554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s-ES" sz="1100">
                <a:latin typeface="Comic Sans MS" panose="030F0702030302020204" pitchFamily="66" charset="0"/>
              </a:rPr>
              <a:t>¿Qué causa la alternacia del día y la noche? </a:t>
            </a:r>
          </a:p>
          <a:p>
            <a:pPr algn="l">
              <a:lnSpc>
                <a:spcPct val="90000"/>
              </a:lnSpc>
            </a:pPr>
            <a:r>
              <a:rPr lang="en-US" altLang="es-ES" sz="1100">
                <a:latin typeface="Comic Sans MS" panose="030F0702030302020204" pitchFamily="66" charset="0"/>
              </a:rPr>
              <a:t>¿Qué ocasiona el cambio de las estaciones?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5288" y="-3753"/>
            <a:ext cx="3601933" cy="2083455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208BC59-C84F-483F-80CD-FAEC74229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591" y="2063"/>
            <a:ext cx="3322473" cy="1940047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054" name="Picture 6" descr="images  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387" y="63785"/>
            <a:ext cx="2168162" cy="138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2E2D6188-24E5-426A-BB2A-3FA2D6B9C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430" y="3430748"/>
            <a:ext cx="2673479" cy="3427251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430" y="3306163"/>
            <a:ext cx="2798064" cy="3551837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1DABD52-05DF-4F31-AFB9-B330D8BE4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3629" y="991141"/>
            <a:ext cx="2550236" cy="2550236"/>
          </a:xfrm>
          <a:custGeom>
            <a:avLst/>
            <a:gdLst>
              <a:gd name="connsiteX0" fmla="*/ 1426464 w 2852928"/>
              <a:gd name="connsiteY0" fmla="*/ 0 h 2852928"/>
              <a:gd name="connsiteX1" fmla="*/ 2852928 w 2852928"/>
              <a:gd name="connsiteY1" fmla="*/ 1426464 h 2852928"/>
              <a:gd name="connsiteX2" fmla="*/ 1426464 w 2852928"/>
              <a:gd name="connsiteY2" fmla="*/ 2852928 h 2852928"/>
              <a:gd name="connsiteX3" fmla="*/ 0 w 2852928"/>
              <a:gd name="connsiteY3" fmla="*/ 1426464 h 2852928"/>
              <a:gd name="connsiteX4" fmla="*/ 1426464 w 2852928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6500" y="834351"/>
            <a:ext cx="2844494" cy="284449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055" name="Picture 7" descr="images 4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41736" y="1611037"/>
            <a:ext cx="1734021" cy="131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4426" y="-3754"/>
            <a:ext cx="2579574" cy="2662562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E4F04B5-4D4A-4F70-8549-384AF5351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9071" y="-3753"/>
            <a:ext cx="2454929" cy="2537918"/>
          </a:xfrm>
          <a:custGeom>
            <a:avLst/>
            <a:gdLst>
              <a:gd name="connsiteX0" fmla="*/ 122841 w 3273238"/>
              <a:gd name="connsiteY0" fmla="*/ 0 h 3383891"/>
              <a:gd name="connsiteX1" fmla="*/ 3273238 w 3273238"/>
              <a:gd name="connsiteY1" fmla="*/ 0 h 3383891"/>
              <a:gd name="connsiteX2" fmla="*/ 3273238 w 3273238"/>
              <a:gd name="connsiteY2" fmla="*/ 3291335 h 3383891"/>
              <a:gd name="connsiteX3" fmla="*/ 3118338 w 3273238"/>
              <a:gd name="connsiteY3" fmla="*/ 3331164 h 3383891"/>
              <a:gd name="connsiteX4" fmla="*/ 2595295 w 3273238"/>
              <a:gd name="connsiteY4" fmla="*/ 3383891 h 3383891"/>
              <a:gd name="connsiteX5" fmla="*/ 0 w 3273238"/>
              <a:gd name="connsiteY5" fmla="*/ 788596 h 3383891"/>
              <a:gd name="connsiteX6" fmla="*/ 116679 w 3273238"/>
              <a:gd name="connsiteY6" fmla="*/ 16835 h 338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056" name="Picture 8" descr="images 6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2204" y="161496"/>
            <a:ext cx="1443741" cy="178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 images 12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052" y="4224974"/>
            <a:ext cx="1746852" cy="231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0D14DB62-3EB3-452E-89EE-30B0CDB0C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4754" y="3814717"/>
            <a:ext cx="3089246" cy="3043284"/>
          </a:xfrm>
          <a:custGeom>
            <a:avLst/>
            <a:gdLst>
              <a:gd name="connsiteX0" fmla="*/ 1888236 w 2828765"/>
              <a:gd name="connsiteY0" fmla="*/ 0 h 2786678"/>
              <a:gd name="connsiteX1" fmla="*/ 2788281 w 2828765"/>
              <a:gd name="connsiteY1" fmla="*/ 227900 h 2786678"/>
              <a:gd name="connsiteX2" fmla="*/ 2828765 w 2828765"/>
              <a:gd name="connsiteY2" fmla="*/ 252495 h 2786678"/>
              <a:gd name="connsiteX3" fmla="*/ 2828765 w 2828765"/>
              <a:gd name="connsiteY3" fmla="*/ 2786678 h 2786678"/>
              <a:gd name="connsiteX4" fmla="*/ 227128 w 2828765"/>
              <a:gd name="connsiteY4" fmla="*/ 2786678 h 2786678"/>
              <a:gd name="connsiteX5" fmla="*/ 148387 w 2828765"/>
              <a:gd name="connsiteY5" fmla="*/ 2623223 h 2786678"/>
              <a:gd name="connsiteX6" fmla="*/ 0 w 2828765"/>
              <a:gd name="connsiteY6" fmla="*/ 1888236 h 2786678"/>
              <a:gd name="connsiteX7" fmla="*/ 1888236 w 2828765"/>
              <a:gd name="connsiteY7" fmla="*/ 0 h 27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5722" y="3675122"/>
            <a:ext cx="3228278" cy="3182878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053" name="Picture 5" descr="images 5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5873" y="4869274"/>
            <a:ext cx="2480574" cy="163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4318248" cy="1052736"/>
          </a:xfrm>
        </p:spPr>
        <p:txBody>
          <a:bodyPr/>
          <a:lstStyle/>
          <a:p>
            <a:r>
              <a:rPr lang="en-US" altLang="es-ES" dirty="0" err="1">
                <a:latin typeface="Comic Sans MS" panose="030F0702030302020204" pitchFamily="66" charset="0"/>
              </a:rPr>
              <a:t>Rotación</a:t>
            </a:r>
            <a:endParaRPr lang="en-US" altLang="es-ES" dirty="0"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562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¿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Qué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significa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rotación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?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dirty="0" err="1">
                <a:latin typeface="Comic Sans MS" panose="030F0702030302020204" pitchFamily="66" charset="0"/>
              </a:rPr>
              <a:t>Rotación</a:t>
            </a:r>
            <a:r>
              <a:rPr lang="en-US" altLang="es-ES" sz="1800" dirty="0">
                <a:latin typeface="Comic Sans MS" panose="030F0702030302020204" pitchFamily="66" charset="0"/>
              </a:rPr>
              <a:t> es el </a:t>
            </a:r>
            <a:r>
              <a:rPr lang="en-US" altLang="es-ES" sz="1800" dirty="0" err="1">
                <a:latin typeface="Comic Sans MS" panose="030F0702030302020204" pitchFamily="66" charset="0"/>
              </a:rPr>
              <a:t>giro</a:t>
            </a:r>
            <a:r>
              <a:rPr lang="en-US" altLang="es-ES" sz="1800" dirty="0">
                <a:latin typeface="Comic Sans MS" panose="030F0702030302020204" pitchFamily="66" charset="0"/>
              </a:rPr>
              <a:t> de un </a:t>
            </a:r>
            <a:r>
              <a:rPr lang="en-US" altLang="es-ES" sz="1800" dirty="0" err="1">
                <a:latin typeface="Comic Sans MS" panose="030F0702030302020204" pitchFamily="66" charset="0"/>
              </a:rPr>
              <a:t>cuerpo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sobre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su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eje</a:t>
            </a:r>
            <a:r>
              <a:rPr lang="en-US" altLang="es-ES" sz="1800" dirty="0">
                <a:latin typeface="Comic Sans MS" panose="030F0702030302020204" pitchFamily="66" charset="0"/>
              </a:rPr>
              <a:t>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800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¿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Qué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ejemplos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Podemos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poner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del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movimiento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de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rotación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?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dirty="0">
                <a:latin typeface="Comic Sans MS" panose="030F0702030302020204" pitchFamily="66" charset="0"/>
              </a:rPr>
              <a:t> Las </a:t>
            </a:r>
            <a:r>
              <a:rPr lang="en-US" altLang="es-ES" sz="1800" dirty="0" err="1">
                <a:latin typeface="Comic Sans MS" panose="030F0702030302020204" pitchFamily="66" charset="0"/>
              </a:rPr>
              <a:t>bailarinas</a:t>
            </a:r>
            <a:r>
              <a:rPr lang="en-US" altLang="es-ES" sz="1800" dirty="0">
                <a:latin typeface="Comic Sans MS" panose="030F0702030302020204" pitchFamily="66" charset="0"/>
              </a:rPr>
              <a:t>, los </a:t>
            </a:r>
            <a:r>
              <a:rPr lang="en-US" altLang="es-ES" sz="1800" dirty="0" err="1">
                <a:latin typeface="Comic Sans MS" panose="030F0702030302020204" pitchFamily="66" charset="0"/>
              </a:rPr>
              <a:t>patinadores</a:t>
            </a:r>
            <a:r>
              <a:rPr lang="en-US" altLang="es-ES" sz="1800" dirty="0">
                <a:latin typeface="Comic Sans MS" panose="030F0702030302020204" pitchFamily="66" charset="0"/>
              </a:rPr>
              <a:t>, </a:t>
            </a:r>
            <a:r>
              <a:rPr lang="en-US" altLang="es-ES" sz="1800" dirty="0" err="1">
                <a:latin typeface="Comic Sans MS" panose="030F0702030302020204" pitchFamily="66" charset="0"/>
              </a:rPr>
              <a:t>ciclones</a:t>
            </a:r>
            <a:r>
              <a:rPr lang="en-US" altLang="es-ES" sz="1800" dirty="0">
                <a:latin typeface="Comic Sans MS" panose="030F0702030302020204" pitchFamily="66" charset="0"/>
              </a:rPr>
              <a:t> y tornados, un </a:t>
            </a:r>
            <a:r>
              <a:rPr lang="en-US" altLang="es-ES" sz="1800" dirty="0" err="1">
                <a:latin typeface="Comic Sans MS" panose="030F0702030302020204" pitchFamily="66" charset="0"/>
              </a:rPr>
              <a:t>tiovivo</a:t>
            </a:r>
            <a:r>
              <a:rPr lang="en-US" altLang="es-ES" sz="1800" dirty="0">
                <a:latin typeface="Comic Sans MS" panose="030F0702030302020204" pitchFamily="66" charset="0"/>
              </a:rPr>
              <a:t>,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dirty="0">
                <a:latin typeface="Comic Sans MS" panose="030F0702030302020204" pitchFamily="66" charset="0"/>
              </a:rPr>
              <a:t> la Tierra.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800" b="1" i="1" dirty="0"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800" b="1" i="1" dirty="0">
                <a:latin typeface="Comic Sans MS" panose="030F0702030302020204" pitchFamily="66" charset="0"/>
              </a:rPr>
              <a:t>¿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Cómo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sabemos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que la Tierra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realiza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la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rotación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sobre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su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 </a:t>
            </a:r>
            <a:r>
              <a:rPr lang="en-US" altLang="es-ES" sz="1800" b="1" i="1" dirty="0" err="1">
                <a:latin typeface="Comic Sans MS" panose="030F0702030302020204" pitchFamily="66" charset="0"/>
              </a:rPr>
              <a:t>eje</a:t>
            </a:r>
            <a:r>
              <a:rPr lang="en-US" altLang="es-ES" sz="1800" b="1" i="1" dirty="0">
                <a:latin typeface="Comic Sans MS" panose="030F0702030302020204" pitchFamily="66" charset="0"/>
              </a:rPr>
              <a:t>?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800" b="1" i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s-ES" sz="1800" dirty="0">
                <a:latin typeface="Comic Sans MS" panose="030F0702030302020204" pitchFamily="66" charset="0"/>
              </a:rPr>
              <a:t>Las </a:t>
            </a:r>
            <a:r>
              <a:rPr lang="en-US" altLang="es-ES" sz="1800" dirty="0" err="1">
                <a:latin typeface="Comic Sans MS" panose="030F0702030302020204" pitchFamily="66" charset="0"/>
              </a:rPr>
              <a:t>estelas</a:t>
            </a:r>
            <a:r>
              <a:rPr lang="en-US" altLang="es-ES" sz="1800" dirty="0">
                <a:latin typeface="Comic Sans MS" panose="030F0702030302020204" pitchFamily="66" charset="0"/>
              </a:rPr>
              <a:t> o </a:t>
            </a:r>
            <a:r>
              <a:rPr lang="en-US" altLang="es-ES" sz="1800" dirty="0" err="1">
                <a:latin typeface="Comic Sans MS" panose="030F0702030302020204" pitchFamily="66" charset="0"/>
              </a:rPr>
              <a:t>caminos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descritos</a:t>
            </a:r>
            <a:r>
              <a:rPr lang="en-US" altLang="es-ES" sz="1800" dirty="0">
                <a:latin typeface="Comic Sans MS" panose="030F0702030302020204" pitchFamily="66" charset="0"/>
              </a:rPr>
              <a:t> por las </a:t>
            </a:r>
            <a:r>
              <a:rPr lang="en-US" altLang="es-ES" sz="1800" dirty="0" err="1">
                <a:latin typeface="Comic Sans MS" panose="030F0702030302020204" pitchFamily="66" charset="0"/>
              </a:rPr>
              <a:t>estrellas</a:t>
            </a:r>
            <a:r>
              <a:rPr lang="en-US" altLang="es-ES" sz="1800" dirty="0">
                <a:latin typeface="Comic Sans MS" panose="030F0702030302020204" pitchFamily="66" charset="0"/>
              </a:rPr>
              <a:t> a lo largo de la </a:t>
            </a:r>
            <a:r>
              <a:rPr lang="en-US" altLang="es-ES" sz="1800" dirty="0" err="1">
                <a:latin typeface="Comic Sans MS" panose="030F0702030302020204" pitchFamily="66" charset="0"/>
              </a:rPr>
              <a:t>noche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ocurren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porque</a:t>
            </a:r>
            <a:r>
              <a:rPr lang="en-US" altLang="es-ES" sz="1800" dirty="0">
                <a:latin typeface="Comic Sans MS" panose="030F0702030302020204" pitchFamily="66" charset="0"/>
              </a:rPr>
              <a:t> la Tierra </a:t>
            </a:r>
            <a:r>
              <a:rPr lang="en-US" altLang="es-ES" sz="1800" dirty="0" err="1">
                <a:latin typeface="Comic Sans MS" panose="030F0702030302020204" pitchFamily="66" charset="0"/>
              </a:rPr>
              <a:t>gira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sobre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su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eje</a:t>
            </a:r>
            <a:r>
              <a:rPr lang="en-US" altLang="es-ES" sz="1800" dirty="0">
                <a:latin typeface="Comic Sans MS" panose="030F0702030302020204" pitchFamily="66" charset="0"/>
              </a:rPr>
              <a:t> y se van </a:t>
            </a:r>
            <a:r>
              <a:rPr lang="en-US" altLang="es-ES" sz="1800" dirty="0" err="1">
                <a:latin typeface="Comic Sans MS" panose="030F0702030302020204" pitchFamily="66" charset="0"/>
              </a:rPr>
              <a:t>desplazando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en</a:t>
            </a:r>
            <a:r>
              <a:rPr lang="en-US" altLang="es-ES" sz="1800" dirty="0">
                <a:latin typeface="Comic Sans MS" panose="030F0702030302020204" pitchFamily="66" charset="0"/>
              </a:rPr>
              <a:t> el </a:t>
            </a:r>
            <a:r>
              <a:rPr lang="en-US" altLang="es-ES" sz="1800" dirty="0" err="1">
                <a:latin typeface="Comic Sans MS" panose="030F0702030302020204" pitchFamily="66" charset="0"/>
              </a:rPr>
              <a:t>horizonte</a:t>
            </a:r>
            <a:r>
              <a:rPr lang="en-US" altLang="es-ES" sz="1800" dirty="0"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es-ES" sz="1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s-ES" sz="1800" dirty="0">
                <a:latin typeface="Comic Sans MS" panose="030F0702030302020204" pitchFamily="66" charset="0"/>
              </a:rPr>
              <a:t>Los </a:t>
            </a:r>
            <a:r>
              <a:rPr lang="en-US" altLang="es-ES" sz="1800" dirty="0" err="1">
                <a:latin typeface="Comic Sans MS" panose="030F0702030302020204" pitchFamily="66" charset="0"/>
              </a:rPr>
              <a:t>vientos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cambian</a:t>
            </a:r>
            <a:r>
              <a:rPr lang="en-US" altLang="es-ES" sz="1800" dirty="0">
                <a:latin typeface="Comic Sans MS" panose="030F0702030302020204" pitchFamily="66" charset="0"/>
              </a:rPr>
              <a:t> de </a:t>
            </a:r>
            <a:r>
              <a:rPr lang="en-US" altLang="es-ES" sz="1800" dirty="0" err="1">
                <a:latin typeface="Comic Sans MS" panose="030F0702030302020204" pitchFamily="66" charset="0"/>
              </a:rPr>
              <a:t>dirección</a:t>
            </a:r>
            <a:r>
              <a:rPr lang="en-US" altLang="es-ES" sz="1800" dirty="0">
                <a:latin typeface="Comic Sans MS" panose="030F0702030302020204" pitchFamily="66" charset="0"/>
              </a:rPr>
              <a:t> por la </a:t>
            </a:r>
            <a:r>
              <a:rPr lang="en-US" altLang="es-ES" sz="1800" dirty="0" err="1">
                <a:latin typeface="Comic Sans MS" panose="030F0702030302020204" pitchFamily="66" charset="0"/>
              </a:rPr>
              <a:t>rotación</a:t>
            </a:r>
            <a:r>
              <a:rPr lang="en-US" altLang="es-ES" sz="1800" dirty="0">
                <a:latin typeface="Comic Sans MS" panose="030F0702030302020204" pitchFamily="66" charset="0"/>
              </a:rPr>
              <a:t> de la Tierra.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s-ES" sz="18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s-ES" sz="1800" dirty="0">
                <a:latin typeface="Comic Sans MS" panose="030F0702030302020204" pitchFamily="66" charset="0"/>
              </a:rPr>
              <a:t>Las </a:t>
            </a:r>
            <a:r>
              <a:rPr lang="en-US" altLang="es-ES" sz="1800" dirty="0" err="1">
                <a:latin typeface="Comic Sans MS" panose="030F0702030302020204" pitchFamily="66" charset="0"/>
              </a:rPr>
              <a:t>corrientes</a:t>
            </a:r>
            <a:r>
              <a:rPr lang="en-US" altLang="es-ES" sz="1800" dirty="0">
                <a:latin typeface="Comic Sans MS" panose="030F0702030302020204" pitchFamily="66" charset="0"/>
              </a:rPr>
              <a:t> marinas </a:t>
            </a:r>
            <a:r>
              <a:rPr lang="en-US" altLang="es-ES" sz="1800" dirty="0" err="1">
                <a:latin typeface="Comic Sans MS" panose="030F0702030302020204" pitchFamily="66" charset="0"/>
              </a:rPr>
              <a:t>giran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en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sentido</a:t>
            </a:r>
            <a:r>
              <a:rPr lang="en-US" altLang="es-ES" sz="1800" dirty="0">
                <a:latin typeface="Comic Sans MS" panose="030F0702030302020204" pitchFamily="66" charset="0"/>
              </a:rPr>
              <a:t> de las </a:t>
            </a:r>
            <a:r>
              <a:rPr lang="en-US" altLang="es-ES" sz="1800" dirty="0" err="1">
                <a:latin typeface="Comic Sans MS" panose="030F0702030302020204" pitchFamily="66" charset="0"/>
              </a:rPr>
              <a:t>agujas</a:t>
            </a:r>
            <a:r>
              <a:rPr lang="en-US" altLang="es-ES" sz="1800" dirty="0">
                <a:latin typeface="Comic Sans MS" panose="030F0702030302020204" pitchFamily="66" charset="0"/>
              </a:rPr>
              <a:t> del </a:t>
            </a:r>
            <a:r>
              <a:rPr lang="en-US" altLang="es-ES" sz="1800" dirty="0" err="1">
                <a:latin typeface="Comic Sans MS" panose="030F0702030302020204" pitchFamily="66" charset="0"/>
              </a:rPr>
              <a:t>reloj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en</a:t>
            </a:r>
            <a:r>
              <a:rPr lang="en-US" altLang="es-ES" sz="1800" dirty="0">
                <a:latin typeface="Comic Sans MS" panose="030F0702030302020204" pitchFamily="66" charset="0"/>
              </a:rPr>
              <a:t> el </a:t>
            </a:r>
            <a:r>
              <a:rPr lang="en-US" altLang="es-ES" sz="1800" dirty="0" err="1">
                <a:latin typeface="Comic Sans MS" panose="030F0702030302020204" pitchFamily="66" charset="0"/>
              </a:rPr>
              <a:t>hemisferio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norte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mientras</a:t>
            </a:r>
            <a:r>
              <a:rPr lang="en-US" altLang="es-ES" sz="1800" dirty="0">
                <a:latin typeface="Comic Sans MS" panose="030F0702030302020204" pitchFamily="66" charset="0"/>
              </a:rPr>
              <a:t> que lo </a:t>
            </a:r>
            <a:r>
              <a:rPr lang="en-US" altLang="es-ES" sz="1800" dirty="0" err="1">
                <a:latin typeface="Comic Sans MS" panose="030F0702030302020204" pitchFamily="66" charset="0"/>
              </a:rPr>
              <a:t>hacen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en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sentido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antihorario</a:t>
            </a:r>
            <a:r>
              <a:rPr lang="en-US" altLang="es-ES" sz="1800" dirty="0">
                <a:latin typeface="Comic Sans MS" panose="030F0702030302020204" pitchFamily="66" charset="0"/>
              </a:rPr>
              <a:t> </a:t>
            </a:r>
            <a:r>
              <a:rPr lang="en-US" altLang="es-ES" sz="1800" dirty="0" err="1">
                <a:latin typeface="Comic Sans MS" panose="030F0702030302020204" pitchFamily="66" charset="0"/>
              </a:rPr>
              <a:t>en</a:t>
            </a:r>
            <a:r>
              <a:rPr lang="en-US" altLang="es-ES" sz="1800" dirty="0">
                <a:latin typeface="Comic Sans MS" panose="030F0702030302020204" pitchFamily="66" charset="0"/>
              </a:rPr>
              <a:t> el </a:t>
            </a:r>
            <a:r>
              <a:rPr lang="en-US" altLang="es-ES" sz="1800" dirty="0" err="1">
                <a:latin typeface="Comic Sans MS" panose="030F0702030302020204" pitchFamily="66" charset="0"/>
              </a:rPr>
              <a:t>hemisferio</a:t>
            </a:r>
            <a:r>
              <a:rPr lang="en-US" altLang="es-ES" sz="1800" dirty="0">
                <a:latin typeface="Comic Sans MS" panose="030F0702030302020204" pitchFamily="66" charset="0"/>
              </a:rPr>
              <a:t> sur. </a:t>
            </a:r>
            <a:endParaRPr lang="en-US" altLang="es-ES" sz="1800" b="1" i="1" dirty="0">
              <a:latin typeface="Comic Sans MS" panose="030F0702030302020204" pitchFamily="66" charset="0"/>
            </a:endParaRPr>
          </a:p>
        </p:txBody>
      </p:sp>
      <p:pic>
        <p:nvPicPr>
          <p:cNvPr id="14" name="Imagen 13" descr="Resultado de imagen de movimiento de rotacion de la tierra">
            <a:extLst>
              <a:ext uri="{FF2B5EF4-FFF2-40B4-BE49-F238E27FC236}">
                <a16:creationId xmlns:a16="http://schemas.microsoft.com/office/drawing/2014/main" id="{3B9711A1-E9D6-4F8C-B116-10D1D250F70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2080"/>
            <a:ext cx="2935838" cy="2072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4158" y="620689"/>
            <a:ext cx="3958000" cy="1040354"/>
          </a:xfrm>
        </p:spPr>
        <p:txBody>
          <a:bodyPr>
            <a:normAutofit/>
          </a:bodyPr>
          <a:lstStyle/>
          <a:p>
            <a:r>
              <a:rPr lang="en-US" altLang="es-ES" dirty="0" err="1">
                <a:latin typeface="Comic Sans MS" panose="030F0702030302020204" pitchFamily="66" charset="0"/>
              </a:rPr>
              <a:t>Noche</a:t>
            </a:r>
            <a:r>
              <a:rPr lang="en-US" altLang="es-ES" dirty="0">
                <a:latin typeface="Comic Sans MS" panose="030F0702030302020204" pitchFamily="66" charset="0"/>
              </a:rPr>
              <a:t> y día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735" y="1916832"/>
            <a:ext cx="3871155" cy="3451255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US" altLang="es-ES" sz="1100" b="1" i="1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1100" b="1" i="1" dirty="0">
                <a:latin typeface="Comic Sans MS" panose="030F0702030302020204" pitchFamily="66" charset="0"/>
              </a:rPr>
              <a:t>¿</a:t>
            </a:r>
            <a:r>
              <a:rPr lang="en-US" altLang="es-ES" sz="1100" b="1" i="1" dirty="0" err="1">
                <a:latin typeface="Comic Sans MS" panose="030F0702030302020204" pitchFamily="66" charset="0"/>
              </a:rPr>
              <a:t>Qué</a:t>
            </a:r>
            <a:r>
              <a:rPr lang="en-US" altLang="es-ES" sz="1100" b="1" i="1" dirty="0">
                <a:latin typeface="Comic Sans MS" panose="030F0702030302020204" pitchFamily="66" charset="0"/>
              </a:rPr>
              <a:t> produce la </a:t>
            </a:r>
            <a:r>
              <a:rPr lang="en-US" altLang="es-ES" sz="1100" b="1" i="1" dirty="0" err="1">
                <a:latin typeface="Comic Sans MS" panose="030F0702030302020204" pitchFamily="66" charset="0"/>
              </a:rPr>
              <a:t>alternacia</a:t>
            </a:r>
            <a:r>
              <a:rPr lang="en-US" altLang="es-ES" sz="1100" b="1" i="1" dirty="0">
                <a:latin typeface="Comic Sans MS" panose="030F0702030302020204" pitchFamily="66" charset="0"/>
              </a:rPr>
              <a:t> de días y </a:t>
            </a:r>
            <a:r>
              <a:rPr lang="en-US" altLang="es-ES" sz="1100" b="1" i="1" dirty="0" err="1">
                <a:latin typeface="Comic Sans MS" panose="030F0702030302020204" pitchFamily="66" charset="0"/>
              </a:rPr>
              <a:t>noches</a:t>
            </a:r>
            <a:r>
              <a:rPr lang="en-US" altLang="es-ES" sz="1100" b="1" i="1" dirty="0">
                <a:latin typeface="Comic Sans MS" panose="030F0702030302020204" pitchFamily="66" charset="0"/>
              </a:rPr>
              <a:t>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s-ES" sz="11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1100" dirty="0">
                <a:latin typeface="Comic Sans MS" panose="030F0702030302020204" pitchFamily="66" charset="0"/>
              </a:rPr>
              <a:t>La </a:t>
            </a:r>
            <a:r>
              <a:rPr lang="en-US" altLang="es-ES" sz="1100" dirty="0" err="1">
                <a:latin typeface="Comic Sans MS" panose="030F0702030302020204" pitchFamily="66" charset="0"/>
              </a:rPr>
              <a:t>rotación</a:t>
            </a:r>
            <a:r>
              <a:rPr lang="en-US" altLang="es-ES" sz="1100" dirty="0">
                <a:latin typeface="Comic Sans MS" panose="030F0702030302020204" pitchFamily="66" charset="0"/>
              </a:rPr>
              <a:t> de la Tierra o </a:t>
            </a:r>
            <a:r>
              <a:rPr lang="en-US" altLang="es-ES" sz="1100" dirty="0" err="1">
                <a:latin typeface="Comic Sans MS" panose="030F0702030302020204" pitchFamily="66" charset="0"/>
              </a:rPr>
              <a:t>movimiento</a:t>
            </a:r>
            <a:r>
              <a:rPr lang="en-US" altLang="es-ES" sz="1100" dirty="0">
                <a:latin typeface="Comic Sans MS" panose="030F0702030302020204" pitchFamily="66" charset="0"/>
              </a:rPr>
              <a:t> </a:t>
            </a:r>
            <a:r>
              <a:rPr lang="en-US" altLang="es-ES" sz="1100" dirty="0" err="1">
                <a:latin typeface="Comic Sans MS" panose="030F0702030302020204" pitchFamily="66" charset="0"/>
              </a:rPr>
              <a:t>giratorio</a:t>
            </a:r>
            <a:r>
              <a:rPr lang="en-US" altLang="es-ES" sz="1100" dirty="0">
                <a:latin typeface="Comic Sans MS" panose="030F0702030302020204" pitchFamily="66" charset="0"/>
              </a:rPr>
              <a:t> de la Tierra </a:t>
            </a:r>
            <a:r>
              <a:rPr lang="en-US" altLang="es-ES" sz="1100" dirty="0" err="1">
                <a:latin typeface="Comic Sans MS" panose="030F0702030302020204" pitchFamily="66" charset="0"/>
              </a:rPr>
              <a:t>sobre</a:t>
            </a:r>
            <a:r>
              <a:rPr lang="en-US" altLang="es-ES" sz="1100" dirty="0">
                <a:latin typeface="Comic Sans MS" panose="030F0702030302020204" pitchFamily="66" charset="0"/>
              </a:rPr>
              <a:t> </a:t>
            </a:r>
            <a:r>
              <a:rPr lang="en-US" altLang="es-ES" sz="1100" dirty="0" err="1">
                <a:latin typeface="Comic Sans MS" panose="030F0702030302020204" pitchFamily="66" charset="0"/>
              </a:rPr>
              <a:t>su</a:t>
            </a:r>
            <a:r>
              <a:rPr lang="en-US" altLang="es-ES" sz="1100" dirty="0">
                <a:latin typeface="Comic Sans MS" panose="030F0702030302020204" pitchFamily="66" charset="0"/>
              </a:rPr>
              <a:t> </a:t>
            </a:r>
            <a:r>
              <a:rPr lang="en-US" altLang="es-ES" sz="1100" dirty="0" err="1">
                <a:latin typeface="Comic Sans MS" panose="030F0702030302020204" pitchFamily="66" charset="0"/>
              </a:rPr>
              <a:t>propio</a:t>
            </a:r>
            <a:r>
              <a:rPr lang="en-US" altLang="es-ES" sz="1100" dirty="0">
                <a:latin typeface="Comic Sans MS" panose="030F0702030302020204" pitchFamily="66" charset="0"/>
              </a:rPr>
              <a:t> </a:t>
            </a:r>
            <a:r>
              <a:rPr lang="en-US" altLang="es-ES" sz="1100" dirty="0" err="1">
                <a:latin typeface="Comic Sans MS" panose="030F0702030302020204" pitchFamily="66" charset="0"/>
              </a:rPr>
              <a:t>eje</a:t>
            </a:r>
            <a:r>
              <a:rPr lang="en-US" altLang="es-ES" sz="1100" dirty="0">
                <a:latin typeface="Comic Sans MS" panose="030F0702030302020204" pitchFamily="66" charset="0"/>
              </a:rPr>
              <a:t>. Dura  horas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s-ES" sz="11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s-ES" sz="11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s-ES" sz="1100" dirty="0">
                <a:latin typeface="Comic Sans MS" panose="030F0702030302020204" pitchFamily="66" charset="0"/>
              </a:rPr>
              <a:t>El </a:t>
            </a:r>
            <a:r>
              <a:rPr lang="en-US" altLang="es-ES" sz="1100" dirty="0" err="1">
                <a:latin typeface="Comic Sans MS" panose="030F0702030302020204" pitchFamily="66" charset="0"/>
              </a:rPr>
              <a:t>lado</a:t>
            </a:r>
            <a:r>
              <a:rPr lang="en-US" altLang="es-ES" sz="1100" dirty="0">
                <a:latin typeface="Comic Sans MS" panose="030F0702030302020204" pitchFamily="66" charset="0"/>
              </a:rPr>
              <a:t> de la Tierra </a:t>
            </a:r>
            <a:r>
              <a:rPr lang="en-US" altLang="es-ES" sz="1100" dirty="0" err="1">
                <a:latin typeface="Comic Sans MS" panose="030F0702030302020204" pitchFamily="66" charset="0"/>
              </a:rPr>
              <a:t>iluminado</a:t>
            </a:r>
            <a:r>
              <a:rPr lang="en-US" altLang="es-ES" sz="1100" dirty="0">
                <a:latin typeface="Comic Sans MS" panose="030F0702030302020204" pitchFamily="66" charset="0"/>
              </a:rPr>
              <a:t> por el Sol </a:t>
            </a:r>
            <a:r>
              <a:rPr lang="en-US" altLang="es-ES" sz="1100" dirty="0" err="1">
                <a:latin typeface="Comic Sans MS" panose="030F0702030302020204" pitchFamily="66" charset="0"/>
              </a:rPr>
              <a:t>está</a:t>
            </a:r>
            <a:r>
              <a:rPr lang="en-US" altLang="es-ES" sz="1100" dirty="0">
                <a:latin typeface="Comic Sans MS" panose="030F0702030302020204" pitchFamily="66" charset="0"/>
              </a:rPr>
              <a:t> de día </a:t>
            </a:r>
            <a:r>
              <a:rPr lang="en-US" altLang="es-ES" sz="1100" dirty="0" err="1">
                <a:latin typeface="Comic Sans MS" panose="030F0702030302020204" pitchFamily="66" charset="0"/>
              </a:rPr>
              <a:t>mientras</a:t>
            </a:r>
            <a:r>
              <a:rPr lang="en-US" altLang="es-ES" sz="1100" dirty="0">
                <a:latin typeface="Comic Sans MS" panose="030F0702030302020204" pitchFamily="66" charset="0"/>
              </a:rPr>
              <a:t> que el </a:t>
            </a:r>
            <a:r>
              <a:rPr lang="en-US" altLang="es-ES" sz="1100" dirty="0" err="1">
                <a:latin typeface="Comic Sans MS" panose="030F0702030302020204" pitchFamily="66" charset="0"/>
              </a:rPr>
              <a:t>lado</a:t>
            </a:r>
            <a:r>
              <a:rPr lang="en-US" altLang="es-ES" sz="1100" dirty="0">
                <a:latin typeface="Comic Sans MS" panose="030F0702030302020204" pitchFamily="66" charset="0"/>
              </a:rPr>
              <a:t> que </a:t>
            </a:r>
            <a:r>
              <a:rPr lang="en-US" altLang="es-ES" sz="1100" dirty="0" err="1">
                <a:latin typeface="Comic Sans MS" panose="030F0702030302020204" pitchFamily="66" charset="0"/>
              </a:rPr>
              <a:t>permanece</a:t>
            </a:r>
            <a:r>
              <a:rPr lang="en-US" altLang="es-ES" sz="1100" dirty="0">
                <a:latin typeface="Comic Sans MS" panose="030F0702030302020204" pitchFamily="66" charset="0"/>
              </a:rPr>
              <a:t> </a:t>
            </a:r>
            <a:r>
              <a:rPr lang="en-US" altLang="es-ES" sz="1100" dirty="0" err="1">
                <a:latin typeface="Comic Sans MS" panose="030F0702030302020204" pitchFamily="66" charset="0"/>
              </a:rPr>
              <a:t>en</a:t>
            </a:r>
            <a:r>
              <a:rPr lang="en-US" altLang="es-ES" sz="1100" dirty="0">
                <a:latin typeface="Comic Sans MS" panose="030F0702030302020204" pitchFamily="66" charset="0"/>
              </a:rPr>
              <a:t> la sombra </a:t>
            </a:r>
            <a:r>
              <a:rPr lang="en-US" altLang="es-ES" sz="1100" dirty="0" err="1">
                <a:latin typeface="Comic Sans MS" panose="030F0702030302020204" pitchFamily="66" charset="0"/>
              </a:rPr>
              <a:t>está</a:t>
            </a:r>
            <a:r>
              <a:rPr lang="en-US" altLang="es-ES" sz="1100" dirty="0">
                <a:latin typeface="Comic Sans MS" panose="030F0702030302020204" pitchFamily="66" charset="0"/>
              </a:rPr>
              <a:t> de </a:t>
            </a:r>
            <a:r>
              <a:rPr lang="en-US" altLang="es-ES" sz="1100" dirty="0" err="1">
                <a:latin typeface="Comic Sans MS" panose="030F0702030302020204" pitchFamily="66" charset="0"/>
              </a:rPr>
              <a:t>noche</a:t>
            </a:r>
            <a:r>
              <a:rPr lang="en-US" altLang="es-ES" sz="1100" dirty="0"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en-US" altLang="es-ES" sz="11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s-ES" sz="1100" dirty="0">
                <a:latin typeface="Comic Sans MS" panose="030F0702030302020204" pitchFamily="66" charset="0"/>
              </a:rPr>
              <a:t>El </a:t>
            </a:r>
            <a:r>
              <a:rPr lang="en-US" altLang="es-ES" sz="1100" dirty="0" err="1">
                <a:latin typeface="Comic Sans MS" panose="030F0702030302020204" pitchFamily="66" charset="0"/>
              </a:rPr>
              <a:t>eje</a:t>
            </a:r>
            <a:r>
              <a:rPr lang="en-US" altLang="es-ES" sz="1100" dirty="0">
                <a:latin typeface="Comic Sans MS" panose="030F0702030302020204" pitchFamily="66" charset="0"/>
              </a:rPr>
              <a:t> de la Tierra </a:t>
            </a:r>
            <a:r>
              <a:rPr lang="en-US" altLang="es-ES" sz="1100" dirty="0" err="1">
                <a:latin typeface="Comic Sans MS" panose="030F0702030302020204" pitchFamily="66" charset="0"/>
              </a:rPr>
              <a:t>está</a:t>
            </a:r>
            <a:r>
              <a:rPr lang="en-US" altLang="es-ES" sz="1100" dirty="0">
                <a:latin typeface="Comic Sans MS" panose="030F0702030302020204" pitchFamily="66" charset="0"/>
              </a:rPr>
              <a:t> </a:t>
            </a:r>
            <a:r>
              <a:rPr lang="en-US" altLang="es-ES" sz="1100" dirty="0" err="1">
                <a:latin typeface="Comic Sans MS" panose="030F0702030302020204" pitchFamily="66" charset="0"/>
              </a:rPr>
              <a:t>siempre</a:t>
            </a:r>
            <a:r>
              <a:rPr lang="en-US" altLang="es-ES" sz="1100" dirty="0">
                <a:latin typeface="Comic Sans MS" panose="030F0702030302020204" pitchFamily="66" charset="0"/>
              </a:rPr>
              <a:t> </a:t>
            </a:r>
            <a:r>
              <a:rPr lang="en-US" altLang="es-ES" sz="1100" dirty="0" err="1">
                <a:latin typeface="Comic Sans MS" panose="030F0702030302020204" pitchFamily="66" charset="0"/>
              </a:rPr>
              <a:t>en</a:t>
            </a:r>
            <a:r>
              <a:rPr lang="en-US" altLang="es-ES" sz="1100" dirty="0">
                <a:latin typeface="Comic Sans MS" panose="030F0702030302020204" pitchFamily="66" charset="0"/>
              </a:rPr>
              <a:t> </a:t>
            </a:r>
            <a:r>
              <a:rPr lang="en-US" altLang="es-ES" sz="1100" dirty="0" err="1">
                <a:latin typeface="Comic Sans MS" panose="030F0702030302020204" pitchFamily="66" charset="0"/>
              </a:rPr>
              <a:t>dirección</a:t>
            </a:r>
            <a:r>
              <a:rPr lang="en-US" altLang="es-ES" sz="1100" dirty="0">
                <a:latin typeface="Comic Sans MS" panose="030F0702030302020204" pitchFamily="66" charset="0"/>
              </a:rPr>
              <a:t> a la Estrella Polar.</a:t>
            </a:r>
          </a:p>
          <a:p>
            <a:pPr>
              <a:lnSpc>
                <a:spcPct val="90000"/>
              </a:lnSpc>
            </a:pPr>
            <a:endParaRPr lang="en-US" altLang="es-ES" sz="11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s-ES" sz="1100" dirty="0" err="1">
                <a:latin typeface="Comic Sans MS" panose="030F0702030302020204" pitchFamily="66" charset="0"/>
              </a:rPr>
              <a:t>Debido</a:t>
            </a:r>
            <a:r>
              <a:rPr lang="en-US" altLang="es-ES" sz="1100" dirty="0">
                <a:latin typeface="Comic Sans MS" panose="030F0702030302020204" pitchFamily="66" charset="0"/>
              </a:rPr>
              <a:t> a la </a:t>
            </a:r>
            <a:r>
              <a:rPr lang="en-US" altLang="es-ES" sz="1100" dirty="0" err="1">
                <a:latin typeface="Comic Sans MS" panose="030F0702030302020204" pitchFamily="66" charset="0"/>
              </a:rPr>
              <a:t>rotación</a:t>
            </a:r>
            <a:r>
              <a:rPr lang="en-US" altLang="es-ES" sz="1100" dirty="0">
                <a:latin typeface="Comic Sans MS" panose="030F0702030302020204" pitchFamily="66" charset="0"/>
              </a:rPr>
              <a:t> de la Tierra el Sol </a:t>
            </a:r>
            <a:r>
              <a:rPr lang="en-US" altLang="es-ES" sz="1100" dirty="0" err="1">
                <a:latin typeface="Comic Sans MS" panose="030F0702030302020204" pitchFamily="66" charset="0"/>
              </a:rPr>
              <a:t>amanece</a:t>
            </a:r>
            <a:r>
              <a:rPr lang="en-US" altLang="es-ES" sz="1100" dirty="0">
                <a:latin typeface="Comic Sans MS" panose="030F0702030302020204" pitchFamily="66" charset="0"/>
              </a:rPr>
              <a:t> por el Este y se pone por el Oeste.  </a:t>
            </a:r>
          </a:p>
          <a:p>
            <a:pPr>
              <a:lnSpc>
                <a:spcPct val="90000"/>
              </a:lnSpc>
            </a:pPr>
            <a:endParaRPr lang="en-US" altLang="es-ES" sz="1100" b="1" i="1" dirty="0">
              <a:latin typeface="Comic Sans MS" panose="030F0702030302020204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s-ES" sz="1100" b="1" i="1" dirty="0">
              <a:latin typeface="Comic Sans MS" panose="030F0702030302020204" pitchFamily="66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04489" y="2981824"/>
            <a:ext cx="2338578" cy="2338578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6114379-CEF2-4927-BEAC-763037C09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7933" y="3105268"/>
            <a:ext cx="2091690" cy="209169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55771" y="-1"/>
            <a:ext cx="3788229" cy="3293853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14C23C8-0D86-4D9E-A9C7-76291675C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3531" y="1"/>
            <a:ext cx="3640470" cy="3146093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magen 6" descr="Resultado de imagen de movimiento de rotacion de la tierra">
            <a:extLst>
              <a:ext uri="{FF2B5EF4-FFF2-40B4-BE49-F238E27FC236}">
                <a16:creationId xmlns:a16="http://schemas.microsoft.com/office/drawing/2014/main" id="{616DB80B-2D04-4A00-84BA-EDFAB7EC318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1915" y="222894"/>
            <a:ext cx="2597787" cy="2123691"/>
          </a:xfrm>
          <a:prstGeom prst="rect">
            <a:avLst/>
          </a:prstGeom>
          <a:noFill/>
        </p:spPr>
      </p:pic>
      <p:pic>
        <p:nvPicPr>
          <p:cNvPr id="4101" name="Picture 5" descr=" images 12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3095" y="3480095"/>
            <a:ext cx="1065349" cy="141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3981" y="4476960"/>
            <a:ext cx="2790019" cy="2386263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32248578-C6EF-47FB-8B88-AD65C274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3281" y="4616261"/>
            <a:ext cx="2650719" cy="2246963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 descr=" images 14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9173" y="5275084"/>
            <a:ext cx="2033092" cy="137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FEAE179-C525-48F3-AD47-0E9E2B6F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479AFA0-3B2F-4634-B26D-BF170D9DE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16" y="4883544"/>
            <a:ext cx="2907065" cy="15569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b="1">
                <a:solidFill>
                  <a:schemeClr val="tx1"/>
                </a:solidFill>
              </a:rPr>
              <a:t>TRASLACIÓN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416" y="0"/>
            <a:ext cx="8423809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008486-0D28-4CF3-8F77-8A76DC32FB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" b="11091"/>
          <a:stretch/>
        </p:blipFill>
        <p:spPr bwMode="auto">
          <a:xfrm>
            <a:off x="719403" y="364142"/>
            <a:ext cx="7777234" cy="38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817950" y="5666847"/>
            <a:ext cx="1463040" cy="342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F3E99AC-8DC1-4DA7-AFED-12625716B5A8}"/>
              </a:ext>
            </a:extLst>
          </p:cNvPr>
          <p:cNvSpPr/>
          <p:nvPr/>
        </p:nvSpPr>
        <p:spPr bwMode="auto">
          <a:xfrm>
            <a:off x="3872039" y="4883544"/>
            <a:ext cx="4940186" cy="155690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R="0" algn="just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sz="2400" b="1" dirty="0" err="1">
                <a:latin typeface="+mn-lt"/>
              </a:rPr>
              <a:t>Movimiento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giratorio</a:t>
            </a:r>
            <a:r>
              <a:rPr lang="en-US" sz="2400" b="1" dirty="0">
                <a:latin typeface="+mn-lt"/>
              </a:rPr>
              <a:t> de la Tierra </a:t>
            </a:r>
            <a:r>
              <a:rPr lang="en-US" sz="2400" b="1" dirty="0" err="1">
                <a:latin typeface="+mn-lt"/>
              </a:rPr>
              <a:t>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torno</a:t>
            </a:r>
            <a:r>
              <a:rPr lang="en-US" sz="2400" b="1" dirty="0">
                <a:latin typeface="+mn-lt"/>
              </a:rPr>
              <a:t> al Sol. La Tierra </a:t>
            </a:r>
            <a:r>
              <a:rPr lang="en-US" sz="2400" b="1" dirty="0" err="1">
                <a:latin typeface="+mn-lt"/>
              </a:rPr>
              <a:t>tarda</a:t>
            </a:r>
            <a:r>
              <a:rPr lang="en-US" sz="2400" b="1" dirty="0">
                <a:latin typeface="+mn-lt"/>
              </a:rPr>
              <a:t> 365 días </a:t>
            </a:r>
            <a:r>
              <a:rPr lang="en-US" sz="2400" b="1" dirty="0" err="1">
                <a:latin typeface="+mn-lt"/>
              </a:rPr>
              <a:t>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recorrer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órbita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alrededor</a:t>
            </a:r>
            <a:r>
              <a:rPr lang="en-US" sz="2400" b="1" dirty="0">
                <a:latin typeface="+mn-lt"/>
              </a:rPr>
              <a:t> del Sol.   </a:t>
            </a:r>
            <a:endParaRPr kumimoji="0" lang="en-US" sz="2400" b="1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943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952" y="368625"/>
            <a:ext cx="3731078" cy="1403498"/>
          </a:xfrm>
        </p:spPr>
        <p:txBody>
          <a:bodyPr anchor="b">
            <a:normAutofit/>
          </a:bodyPr>
          <a:lstStyle/>
          <a:p>
            <a:r>
              <a:rPr lang="en-US" altLang="es-ES" sz="3100">
                <a:solidFill>
                  <a:schemeClr val="bg1"/>
                </a:solidFill>
                <a:latin typeface="Comic Sans MS" panose="030F0702030302020204" pitchFamily="66" charset="0"/>
              </a:rPr>
              <a:t>Las estaciones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0C7DD97-49DC-4BFD-951D-CFF51B976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06178" y="70488"/>
            <a:ext cx="2626396" cy="3501861"/>
            <a:chOff x="4690043" y="291695"/>
            <a:chExt cx="3055711" cy="3055711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7DCFDCC-147C-40CA-BFDF-2848A4297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90043" y="291695"/>
              <a:ext cx="3055711" cy="3055711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1F8CA31-10D7-4B78-877D-2D21FBE553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90043" y="291695"/>
              <a:ext cx="3055711" cy="3055711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76786CF-68E6-476D-909E-8522718B7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292" y="3240578"/>
            <a:ext cx="2472968" cy="3297290"/>
            <a:chOff x="4690043" y="291695"/>
            <a:chExt cx="3055711" cy="3055711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6D8E882-7D0E-42D7-99C8-D4865D7DA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90043" y="291695"/>
              <a:ext cx="3055711" cy="3055711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15F1597-6BCF-45F1-9AC9-B142DD476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90043" y="291695"/>
              <a:ext cx="3055711" cy="3055711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4" name="Oval 83">
            <a:extLst>
              <a:ext uri="{FF2B5EF4-FFF2-40B4-BE49-F238E27FC236}">
                <a16:creationId xmlns:a16="http://schemas.microsoft.com/office/drawing/2014/main" id="{EAED1919-54A1-41C9-B30B-A3FF3F58E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19665" y="30573"/>
            <a:ext cx="2612325" cy="34831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119" y="1091857"/>
            <a:ext cx="968730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125" name="Picture 5" descr="images 8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909" y="1191185"/>
            <a:ext cx="1938596" cy="114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Oval 89">
            <a:extLst>
              <a:ext uri="{FF2B5EF4-FFF2-40B4-BE49-F238E27FC236}">
                <a16:creationId xmlns:a16="http://schemas.microsoft.com/office/drawing/2014/main" id="{FFFEB18F-F81F-4CED-BE64-EB888A77C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319" y="3195231"/>
            <a:ext cx="2461258" cy="3281677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images 9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385" y="4237800"/>
            <a:ext cx="1739126" cy="122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" name="Graphic 4">
            <a:extLst>
              <a:ext uri="{FF2B5EF4-FFF2-40B4-BE49-F238E27FC236}">
                <a16:creationId xmlns:a16="http://schemas.microsoft.com/office/drawing/2014/main" id="{A04977CB-3825-471A-A590-C57F8C350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98183" y="3139252"/>
            <a:ext cx="997902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B4B4814-3BFD-418E-B5B6-9DC3E0023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B775DC1-0C03-424C-81DD-0B63736424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DA07F5D-1F32-483C-8A98-9849D780DE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7A913DD-4597-42B1-9728-4127E83A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09FBB02-BC59-4864-8DBC-B2B2BD52B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BD87CAE-98EF-4EA4-B739-3304AB75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A313AD8-2CA9-4181-84FF-A4EA106FB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0E1FD27-6078-4DDB-85A5-EF3282363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B87154F-1C33-4D96-AD0F-41A911079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9F7C24D-DA96-4B69-9D48-11ED65981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1CC3BFF-8D2C-4191-AA89-4B5F07B595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30851AC-DB18-4C88-A8A2-449F772E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A0FBDE6-61C6-4EAD-BEF2-895D802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A861D3C-5355-4A4A-A875-EC40751A7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98E573C-00D7-4371-9CE5-C72044BCA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B74B55B-C24A-4F7B-80B0-59E86E989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61FF18D-542A-4DA3-B579-046996571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5CD3040-DA11-4096-9ECA-0547EB296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DBF68E6-70DC-4C9B-9E36-54DADF5D8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1A82FA5-7042-42C0-82C9-8068C36A6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F1F1E10-43A7-49C1-9611-E52FB1BF5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350A35C-3618-4456-8580-7687EDA43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4013BD1-ADEE-4116-8B16-8C5FB3B01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D41350A0-245D-42A9-911D-82D77BC3D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8734813-52CA-4809-A0E0-348308DC47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626E127-926A-4623-B87E-6944AA8F44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ADDE53E-0E40-4853-BCF0-9B152D6A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13F1249-54EA-428F-AE2E-A0579B409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52C80D7-048D-4658-A5FE-B698CC4E42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A82C20A-8FDC-4735-9608-AD288081F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FB7CA94-32F3-403F-9F2B-1E2F701EE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066606C-4588-4163-AD08-3AC14040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8565D18-023F-46E0-B825-199BFEAD6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F96FBB7-2ED0-47E0-9016-421EC9D3D8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7CFFB9F2-9F7C-43A4-A9E6-1EE70C00B7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421F39C-6A35-4CF1-8E72-2A897C1F8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DA5561C-BFBA-4EA2-8A59-2910A2CDF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9F79817-A1A8-459C-A1DA-1639CC4EF1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30C5931-2980-4D21-A6AF-33BBB2B4A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130F5F5-6F7C-41EE-8CBB-1D0839C6F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671993A-EC69-4341-90B1-F23F6EA5A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56C4EAD-EE30-43C6-99BC-D4CB4EE9E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00981292-8C2D-477F-BFC1-A0C971DE4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EB673EB-AAA5-41CD-BD9E-19C05381C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F0F0673-73C3-44AE-9E98-EE65ADB27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908B8D8-11C7-4C6B-9642-2AAD37E24A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F2F92D7-98B0-4E76-B8C6-AADDDBFCC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C8DDD7-9501-4B67-9C31-6D5930A2B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7BD5C40-C542-47FD-9C2B-EE136CB979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D4CE941A-9B71-4C39-B230-20A18D89BA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718F172-45D8-46D9-A359-D8A51BE64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151EDA59-37F4-47C4-9579-A4EE161561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CF25555-9B27-45F5-BDE8-EC65FC7B9D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18D4CBF-5079-4BCF-996F-48C5BD1DC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599F779A-FDDF-4E15-A19E-D734C95A57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8510558-1546-41C7-819E-0C4056E54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B371F762-3D9D-459C-AC86-3183843A4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DECEFE0-53BB-47FB-97D7-AE0B0E319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3D7521B5-463A-40A3-BE61-B1CAE3307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A3596C1-0483-4496-8755-DB608479D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9261538-C799-4246-B1B3-B3F5B09A0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7FDE36D9-78E7-44D9-BC0F-1BAFDE5B3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B9D93E5-4ECA-4C24-9FF6-AC8133427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A4C35E97-1F66-4BFD-AE92-7EBC84F1D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C6BF299A-A3D1-430D-80FF-B080C6FC6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E7CF736-D3DE-4C5E-AA1F-DC4C8AA3A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D396DF6B-432E-4903-B1AA-D3531FF8A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ECDFD65-3965-4589-A4C2-16510946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A8C54E5-84FF-4F13-AA46-FED8E8DADB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ECA2236-A9B4-439E-9BAB-56AE965F6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9441778-3D1A-4F75-A5A1-7214DAFB1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B9AA094-8F15-4A0C-AA38-346BD5DDC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19958CA-594A-4498-84BE-F61BFC580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DFCE354-2B72-4480-97DE-E882906FDF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C973E6C-6BC5-4FF1-8ECA-861597312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64FCB3C-7129-40FC-B584-150E5E62F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E211C60F-B3FE-47DD-BD11-D33173634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D3EA065-68A6-4DD0-99BA-645480D4A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B6AC294-B9BA-4C59-B08A-53548D610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5F31034-2EF3-4F10-85B8-454316F2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A87A0E7-AF0B-4A66-AFF6-689E7D3883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0D8E5EAF-B0C7-4E80-92EF-0209B4FE7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FAA01C3F-AD71-4F07-8664-821309948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30EC962-F7C8-4F17-A8EB-8EC64ADEFB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FA0DA527-FFEF-4AB6-B38F-FDF228D5B4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AB5776C-CF29-46E0-9A73-03A318AE69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45572D84-640D-47CC-A862-6DCF1A73E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F9CD199-6195-4F64-9E22-94AD9D760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35BC72FF-17EE-425A-B62A-2E024A6D7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6F3AB89-E7FF-4C05-9243-32DF9B4DF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DABD659D-3754-4F63-9C8D-54AB1549E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C9DF2EF3-55C8-4745-9F55-24B60215D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3C67022-CC78-4114-891A-C34637A61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A0F93252-C331-4CBB-B4F8-6B12B3903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7F4537F3-EDF5-4626-AFBE-4488E0140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3848604B-6F7A-4A76-96F8-6B7BE1FE8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3D47B0C-A018-4B2C-898B-2391FC845D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03DD4A89-CBC7-4BEE-AF16-D76807C080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63C3831-F632-40D9-84E9-FEDA73C6B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5D39FEFA-CF2D-47D2-A180-417199AE8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987F2FB4-CAFE-4018-A06E-5BAB572FF7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9C990CED-1FA9-4850-8469-146002770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5BF6636-258D-497B-ABBF-1813F114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27D9B40C-72EA-4EFC-B711-9F7828061E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454702A9-BABD-4005-8B4D-991D3CFBE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1E860B77-3AB6-46A1-9CE3-37D976AF4C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292ABAA7-B221-4C32-8F87-ABBAE21AD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81D416EA-36C9-4DC6-A012-0C0F3FDF7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A7F4DF81-59CD-4438-AA36-8F1BCCF97A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77C64A27-32D1-40C4-B94F-1093B6DE6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4797AB82-41AF-4856-AFC1-222C6DBC7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80C1D340-365C-4212-A0FE-D7D06095B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493915A-115F-4720-86A4-853B73230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2B7C4C77-1BED-4D31-8452-96E6F6B2A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8B04703-29C2-4A3B-AF19-7434D788E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557C845-906D-43D8-92DE-72EF460687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55858061-043C-4334-BFCE-D9F77366A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5B825429-701A-43D0-83FA-2AF61D842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A633109C-AACA-40CF-B41E-488FD4884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F7558F3F-5D90-45F4-AA12-07ED3A519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451DD258-CE67-424A-BF5B-AFFA82B56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400BE62-7130-4D75-B3AB-AA78B0224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2DE0A40-C470-4BF2-86BE-950D01B0C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FD0A8776-E748-4D71-999B-FF5213CB4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868C751-1379-453B-AC78-C61BCDFD7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AB5E0827-B184-45E4-BE8A-A6E9B4456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528E9365-B34E-471B-B5F5-7D7AA0226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E32C453C-483A-468F-8AE5-9653EE06C6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206E38D-8DBE-4126-8CAC-F737F5835F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D5D9B69-81D5-4D7D-875B-4E07EC457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E5212BDC-A49B-4150-8C9A-BFD08D9E17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D8A2BE4D-B38F-4C4C-A82F-FABB3DE999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4EFD994-9359-4615-BFA9-DFCC942FE6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205EAC6-6E11-4106-A079-7E9F2F62CA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EDDCF5F4-CA05-4922-AF4B-F9629D6F3D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09113CF3-AB25-42A2-8DE0-735C1F40C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FB5092A3-B3FA-4AC8-82C3-FA386B848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08F8F5D2-8958-4ED5-94E8-B4AB9F4420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7D2E7CC-7DFE-42C8-9E78-44777D7B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6E57A90F-A41A-4C97-8EA3-ADD911EDD7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9C217A0-4087-4422-8635-C74D0B13A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9C0E89CF-75CB-4D42-9E44-ADF284D84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5564F9F3-0D82-4874-9440-38F3AF9175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8E318789-20ED-497A-AFEB-3280B07AB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F2256C04-2807-49A4-93C3-95542421D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14FBD6ED-2E68-4F38-BF88-DC75DAECAF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AF7BF2B0-9477-4227-9CDB-98E8AF7C1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7B6B9DAA-B992-45AD-A992-9CDFB41B9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8DE418D1-D67F-4FD8-BA49-CC986A7127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39AB1E1F-243A-489C-8753-69078993E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F5E4BFF9-A8A8-4B08-AC59-228B81E02A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D3D80DFA-96DF-4CD6-B136-557368FF3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ED3E86E-8BEE-463D-A646-180ABD21F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DD483A5-049C-4EBA-B2D1-910117903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1116FEF0-D89A-43D8-B160-04E86A39F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17D6EEA-1BB1-4EC1-87B7-2CAFBE348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2EBD1224-D8F1-4976-BE1F-B4ABB071A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DEBB9B87-CACC-4819-BEFA-C8A0C1AF2A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5259DF1F-DEAD-492D-AFEE-BA7BB1A7E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D3573A36-F1A6-4532-829C-AE49B7CE2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F1A8D26A-350C-45FE-AA87-4AC5C0568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044A982-3E0F-4D17-9104-27E2D2D2F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68EB580A-7544-41A1-AE10-5C52B00FB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5DBF4F2-4158-4DA7-AF14-7F9DDF07B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43513B1-0D48-4482-AA4E-2046DE5854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AC04BF60-8F64-4663-A8B4-D8BC1943B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1B9A4999-4058-4260-B3D7-A8B6C1361B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9FCBE72-DC7B-42FD-B59A-E1714802EA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2FC3A23A-4EDB-4DD4-B293-746E0255A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7952" y="1958550"/>
            <a:ext cx="3752648" cy="4972949"/>
          </a:xfrm>
        </p:spPr>
        <p:txBody>
          <a:bodyPr anchor="t">
            <a:normAutofit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0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¿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Qué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dos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cosas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causan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la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diferencia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entre las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estaciones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El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ángulo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 los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rayos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del Sol.</a:t>
            </a:r>
            <a:endParaRPr lang="en-US" altLang="es-ES" sz="1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es-ES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La </a:t>
            </a:r>
            <a:r>
              <a:rPr lang="en-US" altLang="es-ES" sz="12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duración</a:t>
            </a:r>
            <a:r>
              <a:rPr lang="en-US" altLang="es-ES" sz="1200" b="1" dirty="0">
                <a:solidFill>
                  <a:schemeClr val="bg1"/>
                </a:solidFill>
                <a:latin typeface="Comic Sans MS" panose="030F0702030302020204" pitchFamily="66" charset="0"/>
              </a:rPr>
              <a:t> de los días y las </a:t>
            </a:r>
            <a:r>
              <a:rPr lang="en-US" altLang="es-ES" sz="12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noches</a:t>
            </a:r>
            <a:endParaRPr lang="en-US" altLang="es-ES" sz="1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Recibimos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dos tipos de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rayos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solares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:</a:t>
            </a:r>
          </a:p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Directos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-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ocurre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cuando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la Tierra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está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inclinada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hacia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el Sol.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Indirectos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–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ocurre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cuando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la tierra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está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inclinada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en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dirección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contraria</a:t>
            </a:r>
            <a:r>
              <a:rPr lang="en-US" altLang="es-ES" sz="1200" dirty="0">
                <a:solidFill>
                  <a:schemeClr val="bg1"/>
                </a:solidFill>
                <a:latin typeface="Comic Sans MS" panose="030F0702030302020204" pitchFamily="66" charset="0"/>
              </a:rPr>
              <a:t> al Sol.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En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verano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recibimos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los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rayos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del sol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directamente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por lo que los días son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más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largos a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pesar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 que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nos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encontramos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más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alejados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del Sol.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En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invierno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recibimos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los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rayos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del sol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indirectamente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 modo que los días son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más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cortos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( Y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estamos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más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cerca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del Sol)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¿Por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qué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ocurre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esto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?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Viene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motivado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por el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movimiento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 </a:t>
            </a:r>
            <a:r>
              <a:rPr lang="en-US" altLang="es-ES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traslación</a:t>
            </a:r>
            <a:r>
              <a:rPr lang="en-US" altLang="es-ES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de la Tierra.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es-ES" sz="10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1ABEB-99DE-4D77-99AF-4F284C2C5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04664"/>
            <a:ext cx="7746437" cy="507794"/>
          </a:xfrm>
        </p:spPr>
        <p:txBody>
          <a:bodyPr/>
          <a:lstStyle/>
          <a:p>
            <a:r>
              <a:rPr lang="es-ES" dirty="0">
                <a:latin typeface="Comic Sans MS" panose="030F0702030302020204" pitchFamily="66" charset="0"/>
              </a:rPr>
              <a:t>Solsticios y equinoccios</a:t>
            </a:r>
          </a:p>
        </p:txBody>
      </p:sp>
      <p:pic>
        <p:nvPicPr>
          <p:cNvPr id="2050" name="Picture 2" descr="Resultado de imagen de equinoccios y solsticios">
            <a:extLst>
              <a:ext uri="{FF2B5EF4-FFF2-40B4-BE49-F238E27FC236}">
                <a16:creationId xmlns:a16="http://schemas.microsoft.com/office/drawing/2014/main" id="{5384D7AB-0288-4A82-98EA-02E9980353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80928"/>
            <a:ext cx="7772400" cy="383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084B07F-FF48-49D6-B596-FD9C20820846}"/>
              </a:ext>
            </a:extLst>
          </p:cNvPr>
          <p:cNvSpPr/>
          <p:nvPr/>
        </p:nvSpPr>
        <p:spPr bwMode="auto">
          <a:xfrm>
            <a:off x="539552" y="1484784"/>
            <a:ext cx="8424936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Cuando el día tiene la </a:t>
            </a:r>
            <a:r>
              <a:rPr kumimoji="0" lang="es-E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misma duración </a:t>
            </a:r>
            <a:r>
              <a:rPr kumimoji="0" lang="es-E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que la noche estamos ante</a:t>
            </a:r>
            <a:r>
              <a:rPr lang="es-ES" sz="1400" dirty="0"/>
              <a:t> </a:t>
            </a:r>
            <a:r>
              <a:rPr lang="es-ES" sz="1400" b="1" dirty="0">
                <a:solidFill>
                  <a:srgbClr val="FF0000"/>
                </a:solidFill>
              </a:rPr>
              <a:t>un equinoccio </a:t>
            </a:r>
            <a:r>
              <a:rPr lang="es-ES" sz="1400" dirty="0"/>
              <a:t>y esos días son el 21 de marzo y el 21 de septiembre marcando el comienzo de la </a:t>
            </a:r>
            <a:r>
              <a:rPr lang="es-ES" sz="1400" b="1" dirty="0">
                <a:solidFill>
                  <a:srgbClr val="FF0000"/>
                </a:solidFill>
              </a:rPr>
              <a:t>primavera y del </a:t>
            </a:r>
            <a:r>
              <a:rPr lang="es-ES" sz="1400" b="1" dirty="0" err="1">
                <a:solidFill>
                  <a:srgbClr val="FF0000"/>
                </a:solidFill>
              </a:rPr>
              <a:t>otoño</a:t>
            </a:r>
            <a:r>
              <a:rPr lang="es-ES" sz="1400" dirty="0" err="1"/>
              <a:t>respectivamente</a:t>
            </a:r>
            <a:r>
              <a:rPr lang="es-ES" sz="1400" dirty="0"/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Aquellos días en que la </a:t>
            </a:r>
            <a:r>
              <a:rPr kumimoji="0" lang="es-E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noche o e</a:t>
            </a:r>
            <a:r>
              <a:rPr lang="es-ES" sz="1400" b="1" dirty="0">
                <a:solidFill>
                  <a:srgbClr val="FF0000"/>
                </a:solidFill>
              </a:rPr>
              <a:t>l día tienen su máxima duración </a:t>
            </a:r>
            <a:r>
              <a:rPr lang="es-ES" sz="1400" dirty="0"/>
              <a:t>son los </a:t>
            </a:r>
            <a:r>
              <a:rPr lang="es-ES" sz="1400" dirty="0">
                <a:solidFill>
                  <a:srgbClr val="FF0000"/>
                </a:solidFill>
              </a:rPr>
              <a:t>solsticios</a:t>
            </a:r>
            <a:r>
              <a:rPr lang="es-ES" sz="1400" dirty="0"/>
              <a:t>. Tienen lugar el 21 de junio y el 21 de diciembre y </a:t>
            </a:r>
            <a:r>
              <a:rPr lang="es-ES" sz="1400" b="1" dirty="0">
                <a:solidFill>
                  <a:srgbClr val="FF0000"/>
                </a:solidFill>
              </a:rPr>
              <a:t>marcan el comienzo del verano y del invierno</a:t>
            </a:r>
            <a:r>
              <a:rPr lang="es-ES" sz="1400" dirty="0"/>
              <a:t>.</a:t>
            </a:r>
            <a:endParaRPr kumimoji="0" lang="es-E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801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4158" y="1779063"/>
            <a:ext cx="3958000" cy="994172"/>
          </a:xfrm>
        </p:spPr>
        <p:txBody>
          <a:bodyPr>
            <a:normAutofit/>
          </a:bodyPr>
          <a:lstStyle/>
          <a:p>
            <a:r>
              <a:rPr lang="en-US" altLang="es-ES" dirty="0">
                <a:latin typeface="Comic Sans MS" panose="030F0702030302020204" pitchFamily="66" charset="0"/>
              </a:rPr>
              <a:t>RESUMEN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4158" y="2981824"/>
            <a:ext cx="3418732" cy="2386263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s-ES" sz="900" b="1" i="1">
                <a:latin typeface="Comic Sans MS" panose="030F0702030302020204" pitchFamily="66" charset="0"/>
              </a:rPr>
              <a:t>¿ QUÉ DIFERENCIA HAY ENTRE ROTACIÓN Y TRASLACIÓN?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s-ES" sz="900" b="1" i="1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900" b="1" i="1">
                <a:latin typeface="Comic Sans MS" panose="030F0702030302020204" pitchFamily="66" charset="0"/>
              </a:rPr>
              <a:t>¿Qué movimiento causa la alternancia del día y de la noche? ¿Cómo ocurre?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s-ES" sz="90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s-ES" sz="90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900" b="1" i="1">
                <a:latin typeface="Comic Sans MS" panose="030F0702030302020204" pitchFamily="66" charset="0"/>
              </a:rPr>
              <a:t>¿Qué movimiento de la Tierra produce el cambio de estaciones?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s-ES" sz="900" b="1" i="1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s-ES" sz="900" b="1" i="1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900" b="1" i="1">
                <a:latin typeface="Comic Sans MS" panose="030F0702030302020204" pitchFamily="66" charset="0"/>
              </a:rPr>
              <a:t>¿Qué diferencias hay entre las estaciones?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s-ES" sz="900" b="1" i="1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s-ES" sz="900" b="1" i="1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s-ES" sz="900" b="1" i="1">
                <a:latin typeface="Comic Sans MS" panose="030F0702030302020204" pitchFamily="66" charset="0"/>
              </a:rPr>
              <a:t>¿Qué son los solsticios y los equinoccios?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04489" y="2981824"/>
            <a:ext cx="2338578" cy="2338578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6114379-CEF2-4927-BEAC-763037C09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7933" y="3105268"/>
            <a:ext cx="2091690" cy="209169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55771" y="-1"/>
            <a:ext cx="3788229" cy="3293853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14C23C8-0D86-4D9E-A9C7-76291675C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3531" y="1"/>
            <a:ext cx="3640470" cy="3146093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148" name="Picture 4" descr="images 3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4437" y="235366"/>
            <a:ext cx="2732744" cy="209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images 2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2760" y="3513599"/>
            <a:ext cx="1306019" cy="134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3981" y="4476960"/>
            <a:ext cx="2790019" cy="2386263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2248578-C6EF-47FB-8B88-AD65C274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3281" y="4616261"/>
            <a:ext cx="2650719" cy="2246963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151" name="Picture 7" descr="images                                                         00021D99Macintosh HD                   B746699A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9173" y="5312030"/>
            <a:ext cx="2033092" cy="129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</Words>
  <Application>Microsoft Office PowerPoint</Application>
  <PresentationFormat>Presentación en pantalla (4:3)</PresentationFormat>
  <Paragraphs>64</Paragraphs>
  <Slides>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Comic Sans MS</vt:lpstr>
      <vt:lpstr>Times</vt:lpstr>
      <vt:lpstr>Blank Presentation</vt:lpstr>
      <vt:lpstr>Rotación y Traslación </vt:lpstr>
      <vt:lpstr>Rotación</vt:lpstr>
      <vt:lpstr>Noche y día</vt:lpstr>
      <vt:lpstr>TRASLACIÓN</vt:lpstr>
      <vt:lpstr>Las estaciones</vt:lpstr>
      <vt:lpstr>Solsticios y equinoccios</vt:lpstr>
      <vt:lpstr>RESUMEN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2015-09-28T14:51:31Z</dcterms:created>
  <dcterms:modified xsi:type="dcterms:W3CDTF">2021-02-21T18:15:37Z</dcterms:modified>
  <cp:contentStatus/>
</cp:coreProperties>
</file>