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B2B2B2"/>
    <a:srgbClr val="3366FF"/>
    <a:srgbClr val="CC0000"/>
    <a:srgbClr val="FF6600"/>
    <a:srgbClr val="0000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79" autoAdjust="0"/>
    <p:restoredTop sz="94660"/>
  </p:normalViewPr>
  <p:slideViewPr>
    <p:cSldViewPr>
      <p:cViewPr varScale="1">
        <p:scale>
          <a:sx n="99" d="100"/>
          <a:sy n="99" d="100"/>
        </p:scale>
        <p:origin x="126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73877-6781-4FF6-B591-D52E32441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3D36DC-CC31-40A0-ADDA-27B7B094B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7E7415-2883-4CD7-87BB-88F3540D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3A5B6A-E34B-4EC3-B276-55356C6C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966A02-A905-47DD-86C2-4E898CEA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A28C2-53F6-47FD-BEF4-7D17649D1E0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026003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48127-2ADB-47AB-B2B0-7D5C3803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81FC2C-E0C4-4FBC-BD98-9E5995DB6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D7EAFA-E720-4F9A-A4FB-569CD0CB5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A47A1D-8071-44AF-BC4E-15DD2FC5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89EE12-96EE-4C3E-8C0D-3AAC9BBF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84020-3203-420B-BFB4-9ACB9FD0CF3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486114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2C318-7B73-4C91-B030-98FCED26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498D75-B52A-4D03-90DD-67A9F5CD8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A50A84-8A2C-4471-B93B-6991AC2C7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8B778C-6EB9-4BCE-B75B-56FEBC78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A9002C-0B98-4CC8-88C8-B12302069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1E9A9-F7E5-4CDD-8462-B649CB804E8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992226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82CEE0-8D08-410C-A1D5-293A18C52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B91037-066A-42C3-94FF-2B6631CCE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A2A21A-3DF9-4622-8841-29D3A6E07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9FE5DD-8DA2-4363-9956-987A8664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81A522-343E-45C5-A51C-E41383C1B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C004A6-6A08-4C02-B8A4-933D1AA27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51E42-6F3E-4489-BC0F-DD2AC6528CF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071886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4B739-254A-4A8F-AF6F-1C36A900B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D16C58-26B4-4E2C-8065-FFE03EFC8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576C62-33A1-414F-9D12-80CA90BD5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66E18D-089A-4657-8BD6-BFF9D3E0D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084599-B5FF-446E-8D2C-DA7CFDD80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98FC16B-2412-4850-A292-8D6E6698B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90C78B-76B9-446E-94EC-151B1B2B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70B204-6BC7-4535-80BA-F4C427975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F6242-F7D3-4067-BD28-0AE61A1144B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188134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C3F76-24BB-4285-A171-239B327E3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24615BA-7068-4620-A609-23B58BF5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7CAFA2-6C0B-428C-9717-5799C9D7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425B87-F4DE-4A39-82C8-EAB924D5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B4247-57D2-4EBA-A071-B8E56F20192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349791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7407EE-DD48-44F1-A0FB-2A76FCD41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4BC63E-228C-4BFE-BDAE-3CCEDBA2E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E7FF69-8A5F-457B-9377-45ACE952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43ED9-733D-435B-9370-BABCC8CB25A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808549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F95EAC-BB95-4E21-80B0-88B257F96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42FE41-0CBB-4DF2-A3F3-64B1920CA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D7B7B7-8745-4A8D-B24F-DA300F648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EC3977-DAFA-49C6-B067-556D37AA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D7F26B-7CFE-4980-98CB-CEC6C16A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AD858-2C4A-4781-9ED9-2A9FC800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4E3C1-C4BD-4108-B308-3D965EA3BD9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776106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A38BE-5D28-4CD8-955B-1E6F2B6E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F436C6E-EECE-4100-B738-E8238150B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9E6A604-8063-4867-A8A9-ADFE43232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9944E8-97BD-4593-9DEE-A5B461915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2C86EA-93F2-4F0A-B249-D257ABA7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656BBB-3CB1-48E5-8AF4-0B00EBFA9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084A9-BF8B-4889-9020-4426BC536F6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22249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52A022-D895-4E4F-89A6-B3826C8A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925849-1A27-4675-B7D3-686F4B5C8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73395A-BC85-448F-98B0-CF5F6317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47B3C3-1D97-44EB-8561-0257A5CC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D27F21-8A6F-4DF0-AB23-5B48E6B7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06CF1-D265-4DB2-A6D5-AF3DF0CA919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1471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DC4D49-7AAD-4042-A0AF-2DEE5B1FE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F348C8-2816-4EC5-8A57-CA312E6B0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11FC52-8E8B-468D-9BA4-6DC7CFFD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C3C19-F415-46E2-B309-84E9D70DF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9B29BF-1C22-4242-A11B-E6195381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ED1CD-2801-4368-A6B0-B84B56773D6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283500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9E08C-89E7-4E92-B0C1-EF945A1D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A727CF-9946-4F1A-BF58-3F4E39806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C2AFA5-7BCC-454B-A3F2-78FB1B6252D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6FE357D-DC3A-4A42-B301-C232DB7EC8EA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2B177743-3FB0-4403-9BCA-9A6324A8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89C524E3-136B-4132-BDA2-975889B8C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B13CCAD-793C-4B85-8C4A-974EE1F8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7A27F8-663F-4300-83AE-3795A195B5D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867345"/>
      </p:ext>
    </p:extLst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77EA5-3561-47F7-A63A-05C7699B76EB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69A6A9-4C28-4CB1-9557-9A8769B26A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0B4079-117D-40DA-835A-49A5859D5A9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BBBF9FB-D20C-43B7-B610-FBA9D655C562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320550F-82C0-473D-895E-EE99D8655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A03DE0-A498-4014-8D3F-8E19FF5C2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80C277A-E38A-4742-A195-CB24871D1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436B6AB-B466-4631-AC61-6EF7B1F3C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0F285BE-726F-4A5D-A8EE-D4D71CDF00A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653253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C587707-F363-4471-9C36-24E58E87B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9E6544F-966A-4DAF-8477-22BEAB05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CCCE298-273A-48EF-9548-32A370D5F4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C836D2A-EF48-48E3-A80B-01059FEC7F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B7CAED3-798E-49B1-A392-3B5CBC0201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992A74E-FB77-4C80-B47B-9112F3EFA9BA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tars">
            <a:extLst>
              <a:ext uri="{FF2B5EF4-FFF2-40B4-BE49-F238E27FC236}">
                <a16:creationId xmlns:a16="http://schemas.microsoft.com/office/drawing/2014/main" id="{A8238315-F019-4438-9CA5-77602F819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1175D5A8-1DFA-4CC1-BB5D-669685B418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 anchor="ctr"/>
          <a:lstStyle/>
          <a:p>
            <a:r>
              <a:rPr lang="en-US" altLang="en-US" sz="4400"/>
              <a:t>The Solar System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39AAE17C-DB44-434D-9261-D7FAE39AA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784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2056" name="Picture 8" descr="system">
            <a:extLst>
              <a:ext uri="{FF2B5EF4-FFF2-40B4-BE49-F238E27FC236}">
                <a16:creationId xmlns:a16="http://schemas.microsoft.com/office/drawing/2014/main" id="{BE89F143-FF76-429C-94DE-1469A314E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47800"/>
            <a:ext cx="3894138" cy="49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EF431DF-1441-4BF0-A419-D5733DB8291A}"/>
              </a:ext>
            </a:extLst>
          </p:cNvPr>
          <p:cNvSpPr/>
          <p:nvPr/>
        </p:nvSpPr>
        <p:spPr>
          <a:xfrm>
            <a:off x="6781800" y="5791200"/>
            <a:ext cx="2133600" cy="604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MARÍA SANZ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tars">
            <a:extLst>
              <a:ext uri="{FF2B5EF4-FFF2-40B4-BE49-F238E27FC236}">
                <a16:creationId xmlns:a16="http://schemas.microsoft.com/office/drawing/2014/main" id="{7E0D890B-1F0B-41E6-9655-BC301AC1739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11" name="Rectangle 15">
            <a:extLst>
              <a:ext uri="{FF2B5EF4-FFF2-40B4-BE49-F238E27FC236}">
                <a16:creationId xmlns:a16="http://schemas.microsoft.com/office/drawing/2014/main" id="{0878038C-2D4D-4377-87CC-D514C3A7E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2438400" cy="1020763"/>
          </a:xfrm>
        </p:spPr>
        <p:txBody>
          <a:bodyPr/>
          <a:lstStyle/>
          <a:p>
            <a:r>
              <a:rPr lang="en-US" altLang="en-US" sz="4000"/>
              <a:t>Overview</a:t>
            </a:r>
          </a:p>
        </p:txBody>
      </p:sp>
      <p:pic>
        <p:nvPicPr>
          <p:cNvPr id="4110" name="Picture 14" descr="Solar system">
            <a:extLst>
              <a:ext uri="{FF2B5EF4-FFF2-40B4-BE49-F238E27FC236}">
                <a16:creationId xmlns:a16="http://schemas.microsoft.com/office/drawing/2014/main" id="{F63E067C-DD7C-4F05-90DB-03A8533497C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801938"/>
            <a:ext cx="7315200" cy="4056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13" name="Text Box 17">
            <a:extLst>
              <a:ext uri="{FF2B5EF4-FFF2-40B4-BE49-F238E27FC236}">
                <a16:creationId xmlns:a16="http://schemas.microsoft.com/office/drawing/2014/main" id="{EFDEAA3D-C60D-44EE-8F82-A7A21B65B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295400"/>
            <a:ext cx="4648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latin typeface="Batang" panose="02030600000101010101" pitchFamily="18" charset="-127"/>
              </a:rPr>
              <a:t>There are eight planets in our solar system that orbit around the Sun. Pluto is considered a dwarf planet.</a:t>
            </a:r>
          </a:p>
        </p:txBody>
      </p:sp>
      <p:sp>
        <p:nvSpPr>
          <p:cNvPr id="4114" name="Text Box 18">
            <a:extLst>
              <a:ext uri="{FF2B5EF4-FFF2-40B4-BE49-F238E27FC236}">
                <a16:creationId xmlns:a16="http://schemas.microsoft.com/office/drawing/2014/main" id="{E58CDBA2-DDB4-49A0-87DD-190859879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886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  SUN</a:t>
            </a:r>
          </a:p>
        </p:txBody>
      </p:sp>
      <p:sp>
        <p:nvSpPr>
          <p:cNvPr id="4115" name="Text Box 19">
            <a:extLst>
              <a:ext uri="{FF2B5EF4-FFF2-40B4-BE49-F238E27FC236}">
                <a16:creationId xmlns:a16="http://schemas.microsoft.com/office/drawing/2014/main" id="{F710E955-21F3-42F2-ABC6-244F1A8C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5334000"/>
            <a:ext cx="28956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                   ORBITS</a:t>
            </a:r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116" name="Line 20">
            <a:extLst>
              <a:ext uri="{FF2B5EF4-FFF2-40B4-BE49-F238E27FC236}">
                <a16:creationId xmlns:a16="http://schemas.microsoft.com/office/drawing/2014/main" id="{EF0A7189-8B68-48BE-96A3-3C77C7C66F1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24600" y="5029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7" name="Line 21">
            <a:extLst>
              <a:ext uri="{FF2B5EF4-FFF2-40B4-BE49-F238E27FC236}">
                <a16:creationId xmlns:a16="http://schemas.microsoft.com/office/drawing/2014/main" id="{AFA31599-FCF6-4915-91EF-4C7596ED15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56388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8" name="Line 22">
            <a:extLst>
              <a:ext uri="{FF2B5EF4-FFF2-40B4-BE49-F238E27FC236}">
                <a16:creationId xmlns:a16="http://schemas.microsoft.com/office/drawing/2014/main" id="{D5C6F4BB-2C8A-4A40-A922-89D231C253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57150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9" name="Text Box 23">
            <a:extLst>
              <a:ext uri="{FF2B5EF4-FFF2-40B4-BE49-F238E27FC236}">
                <a16:creationId xmlns:a16="http://schemas.microsoft.com/office/drawing/2014/main" id="{87E27C3B-3600-43B5-A261-FCE74F9CB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914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120" name="AutoShape 24">
            <a:extLst>
              <a:ext uri="{FF2B5EF4-FFF2-40B4-BE49-F238E27FC236}">
                <a16:creationId xmlns:a16="http://schemas.microsoft.com/office/drawing/2014/main" id="{E9CBB0F6-0969-4BB2-AFE8-32966DBBC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371600"/>
            <a:ext cx="457200" cy="4572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3" grpId="0"/>
      <p:bldP spid="4114" grpId="0"/>
      <p:bldP spid="41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tars">
            <a:extLst>
              <a:ext uri="{FF2B5EF4-FFF2-40B4-BE49-F238E27FC236}">
                <a16:creationId xmlns:a16="http://schemas.microsoft.com/office/drawing/2014/main" id="{557D64F7-BDB0-4A65-913C-92D84C86230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7" name="Rectangle 3">
            <a:extLst>
              <a:ext uri="{FF2B5EF4-FFF2-40B4-BE49-F238E27FC236}">
                <a16:creationId xmlns:a16="http://schemas.microsoft.com/office/drawing/2014/main" id="{752B947B-56A2-4BBA-B560-C73E3B26FC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4572000" cy="914400"/>
          </a:xfrm>
        </p:spPr>
        <p:txBody>
          <a:bodyPr/>
          <a:lstStyle/>
          <a:p>
            <a:r>
              <a:rPr lang="en-US" altLang="en-US" sz="3600"/>
              <a:t>The 1</a:t>
            </a:r>
            <a:r>
              <a:rPr lang="en-US" altLang="en-US" sz="3600" baseline="30000"/>
              <a:t>st</a:t>
            </a:r>
            <a:r>
              <a:rPr lang="en-US" altLang="en-US" sz="3600"/>
              <a:t>  Four Planets</a:t>
            </a:r>
          </a:p>
        </p:txBody>
      </p:sp>
      <p:pic>
        <p:nvPicPr>
          <p:cNvPr id="6148" name="Picture 4" descr="terr_sizes-browse">
            <a:extLst>
              <a:ext uri="{FF2B5EF4-FFF2-40B4-BE49-F238E27FC236}">
                <a16:creationId xmlns:a16="http://schemas.microsoft.com/office/drawing/2014/main" id="{28662EBA-B30F-41E5-8EA2-13F520B6BF5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743200"/>
            <a:ext cx="7162800" cy="3122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0" name="Text Box 6">
            <a:extLst>
              <a:ext uri="{FF2B5EF4-FFF2-40B4-BE49-F238E27FC236}">
                <a16:creationId xmlns:a16="http://schemas.microsoft.com/office/drawing/2014/main" id="{F408176D-70E1-44F7-B7C7-D02DF7CF2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8006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MERCURY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71711314-7632-484B-B6BF-3E55751E5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486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VENUS</a:t>
            </a:r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23F39FE7-8DEB-4E4C-A966-26DD03994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562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EARTH</a:t>
            </a:r>
          </a:p>
        </p:txBody>
      </p:sp>
      <p:sp>
        <p:nvSpPr>
          <p:cNvPr id="6153" name="Text Box 9">
            <a:extLst>
              <a:ext uri="{FF2B5EF4-FFF2-40B4-BE49-F238E27FC236}">
                <a16:creationId xmlns:a16="http://schemas.microsoft.com/office/drawing/2014/main" id="{F3310461-9488-4FDA-B987-B6B50C143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029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MARS</a:t>
            </a:r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74AE6614-5175-49AF-B42D-21285F9B8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600200"/>
            <a:ext cx="4419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Batang" panose="02030600000101010101" pitchFamily="18" charset="-127"/>
              </a:rPr>
              <a:t>These first four planets are all </a:t>
            </a:r>
            <a:r>
              <a:rPr lang="en-US" altLang="en-US" sz="2000" u="sng">
                <a:latin typeface="Batang" panose="02030600000101010101" pitchFamily="18" charset="-127"/>
              </a:rPr>
              <a:t>terrestrial</a:t>
            </a:r>
            <a:r>
              <a:rPr lang="en-US" altLang="en-US" sz="2000">
                <a:latin typeface="Batang" panose="02030600000101010101" pitchFamily="18" charset="-127"/>
              </a:rPr>
              <a:t> planets.</a:t>
            </a:r>
          </a:p>
        </p:txBody>
      </p:sp>
      <p:sp>
        <p:nvSpPr>
          <p:cNvPr id="6155" name="AutoShape 11">
            <a:extLst>
              <a:ext uri="{FF2B5EF4-FFF2-40B4-BE49-F238E27FC236}">
                <a16:creationId xmlns:a16="http://schemas.microsoft.com/office/drawing/2014/main" id="{3CC50765-1502-4E18-9884-0993854CF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676400"/>
            <a:ext cx="457200" cy="4572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  <p:bldP spid="6152" grpId="0"/>
      <p:bldP spid="6153" grpId="0"/>
      <p:bldP spid="61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tars">
            <a:extLst>
              <a:ext uri="{FF2B5EF4-FFF2-40B4-BE49-F238E27FC236}">
                <a16:creationId xmlns:a16="http://schemas.microsoft.com/office/drawing/2014/main" id="{4FB94A73-D451-4F04-8979-04160C0C2B9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1" name="Rectangle 3">
            <a:extLst>
              <a:ext uri="{FF2B5EF4-FFF2-40B4-BE49-F238E27FC236}">
                <a16:creationId xmlns:a16="http://schemas.microsoft.com/office/drawing/2014/main" id="{6AE9597B-E72C-4ACE-BF41-177DBE828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2743200" cy="868363"/>
          </a:xfrm>
        </p:spPr>
        <p:txBody>
          <a:bodyPr/>
          <a:lstStyle/>
          <a:p>
            <a:r>
              <a:rPr lang="en-US" altLang="en-US" sz="4000"/>
              <a:t>1. Mercury</a:t>
            </a:r>
          </a:p>
        </p:txBody>
      </p:sp>
      <p:pic>
        <p:nvPicPr>
          <p:cNvPr id="7172" name="Picture 4" descr="mercury">
            <a:extLst>
              <a:ext uri="{FF2B5EF4-FFF2-40B4-BE49-F238E27FC236}">
                <a16:creationId xmlns:a16="http://schemas.microsoft.com/office/drawing/2014/main" id="{67DF488F-B55D-4C0D-B7D3-7913C0E77F3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-15875"/>
            <a:ext cx="3505200" cy="2606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4" name="Text Box 6">
            <a:extLst>
              <a:ext uri="{FF2B5EF4-FFF2-40B4-BE49-F238E27FC236}">
                <a16:creationId xmlns:a16="http://schemas.microsoft.com/office/drawing/2014/main" id="{2135CBFA-1DB2-4202-BE74-B96801EA8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62200"/>
            <a:ext cx="7924800" cy="36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b="1" dirty="0"/>
              <a:t>Mercury</a:t>
            </a:r>
            <a:r>
              <a:rPr lang="en-US" altLang="en-US" dirty="0"/>
              <a:t> is the closest planet to the Sun.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Because Mercury is so close to the Sun, it is hard to see </a:t>
            </a:r>
          </a:p>
          <a:p>
            <a:r>
              <a:rPr lang="en-US" altLang="en-US" dirty="0"/>
              <a:t>from Earth except during twilight.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 Its surface temperature ranges from 467°C to -183°C because it has no atmosphere.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Surface: similar to the Moon’s.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This planet has no  satellites.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Interior: nickel-iron core.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tars">
            <a:extLst>
              <a:ext uri="{FF2B5EF4-FFF2-40B4-BE49-F238E27FC236}">
                <a16:creationId xmlns:a16="http://schemas.microsoft.com/office/drawing/2014/main" id="{237CEB4B-D5F4-4486-92DF-87A0A5619D2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EAFADB73-A536-478A-BE84-7F7B0283A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2514600" cy="1143000"/>
          </a:xfrm>
        </p:spPr>
        <p:txBody>
          <a:bodyPr/>
          <a:lstStyle/>
          <a:p>
            <a:r>
              <a:rPr lang="en-US" altLang="en-US"/>
              <a:t>2. Venus</a:t>
            </a:r>
          </a:p>
        </p:txBody>
      </p:sp>
      <p:sp>
        <p:nvSpPr>
          <p:cNvPr id="8208" name="Text Box 16">
            <a:extLst>
              <a:ext uri="{FF2B5EF4-FFF2-40B4-BE49-F238E27FC236}">
                <a16:creationId xmlns:a16="http://schemas.microsoft.com/office/drawing/2014/main" id="{4DAA7829-F099-46A7-9EB8-BDEA1CBE1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00200"/>
            <a:ext cx="4953000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Venus is the brightest planet in the sky.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Venus is very similar to Earth in size, mass, composition, and distance from the Sun. 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It  is the hottest planet.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The major components of Venus’s  atmosphere is made up of carbon dioxide and nitrogen, this produces a greenhouse effect.  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Similar to Earth, Venus has clouds. However, they are made of sulfuric acid.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Surface: Smooth because of lava flow.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Interior: Liquid metal core.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This planet has no natural satellites.</a:t>
            </a:r>
          </a:p>
        </p:txBody>
      </p:sp>
      <p:sp>
        <p:nvSpPr>
          <p:cNvPr id="8209" name="Text Box 17">
            <a:extLst>
              <a:ext uri="{FF2B5EF4-FFF2-40B4-BE49-F238E27FC236}">
                <a16:creationId xmlns:a16="http://schemas.microsoft.com/office/drawing/2014/main" id="{985D0BC1-FB15-4EA1-B86B-16D8CF2F0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0"/>
            <a:ext cx="6019800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8212" name="Picture 20" descr="Venus">
            <a:extLst>
              <a:ext uri="{FF2B5EF4-FFF2-40B4-BE49-F238E27FC236}">
                <a16:creationId xmlns:a16="http://schemas.microsoft.com/office/drawing/2014/main" id="{02CD8651-3F6D-4546-8461-B102246205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152400"/>
            <a:ext cx="3170238" cy="3276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mph" presetSubtype="0" fill="hold" grpId="1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10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5" dur="9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8" grpId="0"/>
      <p:bldP spid="8209" grpId="0"/>
      <p:bldP spid="820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tars">
            <a:extLst>
              <a:ext uri="{FF2B5EF4-FFF2-40B4-BE49-F238E27FC236}">
                <a16:creationId xmlns:a16="http://schemas.microsoft.com/office/drawing/2014/main" id="{63A084C0-0807-42A4-A5B3-F5CC22C11D1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9" name="Rectangle 3">
            <a:extLst>
              <a:ext uri="{FF2B5EF4-FFF2-40B4-BE49-F238E27FC236}">
                <a16:creationId xmlns:a16="http://schemas.microsoft.com/office/drawing/2014/main" id="{85809BDA-2C3B-4117-BBA9-E8C5856380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1981200" cy="868362"/>
          </a:xfrm>
        </p:spPr>
        <p:txBody>
          <a:bodyPr/>
          <a:lstStyle/>
          <a:p>
            <a:r>
              <a:rPr lang="en-US" altLang="en-US" sz="4000"/>
              <a:t>3. Earth</a:t>
            </a:r>
          </a:p>
        </p:txBody>
      </p:sp>
      <p:pic>
        <p:nvPicPr>
          <p:cNvPr id="9220" name="Picture 4" descr="earth">
            <a:extLst>
              <a:ext uri="{FF2B5EF4-FFF2-40B4-BE49-F238E27FC236}">
                <a16:creationId xmlns:a16="http://schemas.microsoft.com/office/drawing/2014/main" id="{43234399-DBE3-4535-A4A0-DAF29B2F2E0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609600"/>
            <a:ext cx="3235325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6">
            <a:extLst>
              <a:ext uri="{FF2B5EF4-FFF2-40B4-BE49-F238E27FC236}">
                <a16:creationId xmlns:a16="http://schemas.microsoft.com/office/drawing/2014/main" id="{E3C194F1-40AB-4956-9985-D5A87ADCB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219200"/>
            <a:ext cx="4648200" cy="421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r>
              <a:rPr lang="en-US" altLang="en-US"/>
              <a:t>Our home planet is the only planet in the solar system known to harbor life. 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Our moderately dense atmosphere is composed of primarily of nitrogen and oxygen.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Earth’s axis is tilted.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Surface: Is solid with water.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Interior: Mantle (molten rock) Core (solid iron and nickel).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This planet has 1 natural satellite called the Moon.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tars">
            <a:extLst>
              <a:ext uri="{FF2B5EF4-FFF2-40B4-BE49-F238E27FC236}">
                <a16:creationId xmlns:a16="http://schemas.microsoft.com/office/drawing/2014/main" id="{B45D5952-9339-4B80-AE9A-0AAF5D5D16F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Rectangle 5">
            <a:extLst>
              <a:ext uri="{FF2B5EF4-FFF2-40B4-BE49-F238E27FC236}">
                <a16:creationId xmlns:a16="http://schemas.microsoft.com/office/drawing/2014/main" id="{82719799-1C40-4454-9FDA-941CF2315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133600" cy="868362"/>
          </a:xfrm>
        </p:spPr>
        <p:txBody>
          <a:bodyPr/>
          <a:lstStyle/>
          <a:p>
            <a:r>
              <a:rPr lang="en-US" altLang="en-US"/>
              <a:t>4. Mars</a:t>
            </a:r>
          </a:p>
        </p:txBody>
      </p:sp>
      <p:pic>
        <p:nvPicPr>
          <p:cNvPr id="10244" name="Picture 4" descr="mars">
            <a:extLst>
              <a:ext uri="{FF2B5EF4-FFF2-40B4-BE49-F238E27FC236}">
                <a16:creationId xmlns:a16="http://schemas.microsoft.com/office/drawing/2014/main" id="{08A5FDC7-0C2C-40E8-913D-C8CFBC6FE2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905000"/>
            <a:ext cx="3505200" cy="3505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8" name="Text Box 8">
            <a:extLst>
              <a:ext uri="{FF2B5EF4-FFF2-40B4-BE49-F238E27FC236}">
                <a16:creationId xmlns:a16="http://schemas.microsoft.com/office/drawing/2014/main" id="{803AB9C3-756A-474A-A53E-2F6768F39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95400"/>
            <a:ext cx="4495800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Like the other terrestrial planets, Mars is small and rocky.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It has volcanic activity and tectonic motion, just like Earth.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Mars has red soil because of the Iron Oxide (rust).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Its atmosphere is very similar to that of Venus.  Though it is very thin it is very turbulent , so that there is a constant wind on Mars.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There are canyons and dried rivers suggesting that water once existed here.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Mars is home to Olympus Moons, the largest volcano in our solar system.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Interior: Iron, nickel and possibly sulfur.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This planet has 2 natural satellites.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4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tars">
            <a:extLst>
              <a:ext uri="{FF2B5EF4-FFF2-40B4-BE49-F238E27FC236}">
                <a16:creationId xmlns:a16="http://schemas.microsoft.com/office/drawing/2014/main" id="{EE3B3CF4-996D-4F87-A1DF-B18B2CB4FD4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8" name="Rectangle 14">
            <a:extLst>
              <a:ext uri="{FF2B5EF4-FFF2-40B4-BE49-F238E27FC236}">
                <a16:creationId xmlns:a16="http://schemas.microsoft.com/office/drawing/2014/main" id="{FCE72EFF-FC15-4324-948A-A3479B842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5257800" cy="1143000"/>
          </a:xfrm>
        </p:spPr>
        <p:txBody>
          <a:bodyPr/>
          <a:lstStyle/>
          <a:p>
            <a:r>
              <a:rPr lang="en-US" altLang="en-US"/>
              <a:t>Planets 5, 6, 7, &amp; 8</a:t>
            </a:r>
          </a:p>
        </p:txBody>
      </p:sp>
      <p:pic>
        <p:nvPicPr>
          <p:cNvPr id="11277" name="Picture 13" descr="gas_sizes-browse">
            <a:extLst>
              <a:ext uri="{FF2B5EF4-FFF2-40B4-BE49-F238E27FC236}">
                <a16:creationId xmlns:a16="http://schemas.microsoft.com/office/drawing/2014/main" id="{82C9713E-4109-4794-A626-693D636CD5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3048000"/>
            <a:ext cx="8229600" cy="3570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80" name="Text Box 16">
            <a:extLst>
              <a:ext uri="{FF2B5EF4-FFF2-40B4-BE49-F238E27FC236}">
                <a16:creationId xmlns:a16="http://schemas.microsoft.com/office/drawing/2014/main" id="{D1D68812-1A9B-4D85-A5BF-8871D6B10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43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/>
              <a:t>JUPITER</a:t>
            </a:r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D7C0F77F-ADF0-4FDF-82BA-37F2A5658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943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/>
              <a:t>SATURN</a:t>
            </a:r>
          </a:p>
        </p:txBody>
      </p:sp>
      <p:sp>
        <p:nvSpPr>
          <p:cNvPr id="11282" name="Text Box 18">
            <a:extLst>
              <a:ext uri="{FF2B5EF4-FFF2-40B4-BE49-F238E27FC236}">
                <a16:creationId xmlns:a16="http://schemas.microsoft.com/office/drawing/2014/main" id="{9274F2DF-BD4B-4B8A-91C8-734053251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334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/>
              <a:t>URANUS</a:t>
            </a:r>
          </a:p>
        </p:txBody>
      </p:sp>
      <p:sp>
        <p:nvSpPr>
          <p:cNvPr id="11283" name="Text Box 19">
            <a:extLst>
              <a:ext uri="{FF2B5EF4-FFF2-40B4-BE49-F238E27FC236}">
                <a16:creationId xmlns:a16="http://schemas.microsoft.com/office/drawing/2014/main" id="{A41AA684-8EEA-4D32-959F-4E62D7130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5334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/>
              <a:t>NEPTUNE</a:t>
            </a:r>
          </a:p>
        </p:txBody>
      </p:sp>
      <p:sp>
        <p:nvSpPr>
          <p:cNvPr id="11284" name="Text Box 20">
            <a:extLst>
              <a:ext uri="{FF2B5EF4-FFF2-40B4-BE49-F238E27FC236}">
                <a16:creationId xmlns:a16="http://schemas.microsoft.com/office/drawing/2014/main" id="{4837DC9C-5F4C-4F5B-A028-CCEA3F1D5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86000"/>
            <a:ext cx="579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Batang" panose="02030600000101010101" pitchFamily="18" charset="-127"/>
              </a:rPr>
              <a:t>These four planets are all </a:t>
            </a:r>
            <a:r>
              <a:rPr lang="en-US" altLang="en-US" sz="2000" u="sng">
                <a:latin typeface="Batang" panose="02030600000101010101" pitchFamily="18" charset="-127"/>
              </a:rPr>
              <a:t>giant gas</a:t>
            </a:r>
            <a:r>
              <a:rPr lang="en-US" altLang="en-US" sz="2000">
                <a:latin typeface="Batang" panose="02030600000101010101" pitchFamily="18" charset="-127"/>
              </a:rPr>
              <a:t> planets.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0" grpId="0"/>
      <p:bldP spid="11281" grpId="0"/>
      <p:bldP spid="11282" grpId="0"/>
      <p:bldP spid="11283" grpId="0"/>
      <p:bldP spid="112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tars">
            <a:extLst>
              <a:ext uri="{FF2B5EF4-FFF2-40B4-BE49-F238E27FC236}">
                <a16:creationId xmlns:a16="http://schemas.microsoft.com/office/drawing/2014/main" id="{3CC3DD96-7DD3-4649-803B-422A3D4FA2B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3" name="Rectangle 5">
            <a:extLst>
              <a:ext uri="{FF2B5EF4-FFF2-40B4-BE49-F238E27FC236}">
                <a16:creationId xmlns:a16="http://schemas.microsoft.com/office/drawing/2014/main" id="{EA2C1EB0-1F6B-4E04-805D-51B606FF2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362200" cy="1143000"/>
          </a:xfrm>
        </p:spPr>
        <p:txBody>
          <a:bodyPr/>
          <a:lstStyle/>
          <a:p>
            <a:r>
              <a:rPr lang="en-US" altLang="en-US" sz="4000"/>
              <a:t>5. Jupiter</a:t>
            </a:r>
          </a:p>
        </p:txBody>
      </p:sp>
      <p:pic>
        <p:nvPicPr>
          <p:cNvPr id="12292" name="Picture 4" descr="jupiter">
            <a:extLst>
              <a:ext uri="{FF2B5EF4-FFF2-40B4-BE49-F238E27FC236}">
                <a16:creationId xmlns:a16="http://schemas.microsoft.com/office/drawing/2014/main" id="{D66FF271-014D-4093-A6D2-E42E87C6159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1905000"/>
            <a:ext cx="3175000" cy="3975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Text Box 7">
            <a:extLst>
              <a:ext uri="{FF2B5EF4-FFF2-40B4-BE49-F238E27FC236}">
                <a16:creationId xmlns:a16="http://schemas.microsoft.com/office/drawing/2014/main" id="{3C766677-D956-40C7-98D6-6116CCA8B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28800"/>
            <a:ext cx="4267200" cy="449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Jupiter is the largest of the planets. 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Natural Satellites: 16 composed of ice and rock.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Atmosphere: composed of hydrogen and helium and has a magnetic field.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Surface: contains BELTS (low, warm, dark colored clouds) and ZONES (high, cool, light colored clouds).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Rotation: 10 hours making it the shortest day in the solar system.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Great Red Spot: a storm on Jupiter for the last 300 years.</a:t>
            </a:r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A9124B19-BF8D-4375-8799-FD19C4B42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8006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RED SPOT</a:t>
            </a:r>
          </a:p>
        </p:txBody>
      </p:sp>
      <p:sp>
        <p:nvSpPr>
          <p:cNvPr id="12297" name="Line 9">
            <a:extLst>
              <a:ext uri="{FF2B5EF4-FFF2-40B4-BE49-F238E27FC236}">
                <a16:creationId xmlns:a16="http://schemas.microsoft.com/office/drawing/2014/main" id="{D510B41E-61A2-4D0F-BF82-F8C728C102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4648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Oval 10">
            <a:extLst>
              <a:ext uri="{FF2B5EF4-FFF2-40B4-BE49-F238E27FC236}">
                <a16:creationId xmlns:a16="http://schemas.microsoft.com/office/drawing/2014/main" id="{4B45760E-A9BA-4652-9AB8-0C32E8420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267200"/>
            <a:ext cx="8382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tars">
            <a:extLst>
              <a:ext uri="{FF2B5EF4-FFF2-40B4-BE49-F238E27FC236}">
                <a16:creationId xmlns:a16="http://schemas.microsoft.com/office/drawing/2014/main" id="{573A3A4A-DB4A-4402-9140-E0A2C527A16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8EF05B6A-6B83-4AF3-BD33-7A47448738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2286000" cy="1020763"/>
          </a:xfrm>
        </p:spPr>
        <p:txBody>
          <a:bodyPr/>
          <a:lstStyle/>
          <a:p>
            <a:r>
              <a:rPr lang="en-US" altLang="en-US" sz="4000"/>
              <a:t>6. Saturn</a:t>
            </a:r>
          </a:p>
        </p:txBody>
      </p:sp>
      <p:pic>
        <p:nvPicPr>
          <p:cNvPr id="13316" name="Picture 4" descr="saturn">
            <a:extLst>
              <a:ext uri="{FF2B5EF4-FFF2-40B4-BE49-F238E27FC236}">
                <a16:creationId xmlns:a16="http://schemas.microsoft.com/office/drawing/2014/main" id="{A7FF251D-F294-481E-B58E-79601CC2238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3657600"/>
            <a:ext cx="5638800" cy="2727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9" name="Text Box 7">
            <a:extLst>
              <a:ext uri="{FF2B5EF4-FFF2-40B4-BE49-F238E27FC236}">
                <a16:creationId xmlns:a16="http://schemas.microsoft.com/office/drawing/2014/main" id="{E02C5CC6-F8ED-470B-BD4A-A2714557A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1336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2478C8D2-8EBC-4CC7-B06A-65BE5D8B9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828800"/>
            <a:ext cx="60960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Atmosphere: mostly hydrogen and helium with a magnetic field.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Surface: has Zones and Belts as well with winds of 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509BD8B9-ED9C-46E0-AEAD-12864FEBA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124200"/>
            <a:ext cx="43434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Rings: there are 7 rings composed ice and rocks. 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Natural Satellites: 7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tars">
            <a:extLst>
              <a:ext uri="{FF2B5EF4-FFF2-40B4-BE49-F238E27FC236}">
                <a16:creationId xmlns:a16="http://schemas.microsoft.com/office/drawing/2014/main" id="{596FAA2B-1817-4F49-BD78-5566E4135F9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Rectangle 5">
            <a:extLst>
              <a:ext uri="{FF2B5EF4-FFF2-40B4-BE49-F238E27FC236}">
                <a16:creationId xmlns:a16="http://schemas.microsoft.com/office/drawing/2014/main" id="{7CE6E9C9-9CFD-40C2-B4B5-2F36656820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2667000" cy="1143000"/>
          </a:xfrm>
        </p:spPr>
        <p:txBody>
          <a:bodyPr/>
          <a:lstStyle/>
          <a:p>
            <a:r>
              <a:rPr lang="en-US" altLang="en-US"/>
              <a:t>7. Uranus</a:t>
            </a:r>
          </a:p>
        </p:txBody>
      </p:sp>
      <p:pic>
        <p:nvPicPr>
          <p:cNvPr id="15364" name="Picture 4" descr="uranus">
            <a:extLst>
              <a:ext uri="{FF2B5EF4-FFF2-40B4-BE49-F238E27FC236}">
                <a16:creationId xmlns:a16="http://schemas.microsoft.com/office/drawing/2014/main" id="{9A9ADC1C-24C7-41C3-8FDC-6CAD6FB41F1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3048000"/>
            <a:ext cx="3429000" cy="3810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7" name="Text Box 7">
            <a:extLst>
              <a:ext uri="{FF2B5EF4-FFF2-40B4-BE49-F238E27FC236}">
                <a16:creationId xmlns:a16="http://schemas.microsoft.com/office/drawing/2014/main" id="{EEFA861C-D747-4D8F-A017-A8BE62712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057400"/>
            <a:ext cx="4267200" cy="297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Atmosphere: Hydrogen and Helium with Methane gas giving its blue/green color.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Rings: 10 made of ice and rocks.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Natural Satellites: 18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Surface: completely fluid with a magnetic field.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Core: small and solid.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AKA: the sideways planet.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tars">
            <a:extLst>
              <a:ext uri="{FF2B5EF4-FFF2-40B4-BE49-F238E27FC236}">
                <a16:creationId xmlns:a16="http://schemas.microsoft.com/office/drawing/2014/main" id="{420E96F2-9152-4299-BC00-A2166E4FBA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Rectangle 5">
            <a:extLst>
              <a:ext uri="{FF2B5EF4-FFF2-40B4-BE49-F238E27FC236}">
                <a16:creationId xmlns:a16="http://schemas.microsoft.com/office/drawing/2014/main" id="{49FA70CB-ED34-46AF-8F58-B898304F1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819400" cy="914400"/>
          </a:xfrm>
        </p:spPr>
        <p:txBody>
          <a:bodyPr/>
          <a:lstStyle/>
          <a:p>
            <a:r>
              <a:rPr lang="en-US" altLang="en-US" sz="4000"/>
              <a:t>8. Neptune</a:t>
            </a:r>
          </a:p>
        </p:txBody>
      </p:sp>
      <p:pic>
        <p:nvPicPr>
          <p:cNvPr id="14343" name="Picture 7" descr="neptune">
            <a:extLst>
              <a:ext uri="{FF2B5EF4-FFF2-40B4-BE49-F238E27FC236}">
                <a16:creationId xmlns:a16="http://schemas.microsoft.com/office/drawing/2014/main" id="{5F21C4C2-5F6E-41D4-8055-371DB775BADA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3810000"/>
            <a:ext cx="3657600" cy="3121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6" name="Text Box 10">
            <a:extLst>
              <a:ext uri="{FF2B5EF4-FFF2-40B4-BE49-F238E27FC236}">
                <a16:creationId xmlns:a16="http://schemas.microsoft.com/office/drawing/2014/main" id="{460A776B-B53A-472D-AC99-06FC0627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52600"/>
            <a:ext cx="5105400" cy="174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Atmosphere: is mainly composed of methane, giving Neptune its bluish color. It also has Belts and Zones.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 The Great Dark Spot: a storm.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Natural Satellites: 8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tars">
            <a:extLst>
              <a:ext uri="{FF2B5EF4-FFF2-40B4-BE49-F238E27FC236}">
                <a16:creationId xmlns:a16="http://schemas.microsoft.com/office/drawing/2014/main" id="{866542D9-3427-458D-97CD-EB33FA0044F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Rectangle 3">
            <a:extLst>
              <a:ext uri="{FF2B5EF4-FFF2-40B4-BE49-F238E27FC236}">
                <a16:creationId xmlns:a16="http://schemas.microsoft.com/office/drawing/2014/main" id="{5BC96D9D-4536-4AC4-A725-6564DE9AD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1143000"/>
          </a:xfrm>
        </p:spPr>
        <p:txBody>
          <a:bodyPr/>
          <a:lstStyle/>
          <a:p>
            <a:r>
              <a:rPr lang="en-US" altLang="en-US" dirty="0"/>
              <a:t> Pluto, a dwarf planet-</a:t>
            </a:r>
            <a:br>
              <a:rPr lang="en-US" altLang="en-US" dirty="0"/>
            </a:br>
            <a:r>
              <a:rPr lang="en-US" altLang="en-US" dirty="0"/>
              <a:t>NOT A PLANET ANY MORE</a:t>
            </a:r>
          </a:p>
        </p:txBody>
      </p:sp>
      <p:pic>
        <p:nvPicPr>
          <p:cNvPr id="16388" name="Picture 4" descr="Pluto">
            <a:extLst>
              <a:ext uri="{FF2B5EF4-FFF2-40B4-BE49-F238E27FC236}">
                <a16:creationId xmlns:a16="http://schemas.microsoft.com/office/drawing/2014/main" id="{0F10AA26-515E-4F08-B6FD-C4672EB2AAA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743200"/>
            <a:ext cx="2908300" cy="3797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0" name="Text Box 6">
            <a:extLst>
              <a:ext uri="{FF2B5EF4-FFF2-40B4-BE49-F238E27FC236}">
                <a16:creationId xmlns:a16="http://schemas.microsoft.com/office/drawing/2014/main" id="{88B59A7F-F1BF-4051-959F-F4943D8FA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438400"/>
            <a:ext cx="4876800" cy="256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 Pluto is so small, and so far away that it is hard to photograph and study.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Atmosphere is made up of Nitrogen and Methane.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 Natural Satellite: 1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Surface: very similar to the Gas Giants.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It is now know as a Dwarf Planet.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B6428E74-1271-4402-8D2B-050742950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0480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Natural Satellite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tars">
            <a:extLst>
              <a:ext uri="{FF2B5EF4-FFF2-40B4-BE49-F238E27FC236}">
                <a16:creationId xmlns:a16="http://schemas.microsoft.com/office/drawing/2014/main" id="{F8B4BB22-C5EC-475F-B3A8-E9F32AE35AD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8" name="Picture 10" descr="solars1">
            <a:extLst>
              <a:ext uri="{FF2B5EF4-FFF2-40B4-BE49-F238E27FC236}">
                <a16:creationId xmlns:a16="http://schemas.microsoft.com/office/drawing/2014/main" id="{794D033A-817C-4A72-BAFB-1A0D27ED8B8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2776538"/>
            <a:ext cx="9144001" cy="4168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5" name="Picture 7" descr="solars0">
            <a:extLst>
              <a:ext uri="{FF2B5EF4-FFF2-40B4-BE49-F238E27FC236}">
                <a16:creationId xmlns:a16="http://schemas.microsoft.com/office/drawing/2014/main" id="{6B1A0DF2-0855-4C69-A232-FF04996C853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2774950"/>
            <a:ext cx="9144001" cy="4168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9" name="Rectangle 11">
            <a:extLst>
              <a:ext uri="{FF2B5EF4-FFF2-40B4-BE49-F238E27FC236}">
                <a16:creationId xmlns:a16="http://schemas.microsoft.com/office/drawing/2014/main" id="{9EF130F8-0E60-476C-8B23-E70734DAB9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953000" cy="1020762"/>
          </a:xfrm>
        </p:spPr>
        <p:txBody>
          <a:bodyPr/>
          <a:lstStyle/>
          <a:p>
            <a:r>
              <a:rPr lang="en-US" altLang="en-US" sz="4000"/>
              <a:t>Recap of the Planets</a:t>
            </a:r>
          </a:p>
        </p:txBody>
      </p:sp>
      <p:sp>
        <p:nvSpPr>
          <p:cNvPr id="17421" name="Text Box 13">
            <a:extLst>
              <a:ext uri="{FF2B5EF4-FFF2-40B4-BE49-F238E27FC236}">
                <a16:creationId xmlns:a16="http://schemas.microsoft.com/office/drawing/2014/main" id="{22B3B98F-D0C1-4251-89EA-562D23476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38400"/>
            <a:ext cx="853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B2B2B2"/>
                </a:solidFill>
              </a:rPr>
              <a:t>M</a:t>
            </a:r>
            <a:r>
              <a:rPr lang="en-US" altLang="en-US" sz="2000"/>
              <a:t>y </a:t>
            </a:r>
            <a:r>
              <a:rPr lang="en-US" altLang="en-US" sz="2000">
                <a:solidFill>
                  <a:srgbClr val="99CCFF"/>
                </a:solidFill>
              </a:rPr>
              <a:t>V</a:t>
            </a:r>
            <a:r>
              <a:rPr lang="en-US" altLang="en-US" sz="2000"/>
              <a:t>ery </a:t>
            </a:r>
            <a:r>
              <a:rPr lang="en-US" altLang="en-US" sz="2000">
                <a:solidFill>
                  <a:srgbClr val="3366FF"/>
                </a:solidFill>
              </a:rPr>
              <a:t>E</a:t>
            </a:r>
            <a:r>
              <a:rPr lang="en-US" altLang="en-US" sz="2000"/>
              <a:t>nthusiastic </a:t>
            </a:r>
            <a:r>
              <a:rPr lang="en-US" altLang="en-US" sz="2000">
                <a:solidFill>
                  <a:srgbClr val="FF6600"/>
                </a:solidFill>
              </a:rPr>
              <a:t>M</a:t>
            </a:r>
            <a:r>
              <a:rPr lang="en-US" altLang="en-US" sz="2000"/>
              <a:t>other </a:t>
            </a:r>
            <a:r>
              <a:rPr lang="en-US" altLang="en-US" sz="2000">
                <a:solidFill>
                  <a:srgbClr val="CC0000"/>
                </a:solidFill>
              </a:rPr>
              <a:t>J</a:t>
            </a:r>
            <a:r>
              <a:rPr lang="en-US" altLang="en-US" sz="2000"/>
              <a:t>ust                 </a:t>
            </a:r>
            <a:r>
              <a:rPr lang="en-US" altLang="en-US" sz="2000">
                <a:solidFill>
                  <a:srgbClr val="FFCC00"/>
                </a:solidFill>
              </a:rPr>
              <a:t>S</a:t>
            </a:r>
            <a:r>
              <a:rPr lang="en-US" altLang="en-US" sz="2000"/>
              <a:t>erved      </a:t>
            </a:r>
            <a:r>
              <a:rPr lang="en-US" altLang="en-US" sz="2000">
                <a:solidFill>
                  <a:schemeClr val="hlink"/>
                </a:solidFill>
              </a:rPr>
              <a:t>U</a:t>
            </a:r>
            <a:r>
              <a:rPr lang="en-US" altLang="en-US" sz="2000"/>
              <a:t>s   </a:t>
            </a:r>
            <a:r>
              <a:rPr lang="en-US" altLang="en-US" sz="2000">
                <a:solidFill>
                  <a:srgbClr val="0000FF"/>
                </a:solidFill>
              </a:rPr>
              <a:t>N</a:t>
            </a:r>
            <a:r>
              <a:rPr lang="en-US" altLang="en-US" sz="2000"/>
              <a:t>ine   </a:t>
            </a:r>
            <a:r>
              <a:rPr lang="en-US" altLang="en-US" sz="2000">
                <a:solidFill>
                  <a:srgbClr val="FFCC00"/>
                </a:solidFill>
              </a:rPr>
              <a:t>P</a:t>
            </a:r>
            <a:r>
              <a:rPr lang="en-US" altLang="en-US" sz="2000"/>
              <a:t>izzas</a:t>
            </a:r>
          </a:p>
        </p:txBody>
      </p:sp>
      <p:sp>
        <p:nvSpPr>
          <p:cNvPr id="17422" name="AutoShape 14">
            <a:extLst>
              <a:ext uri="{FF2B5EF4-FFF2-40B4-BE49-F238E27FC236}">
                <a16:creationId xmlns:a16="http://schemas.microsoft.com/office/drawing/2014/main" id="{A6A636D4-9B15-420F-9D43-557A913A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2262188"/>
            <a:ext cx="457200" cy="4572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tars">
            <a:extLst>
              <a:ext uri="{FF2B5EF4-FFF2-40B4-BE49-F238E27FC236}">
                <a16:creationId xmlns:a16="http://schemas.microsoft.com/office/drawing/2014/main" id="{FB2096E2-1E5A-45AE-A03B-D19C2F63639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8" name="Picture 6" descr="Jupiter Moons">
            <a:extLst>
              <a:ext uri="{FF2B5EF4-FFF2-40B4-BE49-F238E27FC236}">
                <a16:creationId xmlns:a16="http://schemas.microsoft.com/office/drawing/2014/main" id="{B8399DC9-8982-4469-86B1-D99AA12FB8D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998913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2" name="Picture 10" descr="Moon_Comparison-browse">
            <a:extLst>
              <a:ext uri="{FF2B5EF4-FFF2-40B4-BE49-F238E27FC236}">
                <a16:creationId xmlns:a16="http://schemas.microsoft.com/office/drawing/2014/main" id="{276CC41E-55D8-4D04-99AB-F90006F8E95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2300" y="-12700"/>
            <a:ext cx="3505200" cy="33988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0" name="Picture 8" descr="Pluto">
            <a:extLst>
              <a:ext uri="{FF2B5EF4-FFF2-40B4-BE49-F238E27FC236}">
                <a16:creationId xmlns:a16="http://schemas.microsoft.com/office/drawing/2014/main" id="{096C25C4-572E-4D4D-B924-36D999F4C1E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4343400"/>
            <a:ext cx="1925638" cy="2514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3D63E474-2F87-4950-B503-AA9DC0A9058B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1905000" y="2286000"/>
            <a:ext cx="2819400" cy="1143000"/>
          </a:xfrm>
        </p:spPr>
        <p:txBody>
          <a:bodyPr/>
          <a:lstStyle/>
          <a:p>
            <a:r>
              <a:rPr lang="en-US" altLang="en-US"/>
              <a:t>Moons</a:t>
            </a:r>
          </a:p>
        </p:txBody>
      </p:sp>
      <p:sp>
        <p:nvSpPr>
          <p:cNvPr id="18444" name="Text Box 12">
            <a:extLst>
              <a:ext uri="{FF2B5EF4-FFF2-40B4-BE49-F238E27FC236}">
                <a16:creationId xmlns:a16="http://schemas.microsoft.com/office/drawing/2014/main" id="{DA6139BD-607B-44CD-A696-81142C724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85800"/>
            <a:ext cx="419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200"/>
              <a:t>What’s the difference between a moon and a small planet?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  <p:bldP spid="1844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stars">
            <a:extLst>
              <a:ext uri="{FF2B5EF4-FFF2-40B4-BE49-F238E27FC236}">
                <a16:creationId xmlns:a16="http://schemas.microsoft.com/office/drawing/2014/main" id="{C9C0E174-017F-4956-BC46-8867C0B2626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59" name="Rectangle 3">
            <a:extLst>
              <a:ext uri="{FF2B5EF4-FFF2-40B4-BE49-F238E27FC236}">
                <a16:creationId xmlns:a16="http://schemas.microsoft.com/office/drawing/2014/main" id="{893B84F8-1052-4F06-B4F2-F60EF71810C2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r>
              <a:rPr lang="en-US" altLang="en-US"/>
              <a:t>Other Stuff in our Solar System</a:t>
            </a:r>
          </a:p>
        </p:txBody>
      </p:sp>
      <p:pic>
        <p:nvPicPr>
          <p:cNvPr id="45060" name="Picture 4" descr="Asteroid_Belt">
            <a:extLst>
              <a:ext uri="{FF2B5EF4-FFF2-40B4-BE49-F238E27FC236}">
                <a16:creationId xmlns:a16="http://schemas.microsoft.com/office/drawing/2014/main" id="{D10DAB20-EF6F-484E-A22D-753F95DED21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1371600"/>
            <a:ext cx="5410200" cy="54022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2" name="Picture 6" descr="meteor">
            <a:extLst>
              <a:ext uri="{FF2B5EF4-FFF2-40B4-BE49-F238E27FC236}">
                <a16:creationId xmlns:a16="http://schemas.microsoft.com/office/drawing/2014/main" id="{3A8B5C75-AF6F-4674-B768-963408FF0D2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627868">
            <a:off x="1143000" y="2819400"/>
            <a:ext cx="1130300" cy="612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4" name="Picture 8" descr="three_asteroids-browse">
            <a:extLst>
              <a:ext uri="{FF2B5EF4-FFF2-40B4-BE49-F238E27FC236}">
                <a16:creationId xmlns:a16="http://schemas.microsoft.com/office/drawing/2014/main" id="{36D19324-0EB3-4D78-82E8-7DEA6599C6D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4876800"/>
            <a:ext cx="1905000" cy="963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6" name="Text Box 10">
            <a:extLst>
              <a:ext uri="{FF2B5EF4-FFF2-40B4-BE49-F238E27FC236}">
                <a16:creationId xmlns:a16="http://schemas.microsoft.com/office/drawing/2014/main" id="{98A92999-09F8-45DD-A2D9-DAEB3D83B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133600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Meteors</a:t>
            </a:r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23BF515A-DA89-4DAA-9F1E-EA130CAE6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67200"/>
            <a:ext cx="137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Asteroids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6" grpId="0"/>
      <p:bldP spid="4506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733</Words>
  <Application>Microsoft Office PowerPoint</Application>
  <PresentationFormat>Presentación en pantalla (4:3)</PresentationFormat>
  <Paragraphs>99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Batang</vt:lpstr>
      <vt:lpstr>Arial</vt:lpstr>
      <vt:lpstr>Default Design</vt:lpstr>
      <vt:lpstr>The Solar System</vt:lpstr>
      <vt:lpstr>Overview</vt:lpstr>
      <vt:lpstr>The 1st  Four Planets</vt:lpstr>
      <vt:lpstr>1. Mercury</vt:lpstr>
      <vt:lpstr>2. Venus</vt:lpstr>
      <vt:lpstr>3. Earth</vt:lpstr>
      <vt:lpstr>4. Mars</vt:lpstr>
      <vt:lpstr>Planets 5, 6, 7, &amp; 8</vt:lpstr>
      <vt:lpstr>5. Jupiter</vt:lpstr>
      <vt:lpstr>6. Saturn</vt:lpstr>
      <vt:lpstr>7. Uranus</vt:lpstr>
      <vt:lpstr>8. Neptune</vt:lpstr>
      <vt:lpstr> Pluto, a dwarf planet- NOT A PLANET ANY MORE</vt:lpstr>
      <vt:lpstr>Recap of the Planets</vt:lpstr>
      <vt:lpstr>Moons</vt:lpstr>
      <vt:lpstr>Other Stuff in our Solar System</vt:lpstr>
    </vt:vector>
  </TitlesOfParts>
  <Company>jaf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Solar System</dc:title>
  <dc:creator>Maria Sanz</dc:creator>
  <cp:lastModifiedBy>Maria Sanz</cp:lastModifiedBy>
  <cp:revision>25</cp:revision>
  <dcterms:created xsi:type="dcterms:W3CDTF">2005-04-28T12:17:15Z</dcterms:created>
  <dcterms:modified xsi:type="dcterms:W3CDTF">2022-03-11T15:56:23Z</dcterms:modified>
</cp:coreProperties>
</file>