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21"/>
  </p:notesMasterIdLst>
  <p:sldIdLst>
    <p:sldId id="260" r:id="rId2"/>
    <p:sldId id="256" r:id="rId3"/>
    <p:sldId id="257" r:id="rId4"/>
    <p:sldId id="282" r:id="rId5"/>
    <p:sldId id="284" r:id="rId6"/>
    <p:sldId id="281" r:id="rId7"/>
    <p:sldId id="258" r:id="rId8"/>
    <p:sldId id="259" r:id="rId9"/>
    <p:sldId id="268" r:id="rId10"/>
    <p:sldId id="261" r:id="rId11"/>
    <p:sldId id="269" r:id="rId12"/>
    <p:sldId id="270" r:id="rId13"/>
    <p:sldId id="271" r:id="rId14"/>
    <p:sldId id="272" r:id="rId15"/>
    <p:sldId id="273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C9EF"/>
    <a:srgbClr val="F09788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1341" autoAdjust="0"/>
  </p:normalViewPr>
  <p:slideViewPr>
    <p:cSldViewPr snapToGrid="0">
      <p:cViewPr varScale="1">
        <p:scale>
          <a:sx n="67" d="100"/>
          <a:sy n="67" d="100"/>
        </p:scale>
        <p:origin x="1046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926FA8-0368-4A93-B9E6-5EBC494BFEC7}" type="doc">
      <dgm:prSet loTypeId="urn:microsoft.com/office/officeart/2005/8/layout/vList3#1" loCatId="list" qsTypeId="urn:microsoft.com/office/officeart/2005/8/quickstyle/3d3" qsCatId="3D" csTypeId="urn:microsoft.com/office/officeart/2005/8/colors/accent2_1" csCatId="accent2" phldr="1"/>
      <dgm:spPr/>
    </dgm:pt>
    <dgm:pt modelId="{7F4BF335-6CC1-4C90-B1B3-EA477AB40C16}">
      <dgm:prSet phldrT="[Text]"/>
      <dgm:spPr>
        <a:xfrm rot="10800000">
          <a:off x="1818001" y="187608"/>
          <a:ext cx="5316992" cy="1490953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glow rad="70000">
            <a:sysClr val="window" lastClr="FFFFFF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ys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IN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Meteorological Drought </a:t>
          </a:r>
        </a:p>
      </dgm:t>
    </dgm:pt>
    <dgm:pt modelId="{9C3592B6-43E0-41F6-87CE-58CA783102FC}" type="parTrans" cxnId="{35D9274D-4A0B-41C6-A9DC-6C7E46BAC9A2}">
      <dgm:prSet/>
      <dgm:spPr/>
      <dgm:t>
        <a:bodyPr/>
        <a:lstStyle/>
        <a:p>
          <a:endParaRPr lang="en-IN"/>
        </a:p>
      </dgm:t>
    </dgm:pt>
    <dgm:pt modelId="{55BD5FB5-C299-43DA-8621-07669F882E06}" type="sibTrans" cxnId="{35D9274D-4A0B-41C6-A9DC-6C7E46BAC9A2}">
      <dgm:prSet/>
      <dgm:spPr/>
      <dgm:t>
        <a:bodyPr/>
        <a:lstStyle/>
        <a:p>
          <a:endParaRPr lang="en-IN"/>
        </a:p>
      </dgm:t>
    </dgm:pt>
    <dgm:pt modelId="{0E94CE6B-AA2F-40C2-BD6B-D3475A691A78}">
      <dgm:prSet phldrT="[Text]"/>
      <dgm:spPr>
        <a:xfrm rot="10800000">
          <a:off x="1711980" y="1938088"/>
          <a:ext cx="5316992" cy="1490953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glow rad="70000">
            <a:sysClr val="window" lastClr="FFFFFF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ys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IN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Hydrological Drought</a:t>
          </a:r>
        </a:p>
      </dgm:t>
    </dgm:pt>
    <dgm:pt modelId="{9AE89670-336A-47C9-B4F8-90364B2A8E16}" type="parTrans" cxnId="{CFE19C72-44A9-4A7E-AD4D-9F9755BB098D}">
      <dgm:prSet/>
      <dgm:spPr/>
      <dgm:t>
        <a:bodyPr/>
        <a:lstStyle/>
        <a:p>
          <a:endParaRPr lang="en-IN"/>
        </a:p>
      </dgm:t>
    </dgm:pt>
    <dgm:pt modelId="{04BD9B23-FDEF-4E62-8C86-B0ED77D4D072}" type="sibTrans" cxnId="{CFE19C72-44A9-4A7E-AD4D-9F9755BB098D}">
      <dgm:prSet/>
      <dgm:spPr/>
      <dgm:t>
        <a:bodyPr/>
        <a:lstStyle/>
        <a:p>
          <a:endParaRPr lang="en-IN"/>
        </a:p>
      </dgm:t>
    </dgm:pt>
    <dgm:pt modelId="{97A749AD-B81B-4E5F-82E6-2DD79446FCB4}">
      <dgm:prSet phldrT="[Text]"/>
      <dgm:spPr>
        <a:xfrm rot="10800000">
          <a:off x="1804762" y="3688568"/>
          <a:ext cx="5316992" cy="1490953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glow rad="70000">
            <a:sysClr val="window" lastClr="FFFFFF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ys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IN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Agricultural Drought</a:t>
          </a:r>
        </a:p>
      </dgm:t>
    </dgm:pt>
    <dgm:pt modelId="{64E8EA1D-757A-4F3B-96B8-4D00D5944837}" type="parTrans" cxnId="{0A0F3376-9384-4693-B5E9-BA7258F9EA16}">
      <dgm:prSet/>
      <dgm:spPr/>
      <dgm:t>
        <a:bodyPr/>
        <a:lstStyle/>
        <a:p>
          <a:endParaRPr lang="en-IN"/>
        </a:p>
      </dgm:t>
    </dgm:pt>
    <dgm:pt modelId="{C84289A3-7ABA-4ACD-9744-F02F53CC1DCF}" type="sibTrans" cxnId="{0A0F3376-9384-4693-B5E9-BA7258F9EA16}">
      <dgm:prSet/>
      <dgm:spPr/>
      <dgm:t>
        <a:bodyPr/>
        <a:lstStyle/>
        <a:p>
          <a:endParaRPr lang="en-IN"/>
        </a:p>
      </dgm:t>
    </dgm:pt>
    <dgm:pt modelId="{72BFC5A2-D946-4D5E-BE37-02E2CDBABE57}" type="pres">
      <dgm:prSet presAssocID="{96926FA8-0368-4A93-B9E6-5EBC494BFEC7}" presName="linearFlow" presStyleCnt="0">
        <dgm:presLayoutVars>
          <dgm:dir/>
          <dgm:resizeHandles val="exact"/>
        </dgm:presLayoutVars>
      </dgm:prSet>
      <dgm:spPr/>
    </dgm:pt>
    <dgm:pt modelId="{BD2108DA-7896-4E5F-8744-A22FCB353B95}" type="pres">
      <dgm:prSet presAssocID="{7F4BF335-6CC1-4C90-B1B3-EA477AB40C16}" presName="composite" presStyleCnt="0"/>
      <dgm:spPr/>
    </dgm:pt>
    <dgm:pt modelId="{73187E38-65A4-4270-8311-3B740D09A313}" type="pres">
      <dgm:prSet presAssocID="{7F4BF335-6CC1-4C90-B1B3-EA477AB40C16}" presName="imgShp" presStyleLbl="fgImgPlace1" presStyleIdx="0" presStyleCnt="3" custLinFactNeighborX="-889" custLinFactNeighborY="6222"/>
      <dgm:spPr>
        <a:xfrm>
          <a:off x="953249" y="94840"/>
          <a:ext cx="1490953" cy="149095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glow rad="63500">
            <a:srgbClr val="CCAF0A">
              <a:tint val="4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</dgm:pt>
    <dgm:pt modelId="{715045B0-EA04-4BEA-BBCF-F4CAE826F803}" type="pres">
      <dgm:prSet presAssocID="{7F4BF335-6CC1-4C90-B1B3-EA477AB40C16}" presName="txShp" presStyleLbl="node1" presStyleIdx="0" presStyleCnt="3" custLinFactNeighborX="1994" custLinFactNeighborY="12444">
        <dgm:presLayoutVars>
          <dgm:bulletEnabled val="1"/>
        </dgm:presLayoutVars>
      </dgm:prSet>
      <dgm:spPr>
        <a:prstGeom prst="homePlate">
          <a:avLst/>
        </a:prstGeom>
      </dgm:spPr>
    </dgm:pt>
    <dgm:pt modelId="{610D68D5-3EAF-439E-8AEC-4DBD7F697E5A}" type="pres">
      <dgm:prSet presAssocID="{55BD5FB5-C299-43DA-8621-07669F882E06}" presName="spacing" presStyleCnt="0"/>
      <dgm:spPr/>
    </dgm:pt>
    <dgm:pt modelId="{7EFE24C8-0519-4484-88B3-E25DA728FBB8}" type="pres">
      <dgm:prSet presAssocID="{0E94CE6B-AA2F-40C2-BD6B-D3475A691A78}" presName="composite" presStyleCnt="0"/>
      <dgm:spPr/>
    </dgm:pt>
    <dgm:pt modelId="{26FC34F1-4ADE-46B1-820B-D24F758E2F87}" type="pres">
      <dgm:prSet presAssocID="{0E94CE6B-AA2F-40C2-BD6B-D3475A691A78}" presName="imgShp" presStyleLbl="fgImgPlace1" presStyleIdx="1" presStyleCnt="3"/>
      <dgm:spPr>
        <a:xfrm>
          <a:off x="966504" y="1938088"/>
          <a:ext cx="1490953" cy="149095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glow rad="63500">
            <a:srgbClr val="CCAF0A">
              <a:tint val="4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</dgm:pt>
    <dgm:pt modelId="{6125822B-557E-46F7-B047-467116A30240}" type="pres">
      <dgm:prSet presAssocID="{0E94CE6B-AA2F-40C2-BD6B-D3475A691A78}" presName="txShp" presStyleLbl="node1" presStyleIdx="1" presStyleCnt="3">
        <dgm:presLayoutVars>
          <dgm:bulletEnabled val="1"/>
        </dgm:presLayoutVars>
      </dgm:prSet>
      <dgm:spPr>
        <a:prstGeom prst="homePlate">
          <a:avLst/>
        </a:prstGeom>
      </dgm:spPr>
    </dgm:pt>
    <dgm:pt modelId="{11927279-A218-4460-8F41-244154223368}" type="pres">
      <dgm:prSet presAssocID="{04BD9B23-FDEF-4E62-8C86-B0ED77D4D072}" presName="spacing" presStyleCnt="0"/>
      <dgm:spPr/>
    </dgm:pt>
    <dgm:pt modelId="{2942DC14-722A-4907-990E-DC74A87BA11A}" type="pres">
      <dgm:prSet presAssocID="{97A749AD-B81B-4E5F-82E6-2DD79446FCB4}" presName="composite" presStyleCnt="0"/>
      <dgm:spPr/>
    </dgm:pt>
    <dgm:pt modelId="{E7934B1E-FA88-4418-A606-8C46647DC3EF}" type="pres">
      <dgm:prSet presAssocID="{97A749AD-B81B-4E5F-82E6-2DD79446FCB4}" presName="imgShp" presStyleLbl="fgImgPlace1" presStyleIdx="2" presStyleCnt="3" custLinFactNeighborX="889" custLinFactNeighborY="-14221"/>
      <dgm:spPr>
        <a:xfrm>
          <a:off x="979758" y="3662074"/>
          <a:ext cx="1490953" cy="149095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glow rad="63500">
            <a:srgbClr val="CCAF0A">
              <a:tint val="4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</dgm:pt>
    <dgm:pt modelId="{29AC0138-3B1D-43E4-BF38-681570DC7255}" type="pres">
      <dgm:prSet presAssocID="{97A749AD-B81B-4E5F-82E6-2DD79446FCB4}" presName="txShp" presStyleLbl="node1" presStyleIdx="2" presStyleCnt="3" custLinFactNeighborX="1745" custLinFactNeighborY="-12444">
        <dgm:presLayoutVars>
          <dgm:bulletEnabled val="1"/>
        </dgm:presLayoutVars>
      </dgm:prSet>
      <dgm:spPr>
        <a:prstGeom prst="homePlate">
          <a:avLst/>
        </a:prstGeom>
      </dgm:spPr>
    </dgm:pt>
  </dgm:ptLst>
  <dgm:cxnLst>
    <dgm:cxn modelId="{5C227629-13BD-4544-98C0-CBBF783F6025}" type="presOf" srcId="{0E94CE6B-AA2F-40C2-BD6B-D3475A691A78}" destId="{6125822B-557E-46F7-B047-467116A30240}" srcOrd="0" destOrd="0" presId="urn:microsoft.com/office/officeart/2005/8/layout/vList3#1"/>
    <dgm:cxn modelId="{E62DDD3E-CE91-4131-8AF6-24A18F4A5BBB}" type="presOf" srcId="{96926FA8-0368-4A93-B9E6-5EBC494BFEC7}" destId="{72BFC5A2-D946-4D5E-BE37-02E2CDBABE57}" srcOrd="0" destOrd="0" presId="urn:microsoft.com/office/officeart/2005/8/layout/vList3#1"/>
    <dgm:cxn modelId="{90CEF062-0B18-4CA7-9089-9F6D5563E630}" type="presOf" srcId="{7F4BF335-6CC1-4C90-B1B3-EA477AB40C16}" destId="{715045B0-EA04-4BEA-BBCF-F4CAE826F803}" srcOrd="0" destOrd="0" presId="urn:microsoft.com/office/officeart/2005/8/layout/vList3#1"/>
    <dgm:cxn modelId="{35D9274D-4A0B-41C6-A9DC-6C7E46BAC9A2}" srcId="{96926FA8-0368-4A93-B9E6-5EBC494BFEC7}" destId="{7F4BF335-6CC1-4C90-B1B3-EA477AB40C16}" srcOrd="0" destOrd="0" parTransId="{9C3592B6-43E0-41F6-87CE-58CA783102FC}" sibTransId="{55BD5FB5-C299-43DA-8621-07669F882E06}"/>
    <dgm:cxn modelId="{CFE19C72-44A9-4A7E-AD4D-9F9755BB098D}" srcId="{96926FA8-0368-4A93-B9E6-5EBC494BFEC7}" destId="{0E94CE6B-AA2F-40C2-BD6B-D3475A691A78}" srcOrd="1" destOrd="0" parTransId="{9AE89670-336A-47C9-B4F8-90364B2A8E16}" sibTransId="{04BD9B23-FDEF-4E62-8C86-B0ED77D4D072}"/>
    <dgm:cxn modelId="{0A0F3376-9384-4693-B5E9-BA7258F9EA16}" srcId="{96926FA8-0368-4A93-B9E6-5EBC494BFEC7}" destId="{97A749AD-B81B-4E5F-82E6-2DD79446FCB4}" srcOrd="2" destOrd="0" parTransId="{64E8EA1D-757A-4F3B-96B8-4D00D5944837}" sibTransId="{C84289A3-7ABA-4ACD-9744-F02F53CC1DCF}"/>
    <dgm:cxn modelId="{9472E5A0-73CB-4ED6-803B-63B4B8F8DF68}" type="presOf" srcId="{97A749AD-B81B-4E5F-82E6-2DD79446FCB4}" destId="{29AC0138-3B1D-43E4-BF38-681570DC7255}" srcOrd="0" destOrd="0" presId="urn:microsoft.com/office/officeart/2005/8/layout/vList3#1"/>
    <dgm:cxn modelId="{E6609FFA-1E67-4E0D-89DB-9FFEE17A7036}" type="presParOf" srcId="{72BFC5A2-D946-4D5E-BE37-02E2CDBABE57}" destId="{BD2108DA-7896-4E5F-8744-A22FCB353B95}" srcOrd="0" destOrd="0" presId="urn:microsoft.com/office/officeart/2005/8/layout/vList3#1"/>
    <dgm:cxn modelId="{2CB37C4E-065A-4EA2-B8B3-8AF3F3F28EC1}" type="presParOf" srcId="{BD2108DA-7896-4E5F-8744-A22FCB353B95}" destId="{73187E38-65A4-4270-8311-3B740D09A313}" srcOrd="0" destOrd="0" presId="urn:microsoft.com/office/officeart/2005/8/layout/vList3#1"/>
    <dgm:cxn modelId="{EE7022DE-CF9A-464F-976B-6E6AC90E802A}" type="presParOf" srcId="{BD2108DA-7896-4E5F-8744-A22FCB353B95}" destId="{715045B0-EA04-4BEA-BBCF-F4CAE826F803}" srcOrd="1" destOrd="0" presId="urn:microsoft.com/office/officeart/2005/8/layout/vList3#1"/>
    <dgm:cxn modelId="{10DDCDBD-B3B9-417B-BFE3-080E55AFB895}" type="presParOf" srcId="{72BFC5A2-D946-4D5E-BE37-02E2CDBABE57}" destId="{610D68D5-3EAF-439E-8AEC-4DBD7F697E5A}" srcOrd="1" destOrd="0" presId="urn:microsoft.com/office/officeart/2005/8/layout/vList3#1"/>
    <dgm:cxn modelId="{A973752D-3D67-4C5F-9CCE-920876E109BA}" type="presParOf" srcId="{72BFC5A2-D946-4D5E-BE37-02E2CDBABE57}" destId="{7EFE24C8-0519-4484-88B3-E25DA728FBB8}" srcOrd="2" destOrd="0" presId="urn:microsoft.com/office/officeart/2005/8/layout/vList3#1"/>
    <dgm:cxn modelId="{3BED4AD0-15A9-4196-B875-892CD1FF1363}" type="presParOf" srcId="{7EFE24C8-0519-4484-88B3-E25DA728FBB8}" destId="{26FC34F1-4ADE-46B1-820B-D24F758E2F87}" srcOrd="0" destOrd="0" presId="urn:microsoft.com/office/officeart/2005/8/layout/vList3#1"/>
    <dgm:cxn modelId="{4C8A2A24-D84C-4744-938B-E7263965FF97}" type="presParOf" srcId="{7EFE24C8-0519-4484-88B3-E25DA728FBB8}" destId="{6125822B-557E-46F7-B047-467116A30240}" srcOrd="1" destOrd="0" presId="urn:microsoft.com/office/officeart/2005/8/layout/vList3#1"/>
    <dgm:cxn modelId="{EB1E2750-5122-49DA-A631-D9B99E16F920}" type="presParOf" srcId="{72BFC5A2-D946-4D5E-BE37-02E2CDBABE57}" destId="{11927279-A218-4460-8F41-244154223368}" srcOrd="3" destOrd="0" presId="urn:microsoft.com/office/officeart/2005/8/layout/vList3#1"/>
    <dgm:cxn modelId="{89042F44-1BE0-4B64-AE45-04D2DD3512B4}" type="presParOf" srcId="{72BFC5A2-D946-4D5E-BE37-02E2CDBABE57}" destId="{2942DC14-722A-4907-990E-DC74A87BA11A}" srcOrd="4" destOrd="0" presId="urn:microsoft.com/office/officeart/2005/8/layout/vList3#1"/>
    <dgm:cxn modelId="{24EA022B-1411-4427-838D-F0C95A12B7C8}" type="presParOf" srcId="{2942DC14-722A-4907-990E-DC74A87BA11A}" destId="{E7934B1E-FA88-4418-A606-8C46647DC3EF}" srcOrd="0" destOrd="0" presId="urn:microsoft.com/office/officeart/2005/8/layout/vList3#1"/>
    <dgm:cxn modelId="{2DF679BC-F488-4303-BBAD-9AA128BDE423}" type="presParOf" srcId="{2942DC14-722A-4907-990E-DC74A87BA11A}" destId="{29AC0138-3B1D-43E4-BF38-681570DC7255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045B0-EA04-4BEA-BBCF-F4CAE826F803}">
      <dsp:nvSpPr>
        <dsp:cNvPr id="0" name=""/>
        <dsp:cNvSpPr/>
      </dsp:nvSpPr>
      <dsp:spPr>
        <a:xfrm rot="10800000">
          <a:off x="1818001" y="187608"/>
          <a:ext cx="5316992" cy="1490953"/>
        </a:xfrm>
        <a:prstGeom prst="homePlat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glow rad="70000">
            <a:sysClr val="window" lastClr="FFFFFF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ys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7469" tIns="144780" rIns="270256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Meteorological Drought </a:t>
          </a:r>
        </a:p>
      </dsp:txBody>
      <dsp:txXfrm rot="10800000">
        <a:off x="2190739" y="187608"/>
        <a:ext cx="4944254" cy="1490953"/>
      </dsp:txXfrm>
    </dsp:sp>
    <dsp:sp modelId="{73187E38-65A4-4270-8311-3B740D09A313}">
      <dsp:nvSpPr>
        <dsp:cNvPr id="0" name=""/>
        <dsp:cNvSpPr/>
      </dsp:nvSpPr>
      <dsp:spPr>
        <a:xfrm>
          <a:off x="953249" y="94840"/>
          <a:ext cx="1490953" cy="149095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glow rad="63500">
            <a:srgbClr val="CCAF0A">
              <a:tint val="4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125822B-557E-46F7-B047-467116A30240}">
      <dsp:nvSpPr>
        <dsp:cNvPr id="0" name=""/>
        <dsp:cNvSpPr/>
      </dsp:nvSpPr>
      <dsp:spPr>
        <a:xfrm rot="10800000">
          <a:off x="1711980" y="1938088"/>
          <a:ext cx="5316992" cy="1490953"/>
        </a:xfrm>
        <a:prstGeom prst="homePlat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glow rad="70000">
            <a:sysClr val="window" lastClr="FFFFFF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ys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7469" tIns="144780" rIns="270256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Hydrological Drought</a:t>
          </a:r>
        </a:p>
      </dsp:txBody>
      <dsp:txXfrm rot="10800000">
        <a:off x="2084718" y="1938088"/>
        <a:ext cx="4944254" cy="1490953"/>
      </dsp:txXfrm>
    </dsp:sp>
    <dsp:sp modelId="{26FC34F1-4ADE-46B1-820B-D24F758E2F87}">
      <dsp:nvSpPr>
        <dsp:cNvPr id="0" name=""/>
        <dsp:cNvSpPr/>
      </dsp:nvSpPr>
      <dsp:spPr>
        <a:xfrm>
          <a:off x="966504" y="1938088"/>
          <a:ext cx="1490953" cy="149095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glow rad="63500">
            <a:srgbClr val="CCAF0A">
              <a:tint val="4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AC0138-3B1D-43E4-BF38-681570DC7255}">
      <dsp:nvSpPr>
        <dsp:cNvPr id="0" name=""/>
        <dsp:cNvSpPr/>
      </dsp:nvSpPr>
      <dsp:spPr>
        <a:xfrm rot="10800000">
          <a:off x="1804762" y="3688568"/>
          <a:ext cx="5316992" cy="1490953"/>
        </a:xfrm>
        <a:prstGeom prst="homePlat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glow rad="70000">
            <a:sysClr val="window" lastClr="FFFFFF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ys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7469" tIns="144780" rIns="270256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+mn-cs"/>
            </a:rPr>
            <a:t>Agricultural Drought</a:t>
          </a:r>
        </a:p>
      </dsp:txBody>
      <dsp:txXfrm rot="10800000">
        <a:off x="2177500" y="3688568"/>
        <a:ext cx="4944254" cy="1490953"/>
      </dsp:txXfrm>
    </dsp:sp>
    <dsp:sp modelId="{E7934B1E-FA88-4418-A606-8C46647DC3EF}">
      <dsp:nvSpPr>
        <dsp:cNvPr id="0" name=""/>
        <dsp:cNvSpPr/>
      </dsp:nvSpPr>
      <dsp:spPr>
        <a:xfrm>
          <a:off x="979758" y="3662074"/>
          <a:ext cx="1490953" cy="149095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glow rad="63500">
            <a:srgbClr val="CCAF0A">
              <a:tint val="40000"/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9B56AE9-2475-85B4-0B35-EE138F1A22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0500A1-6161-1040-22DA-0A37B9308BF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62DB203-938F-45E6-A539-D43E23DEE570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5ED80CB-CD52-BE73-3C6C-74EFA18A63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049D4E7-745D-928E-A984-CF8F7E6C1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8C013-2E96-A3E8-DFBB-AD997750C85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8FB4A-9132-247F-B0D5-BF24565F75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D9A34469-0526-479A-8095-D4A8874906B8}" type="slidenum">
              <a:rPr lang="en-IN" altLang="es-ES"/>
              <a:pPr/>
              <a:t>‹Nº›</a:t>
            </a:fld>
            <a:endParaRPr lang="en-IN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8112580F-54A0-22FD-B0A6-BBB13FC678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5E071ABC-ED35-3CDD-76C3-87B86B379D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s-E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928DFFCF-D08B-02EC-EBC0-54612A5ED4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9pPr>
          </a:lstStyle>
          <a:p>
            <a:fld id="{2D6FDF0F-D7B1-46E6-9DBD-1931CF955254}" type="slidenum">
              <a:rPr lang="en-IN" altLang="es-ES">
                <a:latin typeface="Calibri" panose="020F0502020204030204" pitchFamily="34" charset="0"/>
              </a:rPr>
              <a:pPr/>
              <a:t>7</a:t>
            </a:fld>
            <a:endParaRPr lang="en-IN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90E3B4FC-DF32-1AD5-B910-6C28C8726E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9BE5ABFF-C9C9-4FF2-3525-29CE3C95B8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s-ES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F4A58EE3-EC9B-60B2-F750-4FC206DB8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9pPr>
          </a:lstStyle>
          <a:p>
            <a:fld id="{4BCD3824-B89B-4BDB-BDA5-1532AF9488EF}" type="slidenum">
              <a:rPr lang="en-IN" altLang="es-ES">
                <a:latin typeface="Calibri" panose="020F0502020204030204" pitchFamily="34" charset="0"/>
              </a:rPr>
              <a:pPr/>
              <a:t>10</a:t>
            </a:fld>
            <a:endParaRPr lang="en-IN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49C3659F-AAD6-8537-D910-1F454CFA00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7EE58CF1-EB74-C4A0-58A1-C118F283F4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s-E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E93A454F-4BCA-DBB5-B715-0FC1BE69F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FFF716C6-EC24-452D-8579-8FE88D8B85D4}" type="slidenum">
              <a:rPr lang="en-IN" altLang="es-ES">
                <a:latin typeface="Calibri" panose="020F0502020204030204" pitchFamily="34" charset="0"/>
              </a:rPr>
              <a:pPr/>
              <a:t>19</a:t>
            </a:fld>
            <a:endParaRPr lang="en-IN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>
            <a:extLst>
              <a:ext uri="{FF2B5EF4-FFF2-40B4-BE49-F238E27FC236}">
                <a16:creationId xmlns:a16="http://schemas.microsoft.com/office/drawing/2014/main" id="{751052D1-EEEC-60EE-CCBB-66A96EE69F1D}"/>
              </a:ext>
            </a:extLst>
          </p:cNvPr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2147483646 w 372"/>
              <a:gd name="T1" fmla="*/ 2147483646 h 166"/>
              <a:gd name="T2" fmla="*/ 2147483646 w 372"/>
              <a:gd name="T3" fmla="*/ 2147483646 h 166"/>
              <a:gd name="T4" fmla="*/ 2147483646 w 372"/>
              <a:gd name="T5" fmla="*/ 2147483646 h 166"/>
              <a:gd name="T6" fmla="*/ 2147483646 w 372"/>
              <a:gd name="T7" fmla="*/ 2147483646 h 166"/>
              <a:gd name="T8" fmla="*/ 2147483646 w 372"/>
              <a:gd name="T9" fmla="*/ 2147483646 h 166"/>
              <a:gd name="T10" fmla="*/ 2147483646 w 372"/>
              <a:gd name="T11" fmla="*/ 2147483646 h 166"/>
              <a:gd name="T12" fmla="*/ 2147483646 w 372"/>
              <a:gd name="T13" fmla="*/ 2147483646 h 166"/>
              <a:gd name="T14" fmla="*/ 2147483646 w 372"/>
              <a:gd name="T15" fmla="*/ 0 h 166"/>
              <a:gd name="T16" fmla="*/ 0 w 372"/>
              <a:gd name="T17" fmla="*/ 0 h 166"/>
              <a:gd name="T18" fmla="*/ 0 w 372"/>
              <a:gd name="T19" fmla="*/ 2147483646 h 166"/>
              <a:gd name="T20" fmla="*/ 2147483646 w 372"/>
              <a:gd name="T21" fmla="*/ 2147483646 h 1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1911C0-0888-AAD5-6572-40FB4CCDC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DE937-9D20-438D-B7CC-BFFCBEF7297A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C746B4F-76ED-6DCF-419F-91781116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AE3CC2F-3799-054E-D849-AEDE1B99B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fld id="{D09EB432-B480-4CB3-ABAC-82895B0423DE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384186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02BC1FA7-3BBC-4A82-D5A5-819D7E060462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B89CD0-1162-08E0-6AC4-A8A8146E6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B85E5-0EC6-476E-BDF4-21770C6AEE0D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0315D3-29C3-B62C-3050-31D3DE08D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B07AEA2-B9A7-E6F7-CDCB-25E2BC3A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C77D5-414F-4695-A739-D73C5E695344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2168885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59D62181-E617-66DD-033D-D199196313E9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3F1B66-87BF-25E9-C394-2139842C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1B00D-DC6E-431C-AEC9-B81F25CCEF4B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E723CB6-B458-AF0C-94B0-8324A5FC2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3BD35C-273F-2CFA-4141-0A9A4B59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fld id="{0FEF2CC4-BA66-4CA1-BDBD-9ADA555B5008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142841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C5C60645-99C9-6B33-1507-D81BFA880C4B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4A7D1-F41B-37E4-4559-A95A7DA7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6AC22-63EE-44A5-94F1-6AA319D21D62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E81BD-7F90-53A0-5C94-8368349C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A03131-70EA-E97D-6FBE-23B1F14D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36B9B-C0CF-41F7-A875-0F23F4EC3F3E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224225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5">
            <a:extLst>
              <a:ext uri="{FF2B5EF4-FFF2-40B4-BE49-F238E27FC236}">
                <a16:creationId xmlns:a16="http://schemas.microsoft.com/office/drawing/2014/main" id="{814B14DD-F6BC-066E-534D-EFD0939C4177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D3AD1F-9067-9587-167E-1D64ABA96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4F384-D366-47A8-8651-8A9513D9AA61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56F2D-5C0B-88E8-DCE4-0F2E74FE6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29A9B54-6AC2-D0F8-978C-4B6126E7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10A8D-22AC-475C-B370-8D37ACA0B379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3551109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40B91C10-74A9-5C29-8813-193C8DAC647C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5F859E27-7AB5-5A7A-9647-EBA6162FD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0BFE5-DA61-44E5-8BD1-5ED97A0A3E69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1A3D7BB-80BF-FC7A-CC91-36170F2FC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14E89830-FD22-028C-2CE4-DF257BC27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0EA0C-5CB8-4FF9-9A02-2F00EEDAC9BA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1145594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36122654-7BF3-A5E9-1EC2-A4307FD58B66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BFAD6B5-0C38-CEAB-D81B-36825CA8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B63CE-B551-4B58-9F1D-1AD2516C0A9C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6382FAE-F24F-5E9C-ED78-0966400B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9F70548-614A-AAA6-ABD5-DC11D2D6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3F658-A98C-43AD-B995-D9484E50AB60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356370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A061D2FE-AEC5-B546-4379-EBDBBBB365BA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74BC636-321F-613A-F18D-3A50727D1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003-C363-4E64-876B-7B888B1D5FDD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56A8473-4E68-C1B3-D5E7-8FBDAA1F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F638490-012B-9E73-0127-70BAAAE1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AF287-D9ED-4AED-AA0D-A9BCD4C6CE36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221415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155C3929-FEC7-504B-0F94-0ACFF5CD438A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4FD93AB-8961-CD33-A666-F9EB7CEAC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9CDD0-3F5A-4072-BB9E-A0FF0C706838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E710F630-D49C-7B1F-AF2B-9CC7DE256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DA32BC8-E23E-09E3-BDAE-90E469C2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fld id="{AED07FAD-0996-4F38-AA26-27791A464606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365147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02E9CF32-DDF8-69B5-5374-760DB393E81D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18D2D1-D732-6532-49B9-9F1A33041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0F6FA-9F89-4111-B1B3-7CAEBEC4F96D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9AE654-247E-E6C2-F398-FF75E3C9B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B2684B-6AA6-FE67-2A36-D385C4FE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fld id="{9FAD22AF-CEB0-449D-BA01-06AC7910DD20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36053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B18394F5-5978-5DE6-1A3B-A0E536E0BE35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TextBox 36">
            <a:extLst>
              <a:ext uri="{FF2B5EF4-FFF2-40B4-BE49-F238E27FC236}">
                <a16:creationId xmlns:a16="http://schemas.microsoft.com/office/drawing/2014/main" id="{C0697A72-23CC-E2A4-2742-150262737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37">
            <a:extLst>
              <a:ext uri="{FF2B5EF4-FFF2-40B4-BE49-F238E27FC236}">
                <a16:creationId xmlns:a16="http://schemas.microsoft.com/office/drawing/2014/main" id="{F815E427-C5B2-C225-03DD-EB317D362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C124473-AC48-2BF9-75D3-B5F4D873F76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F6B4E-9446-4F26-A3F4-CE4B444557A2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28F0E74-FC7A-9D63-0E1B-5DAFAFF4EF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9555726-D430-A86A-14F1-0CE8EBB1C36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fld id="{DA62E860-2BAF-47CF-9D05-314349B15571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2215789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9B8A46A2-2C25-AECC-E579-26BA51351854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6E165-2A82-6147-63A4-BB21F0465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428CF-536C-4D51-B58D-6E891DF0CEC0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36999-BD7B-7EC1-5AB1-D676AB112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0E005-B34B-E785-F3CC-E48C069FE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fld id="{969CCAE1-35BE-4B91-936E-EDB0D22705CA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3397355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14D600F6-FE28-BEB7-1A2E-34C983D62E46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6B6661E4-8062-7762-17D4-6ABF89A5D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37">
            <a:extLst>
              <a:ext uri="{FF2B5EF4-FFF2-40B4-BE49-F238E27FC236}">
                <a16:creationId xmlns:a16="http://schemas.microsoft.com/office/drawing/2014/main" id="{D070114A-AB9C-CC51-1A7A-CDA5FAE24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406B004-F405-60BE-E8B3-D1D1A4B0C24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28704-ADC2-4C3B-B33B-32135FBFD9E4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F78451F-4301-97F6-57EF-C9BF31B8400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EF40889-A45F-B5BF-0761-CA4937BD6F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fld id="{BB31B80C-2E2D-40AD-9C74-20D167551372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1816886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88599896-7712-7707-B8C8-F9645F3B2012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136AB-14F2-83FF-D0B3-E9A814E41B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0AFDA-3300-44C4-9D94-84AC6E5D74FF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616034-81C3-F534-DC05-452B61EC75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EBD6D-1024-E8F1-13A6-139BD5034EA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fld id="{893CA905-7D5C-4C3B-86F7-CD99013159F7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2806546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FD8B5BF8-A6F7-51EA-547D-949B60A43148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0D4DDDE-8A6C-BB43-529B-7538F17C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432A-E60E-4CE3-9666-6F5FE5AF6D8E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D060B3-0F7F-1D4D-ECF1-4CD08C286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DC4268-AAE3-D2DB-D2E0-0E2CED42F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EFA5B5-ACCF-4435-B2E0-DDFF1D92B85C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194576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4C8EF31C-5015-2D66-D5C8-2D90BB70B41A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2147483646 w 9248"/>
              <a:gd name="T1" fmla="*/ 616285229 h 10000"/>
              <a:gd name="T2" fmla="*/ 2147483646 w 9248"/>
              <a:gd name="T3" fmla="*/ 24645112 h 10000"/>
              <a:gd name="T4" fmla="*/ 2147483646 w 9248"/>
              <a:gd name="T5" fmla="*/ 1232255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9176766 h 10000"/>
              <a:gd name="T12" fmla="*/ 126842489 w 9248"/>
              <a:gd name="T13" fmla="*/ 1310965120 h 10000"/>
              <a:gd name="T14" fmla="*/ 2147483646 w 9248"/>
              <a:gd name="T15" fmla="*/ 1306508334 h 10000"/>
              <a:gd name="T16" fmla="*/ 2147483646 w 9248"/>
              <a:gd name="T17" fmla="*/ 1306508334 h 10000"/>
              <a:gd name="T18" fmla="*/ 2147483646 w 9248"/>
              <a:gd name="T19" fmla="*/ 1294185778 h 10000"/>
              <a:gd name="T20" fmla="*/ 2147483646 w 9248"/>
              <a:gd name="T21" fmla="*/ 1281860682 h 10000"/>
              <a:gd name="T22" fmla="*/ 2147483646 w 9248"/>
              <a:gd name="T23" fmla="*/ 690223156 h 10000"/>
              <a:gd name="T24" fmla="*/ 2147483646 w 9248"/>
              <a:gd name="T25" fmla="*/ 616285229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BAC587-5557-D567-0FCA-81DB22A62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9F471-E897-44F7-B0D9-085523647FD8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26C32C-3C2E-04C5-1A2E-D01437C8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EEF308F-7A8C-2584-2576-7526E03B9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7A93B-062E-4A1C-B2FD-1D4BC9EBB711}" type="slidenum">
              <a:rPr lang="en-IN" altLang="es-ES"/>
              <a:pPr/>
              <a:t>‹Nº›</a:t>
            </a:fld>
            <a:endParaRPr lang="en-IN" altLang="es-ES"/>
          </a:p>
        </p:txBody>
      </p:sp>
    </p:spTree>
    <p:extLst>
      <p:ext uri="{BB962C8B-B14F-4D97-AF65-F5344CB8AC3E}">
        <p14:creationId xmlns:p14="http://schemas.microsoft.com/office/powerpoint/2010/main" val="384786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>
            <a:extLst>
              <a:ext uri="{FF2B5EF4-FFF2-40B4-BE49-F238E27FC236}">
                <a16:creationId xmlns:a16="http://schemas.microsoft.com/office/drawing/2014/main" id="{83B5F14E-BE54-51A5-660F-BE420C4C1E59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DAC69ECA-F0EF-93A2-0503-F96C2743E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222"/>
              <a:ext cx="85200" cy="534098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60699538-4A51-3C23-AFAD-060B81BD3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6" y="2779108"/>
              <a:ext cx="550418" cy="1978191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FE814FDD-CBE6-D1FA-CEB0-F48A069CE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4622" y="4730255"/>
              <a:ext cx="519314" cy="1210171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0AAADD3F-96A5-B4E1-B5D6-0E4626526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804" y="5630785"/>
              <a:ext cx="146057" cy="309641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9D225869-9023-7069-64D5-35FD11087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2813" y="2818321"/>
              <a:ext cx="700533" cy="2834099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E0933424-473F-6476-C00F-E9B75FFF7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546" y="285750"/>
              <a:ext cx="90610" cy="2493358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66AFFA77-A944-9D1E-5069-47A2545BF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880" y="2599273"/>
              <a:ext cx="67619" cy="420517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DB419F62-429B-88E9-3387-4DEFF86A3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518" y="4757298"/>
              <a:ext cx="162286" cy="873487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FF120C78-52D0-3C89-9231-4166C69E5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575" y="1282282"/>
              <a:ext cx="1768913" cy="3447973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BD8D12A5-38BC-BD24-F5C2-7B5F85175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346" y="5652419"/>
              <a:ext cx="137943" cy="288007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D8C197D6-D145-BE78-2119-EFFB60C4C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518" y="4655887"/>
              <a:ext cx="31104" cy="189300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D940CFAD-3524-66E8-D3DD-047321739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137" y="5410385"/>
              <a:ext cx="204209" cy="530041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7" name="Group 9">
            <a:extLst>
              <a:ext uri="{FF2B5EF4-FFF2-40B4-BE49-F238E27FC236}">
                <a16:creationId xmlns:a16="http://schemas.microsoft.com/office/drawing/2014/main" id="{5EDF9A14-E655-F4E5-236D-DFBDA61EE4FD}"/>
              </a:ext>
            </a:extLst>
          </p:cNvPr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5454"/>
            <a:chExt cx="1952625" cy="5678297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E3A9AE86-8360-0CA1-070B-12A891E5F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454"/>
              <a:ext cx="408933" cy="3646106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B6B75566-AFB0-F757-418C-1027F970D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730" y="3771847"/>
              <a:ext cx="349763" cy="1310073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16AEA575-45D0-1B61-4606-D8D77265A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105" y="5052983"/>
              <a:ext cx="357653" cy="82076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55B0D31F-FDCB-D2E2-3C5A-CF52B3078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6746" y="3811307"/>
              <a:ext cx="457585" cy="1853305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946BC32E-B942-E4AB-4047-484B8D757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3355" y="1263505"/>
              <a:ext cx="144639" cy="2508342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29B7037E-FA0D-FEC2-0676-83B05F0B0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5889" y="5640936"/>
              <a:ext cx="111767" cy="232815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EB888780-7150-3586-B251-AF14A3BCF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0967" y="3598223"/>
              <a:ext cx="68375" cy="424852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5B64C1A1-0EC8-432C-9583-6D9E0B8BB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493" y="2802446"/>
              <a:ext cx="1168945" cy="2250537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63FE4F85-B39B-B664-B697-2CF7F7317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331" y="5664612"/>
              <a:ext cx="99932" cy="209139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631AF745-A43F-6610-3AF1-C77858D6E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493" y="5081920"/>
              <a:ext cx="114396" cy="559017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C8BFB40C-E9F5-5A04-CD43-DFDCB7E59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493" y="4978008"/>
              <a:ext cx="32872" cy="189408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336547D8-4F3D-DFE9-F8CD-C4BE7B126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105" y="5434429"/>
              <a:ext cx="174882" cy="439322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9E2DDDE7-D6DA-07F8-4D41-58804BA500D8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AF81DC6F-B6BA-B75E-D73F-03183602175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61614D73-7899-F6CA-0FDB-8619EF0C4C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A8BA5-8171-F1A7-EA7D-27A3897822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831780-AA7C-4C1F-8C08-D61499929A7C}" type="datetimeFigureOut">
              <a:rPr lang="en-IN"/>
              <a:pPr>
                <a:defRPr/>
              </a:pPr>
              <a:t>06-07-2025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3DACD-F380-0A54-1105-FB8B6089BB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5D350-1C8B-EBDA-5E2B-03D5CEF4F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000">
                <a:solidFill>
                  <a:srgbClr val="FEFFFF"/>
                </a:solidFill>
              </a:defRPr>
            </a:lvl1pPr>
          </a:lstStyle>
          <a:p>
            <a:fld id="{6F5EC6A4-C439-4324-A583-B9FDEA39EF46}" type="slidenum">
              <a:rPr lang="en-IN" altLang="es-ES"/>
              <a:pPr/>
              <a:t>‹Nº›</a:t>
            </a:fld>
            <a:endParaRPr lang="en-IN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00000000000000000" pitchFamily="82" charset="2"/>
        <a:buChar char=""/>
        <a:defRPr sz="32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00000000000000000" pitchFamily="82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00000000000000000" pitchFamily="82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00000000000000000" pitchFamily="82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00000000000000000" pitchFamily="82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file:///C:\Users\Shanti\Desktop\drought\Dead%20Bulbul%20lies%20on%20parched%20lake-bed%20%20drought%20in%20India.mp4" TargetMode="External"/><Relationship Id="rId1" Type="http://schemas.openxmlformats.org/officeDocument/2006/relationships/video" Target="file:///C:\Users\Shanti\Desktop\drought\Drought%20in%20Gujarat.mp4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iwmi.cgiar.org/drw/imggallery/75_Dry_Soil_Karkheh_Iran_AQ.JPG&amp;imgrefurl=http://www.iwmi.cgiar.org/drw/info/gallery.asp?page_no=2&amp;action=&amp;searchstring=All&amp;h=1280&amp;w=1600&amp;sz=371&amp;hl=en&amp;start=2&amp;tbnid=a-2C-SYW_kkwSM:&amp;tbnh=120&amp;tbnw=150&amp;prev=/images?q=dry+soil&amp;gbv=2&amp;hl=e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00364-F339-8E08-CF96-54388BA09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1648" y="1404730"/>
            <a:ext cx="8915399" cy="1331816"/>
          </a:xfrm>
          <a:ln>
            <a:miter lim="800000"/>
            <a:headEnd/>
            <a:tailEnd/>
          </a:ln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N" sz="8000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askerville Old Face" panose="02020602080505020303" pitchFamily="18" charset="0"/>
              </a:rPr>
              <a:t>DROUGHT</a:t>
            </a:r>
            <a:r>
              <a:rPr lang="en-IN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askerville Old Face" panose="02020602080505020303" pitchFamily="18" charset="0"/>
              </a:rPr>
              <a:t> 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CB680856-8340-58E1-D625-0517661850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FF"/>
            </a:gs>
            <a:gs pos="100000">
              <a:srgbClr val="E8E5C4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EE581-94C9-E04E-D3EC-1A31ED708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9900" y="2316163"/>
            <a:ext cx="9144000" cy="2387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Throughout this presentation you will learn </a:t>
            </a:r>
            <a:br>
              <a:rPr lang="en-AU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</a:br>
            <a:endParaRPr lang="en-IN" dirty="0">
              <a:solidFill>
                <a:schemeClr val="tx1">
                  <a:lumMod val="85000"/>
                  <a:lumOff val="1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6AE4678D-F677-06D7-C23A-5684C1AFF2C0}"/>
              </a:ext>
            </a:extLst>
          </p:cNvPr>
          <p:cNvSpPr/>
          <p:nvPr/>
        </p:nvSpPr>
        <p:spPr>
          <a:xfrm>
            <a:off x="8905875" y="5208588"/>
            <a:ext cx="2874963" cy="148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253B7C7-1CAA-41E1-E9B9-F0C4822CE330}"/>
              </a:ext>
            </a:extLst>
          </p:cNvPr>
          <p:cNvSpPr/>
          <p:nvPr/>
        </p:nvSpPr>
        <p:spPr>
          <a:xfrm>
            <a:off x="4406900" y="2542988"/>
            <a:ext cx="2794000" cy="1905000"/>
          </a:xfrm>
          <a:prstGeom prst="roundRect">
            <a:avLst/>
          </a:prstGeom>
          <a:solidFill>
            <a:srgbClr val="33CC33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40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CONTENT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24F19795-3803-D7FB-2F91-F5B140609378}"/>
              </a:ext>
            </a:extLst>
          </p:cNvPr>
          <p:cNvSpPr/>
          <p:nvPr/>
        </p:nvSpPr>
        <p:spPr>
          <a:xfrm rot="16200000">
            <a:off x="5167313" y="1476375"/>
            <a:ext cx="1333500" cy="79375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2DD477C-5854-3442-A045-C4DBEB2E4003}"/>
              </a:ext>
            </a:extLst>
          </p:cNvPr>
          <p:cNvSpPr/>
          <p:nvPr/>
        </p:nvSpPr>
        <p:spPr>
          <a:xfrm rot="1552195">
            <a:off x="7045325" y="4170363"/>
            <a:ext cx="1404938" cy="78581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FF8269E7-986E-0A51-7008-4E4BBE1949E2}"/>
              </a:ext>
            </a:extLst>
          </p:cNvPr>
          <p:cNvSpPr/>
          <p:nvPr/>
        </p:nvSpPr>
        <p:spPr>
          <a:xfrm rot="19463311" flipV="1">
            <a:off x="6942138" y="1922463"/>
            <a:ext cx="1403350" cy="8350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B4F032DF-093C-FCFE-E985-D8F165BAD519}"/>
              </a:ext>
            </a:extLst>
          </p:cNvPr>
          <p:cNvSpPr/>
          <p:nvPr/>
        </p:nvSpPr>
        <p:spPr>
          <a:xfrm rot="5400000">
            <a:off x="5264944" y="4658519"/>
            <a:ext cx="1204912" cy="75565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BC62961D-E274-C609-AF5A-F31CD0E2CDBB}"/>
              </a:ext>
            </a:extLst>
          </p:cNvPr>
          <p:cNvSpPr/>
          <p:nvPr/>
        </p:nvSpPr>
        <p:spPr>
          <a:xfrm rot="13122599">
            <a:off x="3095625" y="1814513"/>
            <a:ext cx="1663700" cy="83343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16EE53F5-C1D8-45ED-4BE6-3F475A653CDA}"/>
              </a:ext>
            </a:extLst>
          </p:cNvPr>
          <p:cNvSpPr/>
          <p:nvPr/>
        </p:nvSpPr>
        <p:spPr>
          <a:xfrm rot="3045026">
            <a:off x="3613944" y="4053682"/>
            <a:ext cx="814387" cy="13208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4FAAAFE-E652-7DAA-D947-91A6F41EAB04}"/>
              </a:ext>
            </a:extLst>
          </p:cNvPr>
          <p:cNvSpPr/>
          <p:nvPr/>
        </p:nvSpPr>
        <p:spPr>
          <a:xfrm>
            <a:off x="4454525" y="73025"/>
            <a:ext cx="2698750" cy="1133475"/>
          </a:xfrm>
          <a:prstGeom prst="ellipse">
            <a:avLst/>
          </a:prstGeom>
          <a:solidFill>
            <a:srgbClr val="F09788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b="1" dirty="0">
                <a:latin typeface="Aharoni" panose="02010803020104030203" pitchFamily="2" charset="-79"/>
                <a:cs typeface="Aharoni" panose="02010803020104030203" pitchFamily="2" charset="-79"/>
              </a:rPr>
              <a:t>INTRODUCTION TO DROUGHT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BFB1DC-5D72-7323-3593-3A59494EA397}"/>
              </a:ext>
            </a:extLst>
          </p:cNvPr>
          <p:cNvSpPr/>
          <p:nvPr/>
        </p:nvSpPr>
        <p:spPr>
          <a:xfrm>
            <a:off x="8356600" y="4362450"/>
            <a:ext cx="2897188" cy="1347788"/>
          </a:xfrm>
          <a:prstGeom prst="ellipse">
            <a:avLst/>
          </a:prstGeom>
          <a:solidFill>
            <a:srgbClr val="0BC9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TYPES OF DROUGHT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30C019-415A-817F-9C1D-0D885CF2BD13}"/>
              </a:ext>
            </a:extLst>
          </p:cNvPr>
          <p:cNvSpPr/>
          <p:nvPr/>
        </p:nvSpPr>
        <p:spPr>
          <a:xfrm>
            <a:off x="8224838" y="1169988"/>
            <a:ext cx="2847975" cy="1341437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b="1" dirty="0">
                <a:latin typeface="Aharoni" panose="02010803020104030203" pitchFamily="2" charset="-79"/>
                <a:cs typeface="Aharoni" panose="02010803020104030203" pitchFamily="2" charset="-79"/>
              </a:rPr>
              <a:t>CAUSES OF DROUGHT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D80AE44-C5A5-7C02-4457-0249B974C3CC}"/>
              </a:ext>
            </a:extLst>
          </p:cNvPr>
          <p:cNvSpPr/>
          <p:nvPr/>
        </p:nvSpPr>
        <p:spPr>
          <a:xfrm>
            <a:off x="4440238" y="5638800"/>
            <a:ext cx="2854325" cy="111125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b="1" dirty="0">
                <a:latin typeface="Aharoni" panose="02010803020104030203" pitchFamily="2" charset="-79"/>
                <a:cs typeface="Aharoni" panose="02010803020104030203" pitchFamily="2" charset="-79"/>
              </a:rPr>
              <a:t>HISTORY OF DROUGHT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2BEE2A2-0D46-D988-CE49-E7A35D4048E5}"/>
              </a:ext>
            </a:extLst>
          </p:cNvPr>
          <p:cNvSpPr/>
          <p:nvPr/>
        </p:nvSpPr>
        <p:spPr>
          <a:xfrm>
            <a:off x="906463" y="4549775"/>
            <a:ext cx="2578100" cy="1347788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EFFECTS OF DROUGHT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B211976-F87F-3860-42B1-0DA47C12BA49}"/>
              </a:ext>
            </a:extLst>
          </p:cNvPr>
          <p:cNvSpPr/>
          <p:nvPr/>
        </p:nvSpPr>
        <p:spPr>
          <a:xfrm>
            <a:off x="738188" y="900113"/>
            <a:ext cx="2565400" cy="1244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MITIGATION OF DROUGHT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B0EECF8D-2F64-5B04-4E1F-EBDAB2F87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288" y="442913"/>
            <a:ext cx="10972800" cy="1108075"/>
          </a:xfrm>
        </p:spPr>
        <p:txBody>
          <a:bodyPr/>
          <a:lstStyle/>
          <a:p>
            <a:r>
              <a:rPr lang="en-GB" altLang="es-ES" sz="3600" b="1">
                <a:latin typeface="Agency FB" panose="020F0502020204030204" pitchFamily="34" charset="0"/>
              </a:rPr>
              <a:t>Look at the pictures and tell what you observe?</a:t>
            </a:r>
          </a:p>
        </p:txBody>
      </p:sp>
      <p:pic>
        <p:nvPicPr>
          <p:cNvPr id="1026" name="Picture 2" descr="http://2.bp.blogspot.com/_Q2WRdEI73So/Sws8CCJQWXI/AAAAAAAAAIc/26RhQXZqEto/s1600/drought.jpg">
            <a:extLst>
              <a:ext uri="{FF2B5EF4-FFF2-40B4-BE49-F238E27FC236}">
                <a16:creationId xmlns:a16="http://schemas.microsoft.com/office/drawing/2014/main" id="{2127A29D-7635-A04D-9DFF-B8DE1FB06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404938"/>
            <a:ext cx="5110162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://graphics8.nytimes.com/images/2009/02/12/us/12drought2.600.jpg">
            <a:extLst>
              <a:ext uri="{FF2B5EF4-FFF2-40B4-BE49-F238E27FC236}">
                <a16:creationId xmlns:a16="http://schemas.microsoft.com/office/drawing/2014/main" id="{7C670FE2-A0F0-0955-79D1-BC1F267F2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4681538"/>
            <a:ext cx="4738688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wsmweather.co.uk/wp-content/uploads/2009/07/Drought.jpg">
            <a:extLst>
              <a:ext uri="{FF2B5EF4-FFF2-40B4-BE49-F238E27FC236}">
                <a16:creationId xmlns:a16="http://schemas.microsoft.com/office/drawing/2014/main" id="{3A8E38E7-55B6-F414-217E-8F1F97901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1304925"/>
            <a:ext cx="5586412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93F9E73-8939-3EF0-DF5D-6088D94F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22531" name="Text Placeholder 2">
            <a:extLst>
              <a:ext uri="{FF2B5EF4-FFF2-40B4-BE49-F238E27FC236}">
                <a16:creationId xmlns:a16="http://schemas.microsoft.com/office/drawing/2014/main" id="{7C26DFBF-DB22-2C39-8B42-F2A9B254A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0050" y="1973263"/>
            <a:ext cx="3992563" cy="576262"/>
          </a:xfrm>
        </p:spPr>
        <p:txBody>
          <a:bodyPr/>
          <a:lstStyle/>
          <a:p>
            <a:endParaRPr lang="es-ES" altLang="es-ES"/>
          </a:p>
        </p:txBody>
      </p:sp>
      <p:sp>
        <p:nvSpPr>
          <p:cNvPr id="22532" name="Text Placeholder 4">
            <a:extLst>
              <a:ext uri="{FF2B5EF4-FFF2-40B4-BE49-F238E27FC236}">
                <a16:creationId xmlns:a16="http://schemas.microsoft.com/office/drawing/2014/main" id="{19697523-130B-36F0-72F4-37C5C1284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7288" y="1970088"/>
            <a:ext cx="3998912" cy="576262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7" name="Drought in Gujarat.mp4">
            <a:hlinkClick r:id="" action="ppaction://media"/>
            <a:extLst>
              <a:ext uri="{FF2B5EF4-FFF2-40B4-BE49-F238E27FC236}">
                <a16:creationId xmlns:a16="http://schemas.microsoft.com/office/drawing/2014/main" id="{82261ACC-D74A-F64E-D1BA-5916ED8AC1E7}"/>
              </a:ext>
            </a:extLst>
          </p:cNvPr>
          <p:cNvPicPr>
            <a:picLocks noGrp="1" noRot="1" noChangeAspect="1"/>
          </p:cNvPicPr>
          <p:nvPr>
            <p:ph sz="quarter" idx="4"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6938" y="887413"/>
            <a:ext cx="4908550" cy="5222875"/>
          </a:xfrm>
        </p:spPr>
      </p:pic>
      <p:pic>
        <p:nvPicPr>
          <p:cNvPr id="8" name="Dead Bulbul lies on parched lake-bed  drought in India.mp4">
            <a:hlinkClick r:id="" action="ppaction://media"/>
            <a:extLst>
              <a:ext uri="{FF2B5EF4-FFF2-40B4-BE49-F238E27FC236}">
                <a16:creationId xmlns:a16="http://schemas.microsoft.com/office/drawing/2014/main" id="{20D54676-706C-E888-459B-6172B721E19F}"/>
              </a:ext>
            </a:extLst>
          </p:cNvPr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4000" y="942975"/>
            <a:ext cx="4743450" cy="51958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D6EB5882-0028-75FA-A6E3-649EEA0BE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3" y="1327150"/>
            <a:ext cx="11945937" cy="2541588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en-GB" sz="2800" dirty="0"/>
              <a:t>A lack or                       of                      for an unusually                  period of                 , involving                    less than the usual                  over 3 months</a:t>
            </a:r>
          </a:p>
        </p:txBody>
      </p:sp>
      <p:pic>
        <p:nvPicPr>
          <p:cNvPr id="23555" name="Picture 4" descr="http://www.mynewsletterbuilder.com/ex/template_content_corner/ex110/images/water.jpg">
            <a:extLst>
              <a:ext uri="{FF2B5EF4-FFF2-40B4-BE49-F238E27FC236}">
                <a16:creationId xmlns:a16="http://schemas.microsoft.com/office/drawing/2014/main" id="{36A4D1A1-2BC4-E9D4-EC47-730530B35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25" y="1347788"/>
            <a:ext cx="151447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 descr="http://becauseican.co.za/wp-content/uploads/2008/04/ruler_0_10.jpg">
            <a:extLst>
              <a:ext uri="{FF2B5EF4-FFF2-40B4-BE49-F238E27FC236}">
                <a16:creationId xmlns:a16="http://schemas.microsoft.com/office/drawing/2014/main" id="{B5165C6C-E257-09DE-B18A-408634FAB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663" y="1622425"/>
            <a:ext cx="2390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8" descr="http://deb8.us/media/thumbs/pie_50.jpg">
            <a:extLst>
              <a:ext uri="{FF2B5EF4-FFF2-40B4-BE49-F238E27FC236}">
                <a16:creationId xmlns:a16="http://schemas.microsoft.com/office/drawing/2014/main" id="{4CB5F407-BFF8-3A8C-C5AF-E4EB17645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38" y="2473325"/>
            <a:ext cx="157638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0" descr="http://www.liveinalpharetta.com/blog/wp-content/uploads/2007/11/raincloud.png">
            <a:extLst>
              <a:ext uri="{FF2B5EF4-FFF2-40B4-BE49-F238E27FC236}">
                <a16:creationId xmlns:a16="http://schemas.microsoft.com/office/drawing/2014/main" id="{2A2734FE-2A17-0685-7FB3-A6E524260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463" y="3170238"/>
            <a:ext cx="93662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2" descr="http://www.cksinfo.com/clipart/household/clocks/alarm-clock.png">
            <a:extLst>
              <a:ext uri="{FF2B5EF4-FFF2-40B4-BE49-F238E27FC236}">
                <a16:creationId xmlns:a16="http://schemas.microsoft.com/office/drawing/2014/main" id="{28239412-C65F-81E7-9EA7-77FB99A9E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3" y="2214563"/>
            <a:ext cx="900112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7A6FC81A-27A6-732B-C9EF-C97E1CE86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29188"/>
            <a:ext cx="12192000" cy="954087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800" dirty="0"/>
              <a:t>A lack or shortage of water for an unusually long period of time, involving 50% less than the usual rainfall over 3 months</a:t>
            </a:r>
            <a:endParaRPr lang="en-GB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3561" name="Picture 2" descr="Coloring page tall and short">
            <a:extLst>
              <a:ext uri="{FF2B5EF4-FFF2-40B4-BE49-F238E27FC236}">
                <a16:creationId xmlns:a16="http://schemas.microsoft.com/office/drawing/2014/main" id="{9F2DC42F-A17A-63C3-0BB4-2536E774D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614363"/>
            <a:ext cx="1439863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itle 1">
            <a:extLst>
              <a:ext uri="{FF2B5EF4-FFF2-40B4-BE49-F238E27FC236}">
                <a16:creationId xmlns:a16="http://schemas.microsoft.com/office/drawing/2014/main" id="{2F8C9A8B-E40D-EBBE-147E-68B4E101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0"/>
            <a:ext cx="10972800" cy="1143000"/>
          </a:xfrm>
        </p:spPr>
        <p:txBody>
          <a:bodyPr/>
          <a:lstStyle/>
          <a:p>
            <a:r>
              <a:rPr lang="en-GB" altLang="es-ES">
                <a:latin typeface="Algerian" panose="020F0502020204030204" pitchFamily="82" charset="0"/>
              </a:rPr>
              <a:t>Drought Is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3A8874-EE74-940F-D283-0B9B826AFA20}"/>
              </a:ext>
            </a:extLst>
          </p:cNvPr>
          <p:cNvCxnSpPr/>
          <p:nvPr/>
        </p:nvCxnSpPr>
        <p:spPr>
          <a:xfrm rot="5400000">
            <a:off x="2929732" y="999331"/>
            <a:ext cx="503238" cy="31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161E9D3-98DD-306B-AFE1-47CB3284E62C}"/>
              </a:ext>
            </a:extLst>
          </p:cNvPr>
          <p:cNvCxnSpPr/>
          <p:nvPr/>
        </p:nvCxnSpPr>
        <p:spPr>
          <a:xfrm>
            <a:off x="9505950" y="1843088"/>
            <a:ext cx="2686050" cy="4445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>
            <a:extLst>
              <a:ext uri="{FF2B5EF4-FFF2-40B4-BE49-F238E27FC236}">
                <a16:creationId xmlns:a16="http://schemas.microsoft.com/office/drawing/2014/main" id="{67AAA2C9-1FB7-314A-A83D-B036FF8FB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74613"/>
            <a:ext cx="11984038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C8F71-AB3F-DD05-749D-D8D5C44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50900"/>
            <a:ext cx="10515600" cy="5359400"/>
          </a:xfrm>
        </p:spPr>
        <p:txBody>
          <a:bodyPr/>
          <a:lstStyle/>
          <a:p>
            <a:pPr marL="419100" indent="-382588" algn="ctr" eaLnBrk="1" hangingPunct="1">
              <a:buFont typeface="Wingdings 3" panose="05000000000000000000" pitchFamily="82" charset="2"/>
              <a:buNone/>
            </a:pPr>
            <a:endParaRPr lang="en-AU" altLang="es-ES" sz="4400" b="1">
              <a:solidFill>
                <a:schemeClr val="bg1"/>
              </a:solidFill>
              <a:latin typeface="Broadway" panose="020F0502020204030204" pitchFamily="82" charset="0"/>
            </a:endParaRPr>
          </a:p>
          <a:p>
            <a:pPr marL="419100" indent="-382588" algn="ctr" eaLnBrk="1" hangingPunct="1">
              <a:buFont typeface="Wingdings 3" panose="05000000000000000000" pitchFamily="82" charset="2"/>
              <a:buNone/>
            </a:pPr>
            <a:r>
              <a:rPr lang="en-AU" altLang="es-ES" sz="4400" b="1">
                <a:solidFill>
                  <a:schemeClr val="bg1"/>
                </a:solidFill>
                <a:latin typeface="Broadway" panose="020F0502020204030204" pitchFamily="82" charset="0"/>
              </a:rPr>
              <a:t>    The land is barren  and covered in thin dust. Cracks appears in the earth’s. </a:t>
            </a:r>
          </a:p>
          <a:p>
            <a:pPr marL="419100" indent="-382588" algn="ctr" eaLnBrk="1" hangingPunct="1">
              <a:buFont typeface="Wingdings 3" panose="05000000000000000000" pitchFamily="82" charset="2"/>
              <a:buNone/>
            </a:pPr>
            <a:endParaRPr lang="en-AU" altLang="es-ES" sz="4400" b="1">
              <a:solidFill>
                <a:schemeClr val="bg1"/>
              </a:solidFill>
              <a:latin typeface="Broadway" panose="020F0502020204030204" pitchFamily="82" charset="0"/>
            </a:endParaRPr>
          </a:p>
          <a:p>
            <a:pPr marL="419100" indent="-382588" algn="ctr" eaLnBrk="1" hangingPunct="1">
              <a:buFont typeface="Wingdings 3" panose="05000000000000000000" pitchFamily="82" charset="2"/>
              <a:buNone/>
            </a:pPr>
            <a:r>
              <a:rPr lang="en-AU" altLang="es-ES" sz="4400" b="1">
                <a:solidFill>
                  <a:schemeClr val="bg1"/>
                </a:solidFill>
                <a:latin typeface="Broadway" panose="020F0502020204030204" pitchFamily="82" charset="0"/>
              </a:rPr>
              <a:t>    This is drought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>
            <a:extLst>
              <a:ext uri="{FF2B5EF4-FFF2-40B4-BE49-F238E27FC236}">
                <a16:creationId xmlns:a16="http://schemas.microsoft.com/office/drawing/2014/main" id="{128DEEE8-47F3-E0EB-9ED2-14EAF18E5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651375"/>
            <a:ext cx="3273425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25D5FC-F166-BAFA-8DBC-8688496746E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91213" y="0"/>
            <a:ext cx="4500787" cy="6718852"/>
          </a:xfrm>
          <a:prstGeom prst="rect">
            <a:avLst/>
          </a:prstGeom>
        </p:spPr>
      </p:pic>
      <p:sp>
        <p:nvSpPr>
          <p:cNvPr id="25604" name="Title 1">
            <a:extLst>
              <a:ext uri="{FF2B5EF4-FFF2-40B4-BE49-F238E27FC236}">
                <a16:creationId xmlns:a16="http://schemas.microsoft.com/office/drawing/2014/main" id="{BC5FD4B9-5F1D-7399-FE0C-FEB6AA5ED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088" y="395288"/>
            <a:ext cx="8912225" cy="874712"/>
          </a:xfrm>
        </p:spPr>
        <p:txBody>
          <a:bodyPr/>
          <a:lstStyle/>
          <a:p>
            <a:pPr algn="ctr" eaLnBrk="1" hangingPunct="1"/>
            <a:r>
              <a:rPr lang="en-IN" altLang="es-ES">
                <a:latin typeface="Algerian" panose="020F0502020204030204" pitchFamily="82" charset="0"/>
                <a:cs typeface="Aharoni" panose="020F0502020204030204" pitchFamily="2" charset="-79"/>
              </a:rPr>
              <a:t>DROUGHT</a:t>
            </a:r>
          </a:p>
        </p:txBody>
      </p:sp>
      <p:sp>
        <p:nvSpPr>
          <p:cNvPr id="24580" name="Content Placeholder 2">
            <a:extLst>
              <a:ext uri="{FF2B5EF4-FFF2-40B4-BE49-F238E27FC236}">
                <a16:creationId xmlns:a16="http://schemas.microsoft.com/office/drawing/2014/main" id="{F57A02DE-C98E-73FB-4CAF-E14AA044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88" y="1054100"/>
            <a:ext cx="11177587" cy="5205413"/>
          </a:xfrm>
        </p:spPr>
        <p:txBody>
          <a:bodyPr/>
          <a:lstStyle/>
          <a:p>
            <a:pPr eaLnBrk="1" hangingPunct="1">
              <a:lnSpc>
                <a:spcPct val="250000"/>
              </a:lnSpc>
            </a:pPr>
            <a:r>
              <a:rPr lang="en-IN" altLang="es-ES" sz="2400">
                <a:latin typeface="Arial Black" panose="020B0A04020102020204" pitchFamily="34" charset="0"/>
                <a:cs typeface="Aharoni" panose="020F0502020204030204" pitchFamily="2" charset="-79"/>
              </a:rPr>
              <a:t>What do you mean by drought?</a:t>
            </a:r>
          </a:p>
          <a:p>
            <a:pPr eaLnBrk="1" hangingPunct="1"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IN" altLang="es-ES" sz="2400">
                <a:latin typeface="Arial Rounded MT Bold" panose="020F0502020204030204" pitchFamily="34" charset="0"/>
                <a:cs typeface="Aharoni" panose="020F0502020204030204" pitchFamily="2" charset="-79"/>
              </a:rPr>
              <a:t>The word drought instantly brings image of dry, parched land, no rainfall, crop failures, starvation and bad living conditions to our mind.</a:t>
            </a:r>
          </a:p>
          <a:p>
            <a:pPr eaLnBrk="1" hangingPunct="1">
              <a:lnSpc>
                <a:spcPct val="250000"/>
              </a:lnSpc>
              <a:buFont typeface="Wingdings" panose="05000000000000000000" pitchFamily="2" charset="2"/>
              <a:buChar char="§"/>
            </a:pPr>
            <a:r>
              <a:rPr lang="en-IN" altLang="es-ES" sz="2400">
                <a:latin typeface="Arial Rounded MT Bold" panose="020F0502020204030204" pitchFamily="34" charset="0"/>
                <a:cs typeface="Aharoni" panose="020F0502020204030204" pitchFamily="2" charset="-79"/>
              </a:rPr>
              <a:t>In simple terms, drought is a condition of acute scarcity of water, food, fodder, and employment due to scanty rainfall in an area.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1161D237-C8B9-FB35-B019-6BD6AECC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3" y="200025"/>
            <a:ext cx="8912225" cy="741363"/>
          </a:xfrm>
        </p:spPr>
        <p:txBody>
          <a:bodyPr/>
          <a:lstStyle/>
          <a:p>
            <a:pPr eaLnBrk="1" hangingPunct="1"/>
            <a:r>
              <a:rPr lang="en-IN" altLang="es-ES">
                <a:latin typeface="Algerian" panose="020F0502020204030204" pitchFamily="82" charset="0"/>
              </a:rPr>
              <a:t>Are we all vulnerable to drought?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030443EA-BEF9-0943-8651-C2B14BBE3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288" y="1179513"/>
            <a:ext cx="10404475" cy="5486400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en-IN" altLang="es-ES" sz="2000" dirty="0">
                <a:latin typeface="Arial Rounded MT Bold" panose="020F0502020204030204" pitchFamily="34" charset="0"/>
              </a:rPr>
              <a:t>It is one of the most widespread disaster affecting more than 70% of cultivable land.</a:t>
            </a:r>
          </a:p>
          <a:p>
            <a:pPr eaLnBrk="1" hangingPunct="1">
              <a:lnSpc>
                <a:spcPct val="200000"/>
              </a:lnSpc>
            </a:pPr>
            <a:r>
              <a:rPr lang="en-IN" altLang="es-ES" sz="2000" dirty="0">
                <a:latin typeface="Arial Rounded MT Bold" panose="020F0502020204030204" pitchFamily="34" charset="0"/>
              </a:rPr>
              <a:t>Often, people do not react to drought like they do to other sudden disasters such as earthquakes, cyclones, and floods.</a:t>
            </a:r>
          </a:p>
          <a:p>
            <a:pPr eaLnBrk="1" hangingPunct="1">
              <a:lnSpc>
                <a:spcPct val="200000"/>
              </a:lnSpc>
            </a:pPr>
            <a:r>
              <a:rPr lang="en-IN" altLang="es-ES" sz="2000" dirty="0">
                <a:latin typeface="Arial Rounded MT Bold" panose="020F0502020204030204" pitchFamily="34" charset="0"/>
              </a:rPr>
              <a:t>Since drought conditions develop over period of time, and without immediately perceptible changes to environment.</a:t>
            </a:r>
          </a:p>
        </p:txBody>
      </p:sp>
      <p:pic>
        <p:nvPicPr>
          <p:cNvPr id="26628" name="Picture 1">
            <a:extLst>
              <a:ext uri="{FF2B5EF4-FFF2-40B4-BE49-F238E27FC236}">
                <a16:creationId xmlns:a16="http://schemas.microsoft.com/office/drawing/2014/main" id="{66CCA8DB-AA5C-A267-9A93-53A82C84F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25" y="4651375"/>
            <a:ext cx="3322638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CD3E90E1-1056-D956-AEDC-6EB0319E4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3" y="517525"/>
            <a:ext cx="8912225" cy="860425"/>
          </a:xfrm>
        </p:spPr>
        <p:txBody>
          <a:bodyPr/>
          <a:lstStyle/>
          <a:p>
            <a:pPr eaLnBrk="1" hangingPunct="1"/>
            <a:r>
              <a:rPr lang="en-AU" altLang="es-ES">
                <a:latin typeface="Algerian" panose="020F0502020204030204" pitchFamily="82" charset="0"/>
              </a:rPr>
              <a:t>How a drought starts</a:t>
            </a:r>
            <a:endParaRPr lang="en-IN" altLang="es-ES">
              <a:latin typeface="Algerian" panose="020F0502020204030204" pitchFamily="82" charset="0"/>
            </a:endParaRP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2569086F-4D67-5447-931F-93C2E4AA0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788" y="1377950"/>
            <a:ext cx="10537825" cy="5181600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en-AU" altLang="es-ES" sz="2400" b="1"/>
              <a:t>A drought starts when total rainfall is well below average for several months</a:t>
            </a:r>
          </a:p>
          <a:p>
            <a:pPr eaLnBrk="1" hangingPunct="1">
              <a:lnSpc>
                <a:spcPct val="200000"/>
              </a:lnSpc>
            </a:pPr>
            <a:r>
              <a:rPr lang="en-AU" altLang="es-ES" sz="2400" b="1"/>
              <a:t>Other signs of drought include:</a:t>
            </a:r>
          </a:p>
          <a:p>
            <a:pPr eaLnBrk="1" hangingPunct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AU" altLang="es-ES" sz="2400" b="1"/>
              <a:t>Very dry soil</a:t>
            </a:r>
          </a:p>
          <a:p>
            <a:pPr eaLnBrk="1" hangingPunct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AU" altLang="es-ES" sz="2400" b="1"/>
              <a:t>Trees have a sign of dying</a:t>
            </a:r>
          </a:p>
          <a:p>
            <a:pPr eaLnBrk="1" hangingPunct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AU" altLang="es-ES" sz="2400" b="1"/>
              <a:t>Weather getting hotter and hotter</a:t>
            </a:r>
            <a:endParaRPr lang="en-IN" altLang="es-ES" sz="2400"/>
          </a:p>
        </p:txBody>
      </p:sp>
      <p:pic>
        <p:nvPicPr>
          <p:cNvPr id="27652" name="Picture 9" descr="http://tbn0.google.com/images?q=tbn:a-2C-SYW_kkwSM:http://www.iwmi.cgiar.org/drw/imggallery/75_Dry_Soil_Karkheh_Iran_AQ.JPG">
            <a:hlinkClick r:id="rId3"/>
            <a:extLst>
              <a:ext uri="{FF2B5EF4-FFF2-40B4-BE49-F238E27FC236}">
                <a16:creationId xmlns:a16="http://schemas.microsoft.com/office/drawing/2014/main" id="{BA324486-7F54-7A0B-5419-DB70102E1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2124075"/>
            <a:ext cx="5567362" cy="338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>
            <a:extLst>
              <a:ext uri="{FF2B5EF4-FFF2-40B4-BE49-F238E27FC236}">
                <a16:creationId xmlns:a16="http://schemas.microsoft.com/office/drawing/2014/main" id="{A3065C45-E4F2-A2B8-F4A4-5C10670A6A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963" y="4948238"/>
            <a:ext cx="13414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5">
            <a:extLst>
              <a:ext uri="{FF2B5EF4-FFF2-40B4-BE49-F238E27FC236}">
                <a16:creationId xmlns:a16="http://schemas.microsoft.com/office/drawing/2014/main" id="{4A17FCEF-60F2-5531-B873-5712D8ED8B1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8307388" y="6157913"/>
            <a:ext cx="26431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F0502020204030204" pitchFamily="34" charset="0"/>
              </a:defRPr>
            </a:lvl9pPr>
          </a:lstStyle>
          <a:p>
            <a:pPr eaLnBrk="1" hangingPunct="1"/>
            <a:r>
              <a:rPr lang="en-AU" altLang="es-ES" sz="3200" b="1">
                <a:latin typeface="Arial" panose="020B0604020202020204" pitchFamily="34" charset="0"/>
                <a:cs typeface="Arial" panose="020B0604020202020204" pitchFamily="34" charset="0"/>
              </a:rPr>
              <a:t>Very dry soil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9434-676D-731F-4055-FCE03777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02407" y="3034507"/>
            <a:ext cx="5954713" cy="9779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N" sz="4400" dirty="0">
                <a:latin typeface="Algerian" panose="04020705040A02060702" pitchFamily="82" charset="0"/>
              </a:rPr>
              <a:t>CAUSES OF DROUGHT 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41045B7C-2CA5-0200-DBD4-9964B86E3639}"/>
              </a:ext>
            </a:extLst>
          </p:cNvPr>
          <p:cNvSpPr/>
          <p:nvPr/>
        </p:nvSpPr>
        <p:spPr>
          <a:xfrm>
            <a:off x="3263900" y="546100"/>
            <a:ext cx="4722813" cy="12192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Deficiency Of Rain Water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83C5B11B-4047-79AD-AECF-A83ECF76618E}"/>
              </a:ext>
            </a:extLst>
          </p:cNvPr>
          <p:cNvSpPr/>
          <p:nvPr/>
        </p:nvSpPr>
        <p:spPr>
          <a:xfrm>
            <a:off x="3252788" y="3524250"/>
            <a:ext cx="4733925" cy="11938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Soil Erosion</a:t>
            </a: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8C967F37-FA9D-52E1-CC73-6DDA1593CE17}"/>
              </a:ext>
            </a:extLst>
          </p:cNvPr>
          <p:cNvSpPr/>
          <p:nvPr/>
        </p:nvSpPr>
        <p:spPr>
          <a:xfrm>
            <a:off x="3252788" y="5207000"/>
            <a:ext cx="4824412" cy="1252538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Global Warming</a:t>
            </a: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460EA9CE-07D3-22EB-8084-967B13BE04E7}"/>
              </a:ext>
            </a:extLst>
          </p:cNvPr>
          <p:cNvSpPr/>
          <p:nvPr/>
        </p:nvSpPr>
        <p:spPr>
          <a:xfrm>
            <a:off x="3263900" y="2032000"/>
            <a:ext cx="4722813" cy="12065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Deforestation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B22013BD-2B1C-1616-5917-F014E9654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3" y="0"/>
            <a:ext cx="8912225" cy="741363"/>
          </a:xfrm>
        </p:spPr>
        <p:txBody>
          <a:bodyPr/>
          <a:lstStyle/>
          <a:p>
            <a:pPr algn="ctr" eaLnBrk="1" hangingPunct="1"/>
            <a:r>
              <a:rPr lang="en-IN" altLang="es-ES">
                <a:latin typeface="Algerian" panose="020F0502020204030204" pitchFamily="82" charset="0"/>
              </a:rPr>
              <a:t>Types of drought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13463-C65F-72C0-D6FB-1163D41F2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8613" y="901700"/>
            <a:ext cx="9374187" cy="53006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A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There are 3 types of drought. They are as follows:</a:t>
            </a:r>
            <a:endParaRPr lang="en-AU" sz="20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IN" sz="20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AD59E46-EA5A-61D2-4B4B-390B71CEADF0}"/>
              </a:ext>
            </a:extLst>
          </p:cNvPr>
          <p:cNvGraphicFramePr/>
          <p:nvPr/>
        </p:nvGraphicFramePr>
        <p:xfrm>
          <a:off x="2288167" y="1610140"/>
          <a:ext cx="7995478" cy="5367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A7F9C928-F064-5C78-F49B-BBCC15954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900" y="111125"/>
            <a:ext cx="9683750" cy="1281113"/>
          </a:xfrm>
        </p:spPr>
        <p:txBody>
          <a:bodyPr/>
          <a:lstStyle/>
          <a:p>
            <a:pPr algn="ctr" eaLnBrk="1" hangingPunct="1"/>
            <a:r>
              <a:rPr lang="en-IN" altLang="es-ES" sz="4400" u="sng">
                <a:solidFill>
                  <a:srgbClr val="000000"/>
                </a:solidFill>
                <a:latin typeface="Algerian" panose="020F0502020204030204" pitchFamily="82" charset="0"/>
              </a:rPr>
              <a:t>Meteorological Drought </a:t>
            </a:r>
            <a:br>
              <a:rPr lang="en-IN" altLang="es-ES" sz="4400" u="sng">
                <a:solidFill>
                  <a:srgbClr val="000000"/>
                </a:solidFill>
                <a:latin typeface="Algerian" panose="020F0502020204030204" pitchFamily="82" charset="0"/>
              </a:rPr>
            </a:br>
            <a:endParaRPr lang="en-IN" altLang="es-ES" sz="2400" u="sng">
              <a:latin typeface="Algerian" panose="020F0502020204030204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2F492-C89D-9C90-202D-C3532277E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50" y="1206500"/>
            <a:ext cx="10371138" cy="5207000"/>
          </a:xfrm>
        </p:spPr>
        <p:txBody>
          <a:bodyPr rtlCol="0">
            <a:normAutofit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A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Meteorological drought is generally defined by comparing the rainfall in a particular place and at a particular time.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Times New Roman" pitchFamily="18" charset="0"/>
              </a:rPr>
              <a:t>This happens when the actual rainfall in an area is significantly less than the climatological mean of that area.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A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Meteorological drought leads to soil moisture and this always has an effect on crops production.</a:t>
            </a:r>
          </a:p>
          <a:p>
            <a:pPr marL="0" indent="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DF51D9-0EB4-19BA-1654-CFBD5B0FA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487" y="4412974"/>
            <a:ext cx="6175513" cy="2445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2071FF33-203F-3DBA-2CC0-78846A2A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147638"/>
            <a:ext cx="8912225" cy="858837"/>
          </a:xfrm>
        </p:spPr>
        <p:txBody>
          <a:bodyPr/>
          <a:lstStyle/>
          <a:p>
            <a:pPr algn="ctr" eaLnBrk="1" hangingPunct="1"/>
            <a:r>
              <a:rPr lang="en-IN" altLang="es-ES" sz="4800" u="sng">
                <a:solidFill>
                  <a:srgbClr val="000000"/>
                </a:solidFill>
                <a:latin typeface="Algerian" panose="020F0502020204030204" pitchFamily="82" charset="0"/>
              </a:rPr>
              <a:t>Hydrological Drought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A18A4-223A-836B-63CE-A97D247B9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13" y="1258888"/>
            <a:ext cx="10980737" cy="3778250"/>
          </a:xfrm>
        </p:spPr>
        <p:txBody>
          <a:bodyPr rtlCol="0">
            <a:noAutofit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A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Hydrological Drought is associated with the affect of low rainfalls on water level in reservoirs, rivers &amp; lakes .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A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This type of drought are noticed sometimes after a meteorology drought.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A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 hydrological drought change in water level affects eco-system.</a:t>
            </a:r>
          </a:p>
          <a:p>
            <a:pPr marL="0" indent="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9220A4-29CE-1E3D-DCB8-26F901E0D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83" y="4255510"/>
            <a:ext cx="7421217" cy="2602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7966-605E-9F65-D612-FEBE2066F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375" y="238125"/>
            <a:ext cx="9901238" cy="98107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N" sz="4800" u="sng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lgerian" panose="04020705040A02060702" pitchFamily="82" charset="0"/>
              </a:rPr>
              <a:t>Agricultural Drought</a:t>
            </a:r>
            <a:br>
              <a:rPr lang="en-IN" sz="4800" u="sng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lgerian" panose="04020705040A02060702" pitchFamily="82" charset="0"/>
              </a:rPr>
            </a:br>
            <a:endParaRPr lang="en-IN" sz="2800" u="sng" dirty="0">
              <a:solidFill>
                <a:schemeClr val="tx1">
                  <a:lumMod val="85000"/>
                  <a:lumOff val="1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A8DA-8BF3-F30D-1FFB-F66086FFC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038" y="1219200"/>
            <a:ext cx="10826750" cy="4930775"/>
          </a:xfrm>
        </p:spPr>
        <p:txBody>
          <a:bodyPr rtlCol="0">
            <a:normAutofit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A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Agricultural drought occurs when there isn’t enough water for a crop to grow at the particular time.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endParaRPr lang="en-AU" sz="24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A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This type of drought doesn’t depend only in the amount of rainfalls where water is used carelessly for irrigation and other purpose.</a:t>
            </a:r>
          </a:p>
          <a:p>
            <a:pPr marL="0" indent="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en-IN" sz="24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Picture 2" descr="C:\Users\Grace\Downloads\india-farm-drought-2009-afp-lg.jpg">
            <a:extLst>
              <a:ext uri="{FF2B5EF4-FFF2-40B4-BE49-F238E27FC236}">
                <a16:creationId xmlns:a16="http://schemas.microsoft.com/office/drawing/2014/main" id="{22183318-338B-98B9-53C2-41CAB26B4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399" y="4187686"/>
            <a:ext cx="8123583" cy="2544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aisalmer_camel">
            <a:extLst>
              <a:ext uri="{FF2B5EF4-FFF2-40B4-BE49-F238E27FC236}">
                <a16:creationId xmlns:a16="http://schemas.microsoft.com/office/drawing/2014/main" id="{D115A725-AB5E-0C26-4BF5-6D873E1C9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522" y="755375"/>
            <a:ext cx="11926956" cy="5970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2B0D1C8-4D82-EA90-C0BC-2C607043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ead-Land-of-Rann-of-Kutch">
            <a:extLst>
              <a:ext uri="{FF2B5EF4-FFF2-40B4-BE49-F238E27FC236}">
                <a16:creationId xmlns:a16="http://schemas.microsoft.com/office/drawing/2014/main" id="{F9461D3F-64BE-12B7-3071-977717B63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53" y="736125"/>
            <a:ext cx="10933044" cy="58375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B1047B-BFD4-02D6-0B26-5C2DFDF26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225" y="736600"/>
            <a:ext cx="6111875" cy="77946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I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en-IN" sz="2800" b="1" dirty="0">
              <a:solidFill>
                <a:schemeClr val="tx1">
                  <a:lumMod val="85000"/>
                  <a:lumOff val="1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rought-in-Andhra-Pradesh">
            <a:extLst>
              <a:ext uri="{FF2B5EF4-FFF2-40B4-BE49-F238E27FC236}">
                <a16:creationId xmlns:a16="http://schemas.microsoft.com/office/drawing/2014/main" id="{55CA3171-17A0-C86C-B13C-CD0AFB5C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84681" y="0"/>
            <a:ext cx="13439289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4035" name="Title 1">
            <a:extLst>
              <a:ext uri="{FF2B5EF4-FFF2-40B4-BE49-F238E27FC236}">
                <a16:creationId xmlns:a16="http://schemas.microsoft.com/office/drawing/2014/main" id="{42401F5F-28F5-2776-E484-086868BED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00" y="319088"/>
            <a:ext cx="10364788" cy="927100"/>
          </a:xfrm>
        </p:spPr>
        <p:txBody>
          <a:bodyPr/>
          <a:lstStyle/>
          <a:p>
            <a:pPr eaLnBrk="1" hangingPunct="1"/>
            <a:br>
              <a:rPr lang="en-IN" altLang="es-ES" sz="2800" b="1" dirty="0">
                <a:solidFill>
                  <a:schemeClr val="bg1"/>
                </a:solidFill>
                <a:latin typeface="Arial Black" panose="020B0A04020102020204" pitchFamily="34" charset="0"/>
                <a:cs typeface="Andalus" pitchFamily="18" charset="0"/>
              </a:rPr>
            </a:br>
            <a:endParaRPr lang="en-IN" altLang="es-ES" sz="2800" b="1" dirty="0">
              <a:solidFill>
                <a:schemeClr val="bg1"/>
              </a:solidFill>
              <a:latin typeface="Arial Black" panose="020B0A04020102020204" pitchFamily="34" charset="0"/>
              <a:cs typeface="Andalus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0087B-80FC-3841-0F9A-1CC7A6E91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963" y="133350"/>
            <a:ext cx="8912225" cy="99377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Drought-in-Odissa: Mayurbhanj-Balasore</a:t>
            </a:r>
            <a:br>
              <a:rPr lang="en-IN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br>
              <a:rPr lang="en-IN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en-IN" b="1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5059" name="Picture 2" descr="Drought-in-Odissa">
            <a:extLst>
              <a:ext uri="{FF2B5EF4-FFF2-40B4-BE49-F238E27FC236}">
                <a16:creationId xmlns:a16="http://schemas.microsoft.com/office/drawing/2014/main" id="{209A786C-AED4-2C07-8A3B-2918FC71A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901700"/>
            <a:ext cx="11628438" cy="567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456</TotalTime>
  <Words>461</Words>
  <Application>Microsoft Office PowerPoint</Application>
  <PresentationFormat>Panorámica</PresentationFormat>
  <Paragraphs>60</Paragraphs>
  <Slides>19</Slides>
  <Notes>3</Notes>
  <HiddenSlides>0</HiddenSlides>
  <MMClips>2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4" baseType="lpstr">
      <vt:lpstr>Century Gothic</vt:lpstr>
      <vt:lpstr>Arial</vt:lpstr>
      <vt:lpstr>Wingdings 3</vt:lpstr>
      <vt:lpstr>Calibri</vt:lpstr>
      <vt:lpstr>Algerian</vt:lpstr>
      <vt:lpstr>Aharoni</vt:lpstr>
      <vt:lpstr>Agency FB</vt:lpstr>
      <vt:lpstr>Broadway</vt:lpstr>
      <vt:lpstr>Arial Black</vt:lpstr>
      <vt:lpstr>Arial Rounded MT Bold</vt:lpstr>
      <vt:lpstr>Wingdings</vt:lpstr>
      <vt:lpstr>Times New Roman</vt:lpstr>
      <vt:lpstr>Andalus</vt:lpstr>
      <vt:lpstr>Bradley Hand ITC</vt:lpstr>
      <vt:lpstr>Wisp</vt:lpstr>
      <vt:lpstr>DROUGHT </vt:lpstr>
      <vt:lpstr>Throughout this presentation you will learn  </vt:lpstr>
      <vt:lpstr>Presentación de PowerPoint</vt:lpstr>
      <vt:lpstr>Presentación de PowerPoint</vt:lpstr>
      <vt:lpstr>Presentación de PowerPoint</vt:lpstr>
      <vt:lpstr>Drought Is</vt:lpstr>
      <vt:lpstr>Presentación de PowerPoint</vt:lpstr>
      <vt:lpstr>DROUGHT</vt:lpstr>
      <vt:lpstr>Are we all vulnerable to drought?</vt:lpstr>
      <vt:lpstr>How a drought starts</vt:lpstr>
      <vt:lpstr>CAUSES OF DROUGHT </vt:lpstr>
      <vt:lpstr>Types of drought</vt:lpstr>
      <vt:lpstr>Meteorological Drought  </vt:lpstr>
      <vt:lpstr>Hydrological Drought</vt:lpstr>
      <vt:lpstr>Agricultural Drought </vt:lpstr>
      <vt:lpstr>Presentación de PowerPoint</vt:lpstr>
      <vt:lpstr> </vt:lpstr>
      <vt:lpstr> </vt:lpstr>
      <vt:lpstr>Drought-in-Odissa: Mayurbhanj-Balasore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JYOTI PAI</dc:creator>
  <cp:lastModifiedBy>Maria Sanz</cp:lastModifiedBy>
  <cp:revision>78</cp:revision>
  <dcterms:created xsi:type="dcterms:W3CDTF">2015-02-10T13:47:07Z</dcterms:created>
  <dcterms:modified xsi:type="dcterms:W3CDTF">2025-07-06T19:39:23Z</dcterms:modified>
</cp:coreProperties>
</file>