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96" r:id="rId3"/>
  </p:sldMasterIdLst>
  <p:sldIdLst>
    <p:sldId id="333" r:id="rId4"/>
    <p:sldId id="286" r:id="rId5"/>
    <p:sldId id="292" r:id="rId6"/>
    <p:sldId id="291" r:id="rId7"/>
    <p:sldId id="290" r:id="rId8"/>
    <p:sldId id="289" r:id="rId9"/>
    <p:sldId id="287" r:id="rId10"/>
    <p:sldId id="260" r:id="rId11"/>
    <p:sldId id="262" r:id="rId12"/>
    <p:sldId id="265" r:id="rId13"/>
    <p:sldId id="266" r:id="rId14"/>
    <p:sldId id="267" r:id="rId15"/>
    <p:sldId id="273" r:id="rId16"/>
    <p:sldId id="274" r:id="rId17"/>
    <p:sldId id="275" r:id="rId18"/>
    <p:sldId id="258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4" r:id="rId30"/>
    <p:sldId id="315" r:id="rId31"/>
    <p:sldId id="312" r:id="rId32"/>
    <p:sldId id="313" r:id="rId33"/>
    <p:sldId id="331" r:id="rId34"/>
    <p:sldId id="319" r:id="rId35"/>
    <p:sldId id="321" r:id="rId36"/>
    <p:sldId id="322" r:id="rId37"/>
    <p:sldId id="323" r:id="rId38"/>
    <p:sldId id="325" r:id="rId39"/>
    <p:sldId id="324" r:id="rId40"/>
    <p:sldId id="326" r:id="rId41"/>
    <p:sldId id="328" r:id="rId42"/>
    <p:sldId id="329" r:id="rId43"/>
    <p:sldId id="330" r:id="rId44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4120"/>
    <a:srgbClr val="996633"/>
    <a:srgbClr val="FFFFCC"/>
    <a:srgbClr val="422C16"/>
    <a:srgbClr val="0C788E"/>
    <a:srgbClr val="025198"/>
    <a:srgbClr val="000099"/>
    <a:srgbClr val="1C1C1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28" autoAdjust="0"/>
    <p:restoredTop sz="94652" autoAdjust="0"/>
  </p:normalViewPr>
  <p:slideViewPr>
    <p:cSldViewPr>
      <p:cViewPr varScale="1">
        <p:scale>
          <a:sx n="81" d="100"/>
          <a:sy n="81" d="100"/>
        </p:scale>
        <p:origin x="1277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1C35E4-EA88-40AA-A4BE-D10DF161AC46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999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AB31EC-25FF-43C2-8893-312D443ED202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0689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39EF0C-883F-4EA1-8C6E-99FF0292E298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1045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857DDB-ADFD-4456-9F95-E9AB9BA5EB4C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2511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E93260-847E-4828-B1E1-319A354B2932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4093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BF323-39BB-47E7-82A6-DAED16E6549D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962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896ED9-14F0-475C-9156-A21F7F254403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5398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6007E7-28A2-4A42-AACF-0AB44E25D713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868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54F912-CF4D-466B-BCB9-0C59D05EE5D9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8782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74300B-1A77-4AD6-B0DF-7FF52CA167B6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94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B959CD-6075-4C5E-9B85-6BEEB2D5EDA9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279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1C35E4-EA88-40AA-A4BE-D10DF161AC46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58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AB31EC-25FF-43C2-8893-312D443ED202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86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39EF0C-883F-4EA1-8C6E-99FF0292E298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01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857DDB-ADFD-4456-9F95-E9AB9BA5EB4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18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E93260-847E-4828-B1E1-319A354B2932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24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BF323-39BB-47E7-82A6-DAED16E6549D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15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896ED9-14F0-475C-9156-A21F7F25440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52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6007E7-28A2-4A42-AACF-0AB44E25D71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35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54F912-CF4D-466B-BCB9-0C59D05EE5D9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16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74300B-1A77-4AD6-B0DF-7FF52CA167B6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88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B959CD-6075-4C5E-9B85-6BEEB2D5EDA9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38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1C35E4-EA88-40AA-A4BE-D10DF161AC46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30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AB31EC-25FF-43C2-8893-312D443ED202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08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39EF0C-883F-4EA1-8C6E-99FF0292E298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214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857DDB-ADFD-4456-9F95-E9AB9BA5EB4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34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E93260-847E-4828-B1E1-319A354B2932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2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BF323-39BB-47E7-82A6-DAED16E6549D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73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896ED9-14F0-475C-9156-A21F7F25440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25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6007E7-28A2-4A42-AACF-0AB44E25D71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02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54F912-CF4D-466B-BCB9-0C59D05EE5D9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359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74300B-1A77-4AD6-B0DF-7FF52CA167B6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64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B959CD-6075-4C5E-9B85-6BEEB2D5EDA9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279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alphaModFix amt="6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0FB0842-B72E-4991-B519-32484EC6EC46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alphaModFix amt="6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0FB0842-B72E-4991-B519-32484EC6EC46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106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alphaModFix amt="6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0FB0842-B72E-4991-B519-32484EC6EC46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12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classzone.com/books/earth_science/terc/content/visualizations/es1606/es1606page01.cfm?chapter_no=visualization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2311yO5opVk" TargetMode="External"/><Relationship Id="rId2" Type="http://schemas.openxmlformats.org/officeDocument/2006/relationships/hyperlink" Target="http://studyjams.scholastic.com/studyjams/jams/science/rocks-minerals-landforms/weathering-and-erosion.htm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lasszone.com/books/earth_science/terc/content/visualizations/es0604/es0604page01.cfm?chapter_no=visualization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sz="6600" dirty="0">
                <a:solidFill>
                  <a:srgbClr val="FF0000"/>
                </a:solidFill>
                <a:latin typeface="Algerian" panose="04020705040A02060702" pitchFamily="82" charset="0"/>
              </a:rPr>
            </a:br>
            <a:br>
              <a:rPr lang="en-US" sz="6600" dirty="0">
                <a:solidFill>
                  <a:srgbClr val="FF0000"/>
                </a:solidFill>
                <a:latin typeface="Algerian" panose="04020705040A02060702" pitchFamily="82" charset="0"/>
              </a:rPr>
            </a:br>
            <a:br>
              <a:rPr lang="en-US" sz="6600" dirty="0">
                <a:solidFill>
                  <a:srgbClr val="FF0000"/>
                </a:solidFill>
                <a:latin typeface="Algerian" panose="04020705040A02060702" pitchFamily="82" charset="0"/>
              </a:rPr>
            </a:br>
            <a:r>
              <a:rPr lang="en-US" sz="6600" dirty="0">
                <a:solidFill>
                  <a:srgbClr val="FF0000"/>
                </a:solidFill>
                <a:latin typeface="Algerian" panose="04020705040A02060702" pitchFamily="82" charset="0"/>
              </a:rPr>
              <a:t>WEATHERING, EROSION AND DEPOSITION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4BFF3F5-48C3-EE69-1832-A3D3D8D9578D}"/>
              </a:ext>
            </a:extLst>
          </p:cNvPr>
          <p:cNvSpPr/>
          <p:nvPr/>
        </p:nvSpPr>
        <p:spPr>
          <a:xfrm flipH="1">
            <a:off x="4572000" y="5440362"/>
            <a:ext cx="4320478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IES SAN JUAN BAUTISTA</a:t>
            </a:r>
          </a:p>
          <a:p>
            <a:pPr algn="r"/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MARÍA SANZ</a:t>
            </a:r>
          </a:p>
        </p:txBody>
      </p:sp>
    </p:spTree>
    <p:extLst>
      <p:ext uri="{BB962C8B-B14F-4D97-AF65-F5344CB8AC3E}">
        <p14:creationId xmlns:p14="http://schemas.microsoft.com/office/powerpoint/2010/main" val="132880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upload.wikimedia.org/wikipedia/commons/7/7c/Arbol_de_Pied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901" y="-99392"/>
            <a:ext cx="9327901" cy="7462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103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lip dir="r"/>
      </p:transition>
    </mc:Choice>
    <mc:Fallback xmlns="">
      <p:transition spd="slow" advTm="3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http://www.listofimages.com/wp-content/uploads/2012/11/ocean-rock-cliff-cabo-san-lucas-pacific-ocean-sea-of-cortez-na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4704" y="-99392"/>
            <a:ext cx="11379908" cy="7112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6884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lip dir="r"/>
      </p:transition>
    </mc:Choice>
    <mc:Fallback xmlns="">
      <p:transition spd="slow" advTm="3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http://images.nationalgeographic.com/wpf/media-live/photos/000/011/cache/sandstone-swirls_1180_600x4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065" y="-99392"/>
            <a:ext cx="9409045" cy="705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183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lip dir="r"/>
      </p:transition>
    </mc:Choice>
    <mc:Fallback xmlns="">
      <p:transition spd="slow" advTm="3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http://images.nationalgeographic.com/wpf/media-live/photos/000/008/cache/bernard-glacier_835_600x4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96" y="-26067"/>
            <a:ext cx="9407532" cy="705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923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lip dir="r"/>
      </p:transition>
    </mc:Choice>
    <mc:Fallback xmlns="">
      <p:transition spd="slow" advTm="3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http://images.nationalgeographic.com/wpf/media-live/photos/000/008/cache/arizona-rock_824_600x4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1" y="-99392"/>
            <a:ext cx="9409045" cy="705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536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lip dir="r"/>
      </p:transition>
    </mc:Choice>
    <mc:Fallback xmlns="">
      <p:transition spd="slow" advTm="3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nps.gov/common/uploads/teachers/assets/images/pwr/park/olym/5B0E54F7-155D-4519-3E6661BC9C2F8C45/5B0E54F7-155D-4519-3E6661BC9C2F8C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6522" y="-9128"/>
            <a:ext cx="11227972" cy="7039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314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flip dir="r"/>
      </p:transition>
    </mc:Choice>
    <mc:Fallback xmlns="">
      <p:transition spd="slow" advTm="3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nortelvoicemail.files.wordpress.com/2012/07/delicate-arch-arches-national-park-uta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-248141"/>
            <a:ext cx="9505056" cy="7128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508" y="4221088"/>
            <a:ext cx="8712968" cy="2520280"/>
          </a:xfrm>
        </p:spPr>
        <p:txBody>
          <a:bodyPr/>
          <a:lstStyle/>
          <a:p>
            <a:r>
              <a:rPr lang="en-US" sz="46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Weathering is the process that breaks down rock and other substances at Earth’s surface.</a:t>
            </a:r>
          </a:p>
        </p:txBody>
      </p:sp>
    </p:spTree>
    <p:extLst>
      <p:ext uri="{BB962C8B-B14F-4D97-AF65-F5344CB8AC3E}">
        <p14:creationId xmlns:p14="http://schemas.microsoft.com/office/powerpoint/2010/main" val="1108208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culturaltreks.com/assets/images/Tibet%20Expedition/shishapangma%20pic/shisapangma-south-west-face-expedi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7403" y="-99392"/>
            <a:ext cx="10470003" cy="705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4046" y="4061990"/>
            <a:ext cx="8492410" cy="2520280"/>
          </a:xfrm>
        </p:spPr>
        <p:txBody>
          <a:bodyPr/>
          <a:lstStyle/>
          <a:p>
            <a:r>
              <a:rPr lang="en-US" sz="40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Weathering wears mountains down to hills and can produce strange rock formations like in </a:t>
            </a:r>
            <a:br>
              <a:rPr lang="en-US" sz="40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</a:br>
            <a:r>
              <a:rPr lang="en-US" sz="40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the previous slide.</a:t>
            </a:r>
          </a:p>
        </p:txBody>
      </p:sp>
    </p:spTree>
    <p:extLst>
      <p:ext uri="{BB962C8B-B14F-4D97-AF65-F5344CB8AC3E}">
        <p14:creationId xmlns:p14="http://schemas.microsoft.com/office/powerpoint/2010/main" val="885112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4176464" cy="2736304"/>
          </a:xfrm>
        </p:spPr>
        <p:txBody>
          <a:bodyPr/>
          <a:lstStyle/>
          <a:p>
            <a:r>
              <a:rPr lang="en-US" b="1" dirty="0">
                <a:solidFill>
                  <a:srgbClr val="624120"/>
                </a:solidFill>
              </a:rPr>
              <a:t>Example of Weathering:</a:t>
            </a:r>
          </a:p>
        </p:txBody>
      </p:sp>
      <p:pic>
        <p:nvPicPr>
          <p:cNvPr id="6146" name="Picture 2" descr="http://3219a2.medialib.glogster.com/media/35/3505ed284604da4c2fb54f49b48eb302e50a1c01ab1e412492a3e97f0e251547/c0055123-frost-wedging-or-ice-fractured-granite-spl-jp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69525"/>
            <a:ext cx="4680520" cy="7047373"/>
          </a:xfrm>
          <a:prstGeom prst="rect">
            <a:avLst/>
          </a:prstGeom>
          <a:noFill/>
          <a:ln w="38100">
            <a:solidFill>
              <a:srgbClr val="62412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23528" y="3356992"/>
            <a:ext cx="38884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kern="0" dirty="0">
                <a:solidFill>
                  <a:srgbClr val="624120"/>
                </a:solidFill>
                <a:latin typeface="Arial"/>
                <a:ea typeface="+mj-ea"/>
                <a:cs typeface="Arial"/>
              </a:rPr>
              <a:t>Frost</a:t>
            </a:r>
            <a:br>
              <a:rPr lang="en-US" sz="6000" b="1" kern="0" dirty="0">
                <a:solidFill>
                  <a:srgbClr val="624120"/>
                </a:solidFill>
                <a:latin typeface="Arial"/>
                <a:ea typeface="+mj-ea"/>
                <a:cs typeface="Arial"/>
              </a:rPr>
            </a:br>
            <a:r>
              <a:rPr lang="en-US" sz="6000" b="1" kern="0" dirty="0">
                <a:solidFill>
                  <a:srgbClr val="624120"/>
                </a:solidFill>
                <a:latin typeface="Arial"/>
                <a:ea typeface="+mj-ea"/>
                <a:cs typeface="Arial"/>
              </a:rPr>
              <a:t>Wedging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496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870" y="332656"/>
            <a:ext cx="8229600" cy="1368152"/>
          </a:xfrm>
        </p:spPr>
        <p:txBody>
          <a:bodyPr/>
          <a:lstStyle/>
          <a:p>
            <a:br>
              <a:rPr lang="en-US" sz="5400" b="1" dirty="0">
                <a:solidFill>
                  <a:srgbClr val="624120"/>
                </a:solidFill>
              </a:rPr>
            </a:br>
            <a:r>
              <a:rPr lang="en-US" sz="5400" b="1" dirty="0">
                <a:solidFill>
                  <a:srgbClr val="624120"/>
                </a:solidFill>
              </a:rPr>
              <a:t>Weathering:</a:t>
            </a:r>
            <a:br>
              <a:rPr lang="en-US" sz="5400" b="1" dirty="0">
                <a:solidFill>
                  <a:srgbClr val="624120"/>
                </a:solidFill>
              </a:rPr>
            </a:br>
            <a:r>
              <a:rPr lang="en-US" sz="5400" b="1" dirty="0">
                <a:solidFill>
                  <a:srgbClr val="624120"/>
                </a:solidFill>
              </a:rPr>
              <a:t>Frost Wedging</a:t>
            </a:r>
            <a:br>
              <a:rPr lang="en-US" sz="5400" b="1" dirty="0">
                <a:solidFill>
                  <a:srgbClr val="624120"/>
                </a:solidFill>
              </a:rPr>
            </a:br>
            <a:endParaRPr lang="en-US" sz="5400" b="1" dirty="0">
              <a:solidFill>
                <a:srgbClr val="624120"/>
              </a:solidFill>
            </a:endParaRPr>
          </a:p>
        </p:txBody>
      </p:sp>
      <p:pic>
        <p:nvPicPr>
          <p:cNvPr id="7170" name="Picture 2" descr="https://dr282zn36sxxg.cloudfront.net/datastreams/f-d%3Aac9f7aae8e8a2313a22f9c6bb65d4b08cb0a2690651b8f919b8664a7%2BIMAGE%2BIMAGE.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70" y="1955017"/>
            <a:ext cx="8535419" cy="435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229490" y="4725144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"/>
                <a:ea typeface="Calibri"/>
              </a:rPr>
              <a:t>]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45728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2.bp.blogspot.com/-qWtny48lqnY/UwhzIxw8EtI/AAAAAAAABfU/FCQ8rqPIEa0/s1600/frost-wedging-example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4624" y="-171401"/>
            <a:ext cx="11798699" cy="7112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290760"/>
            <a:ext cx="8229600" cy="1359024"/>
          </a:xfrm>
        </p:spPr>
        <p:txBody>
          <a:bodyPr/>
          <a:lstStyle/>
          <a:p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Mechanical Weathering:</a:t>
            </a:r>
            <a:b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Frost Wedging</a:t>
            </a:r>
          </a:p>
        </p:txBody>
      </p:sp>
    </p:spTree>
    <p:extLst>
      <p:ext uri="{BB962C8B-B14F-4D97-AF65-F5344CB8AC3E}">
        <p14:creationId xmlns:p14="http://schemas.microsoft.com/office/powerpoint/2010/main" val="183365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4176464" cy="2736304"/>
          </a:xfrm>
        </p:spPr>
        <p:txBody>
          <a:bodyPr/>
          <a:lstStyle/>
          <a:p>
            <a:r>
              <a:rPr lang="en-US" b="1" dirty="0">
                <a:solidFill>
                  <a:srgbClr val="624120"/>
                </a:solidFill>
              </a:rPr>
              <a:t>Weathering:</a:t>
            </a:r>
          </a:p>
        </p:txBody>
      </p:sp>
      <p:sp>
        <p:nvSpPr>
          <p:cNvPr id="3" name="Rectangle 2"/>
          <p:cNvSpPr/>
          <p:nvPr/>
        </p:nvSpPr>
        <p:spPr>
          <a:xfrm>
            <a:off x="323528" y="3356992"/>
            <a:ext cx="410445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600" b="1" kern="0" dirty="0">
                <a:solidFill>
                  <a:srgbClr val="624120"/>
                </a:solidFill>
                <a:latin typeface="Arial"/>
                <a:cs typeface="Arial"/>
              </a:rPr>
              <a:t>Biological</a:t>
            </a:r>
            <a:br>
              <a:rPr lang="en-US" sz="5600" b="1" kern="0" dirty="0">
                <a:solidFill>
                  <a:srgbClr val="624120"/>
                </a:solidFill>
                <a:latin typeface="Arial"/>
                <a:cs typeface="Arial"/>
              </a:rPr>
            </a:br>
            <a:r>
              <a:rPr lang="en-US" sz="5600" b="1" kern="0" dirty="0">
                <a:solidFill>
                  <a:srgbClr val="624120"/>
                </a:solidFill>
                <a:latin typeface="Arial"/>
                <a:cs typeface="Arial"/>
              </a:rPr>
              <a:t>Weathering</a:t>
            </a:r>
            <a:endParaRPr lang="en-US" sz="5600" dirty="0">
              <a:solidFill>
                <a:srgbClr val="00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0" y="-11987"/>
            <a:ext cx="4476750" cy="7277100"/>
          </a:xfrm>
          <a:prstGeom prst="rect">
            <a:avLst/>
          </a:prstGeom>
          <a:noFill/>
          <a:ln w="38100">
            <a:solidFill>
              <a:srgbClr val="62412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793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51520" y="236959"/>
            <a:ext cx="856895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624120"/>
                </a:solidFill>
              </a:rPr>
              <a:t>Water and nutrients collect in the cracks of rocks that can result in the growth of plants. As the roots grow, they enlarge the cracks.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50364" y="3068960"/>
            <a:ext cx="8436152" cy="3078342"/>
            <a:chOff x="403529" y="3068960"/>
            <a:chExt cx="8436152" cy="3078342"/>
          </a:xfrm>
        </p:grpSpPr>
        <p:pic>
          <p:nvPicPr>
            <p:cNvPr id="8194" name="Picture 2" descr="http://s0.geograph.org.uk/geophotos/02/67/12/2671203_19dc0006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529" y="3068960"/>
              <a:ext cx="4104456" cy="3078342"/>
            </a:xfrm>
            <a:prstGeom prst="rect">
              <a:avLst/>
            </a:prstGeom>
            <a:noFill/>
            <a:ln>
              <a:solidFill>
                <a:srgbClr val="62412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9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2739" y="3213133"/>
              <a:ext cx="4016942" cy="2827459"/>
            </a:xfrm>
            <a:prstGeom prst="rect">
              <a:avLst/>
            </a:prstGeom>
            <a:noFill/>
            <a:ln w="9525">
              <a:solidFill>
                <a:srgbClr val="62412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385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51520" y="236959"/>
            <a:ext cx="856895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624120"/>
                </a:solidFill>
              </a:rPr>
              <a:t>Burrowing animals also cause  weathering. They loosen sediment and push it to the surface as they dig.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39552" y="2925746"/>
            <a:ext cx="7986740" cy="3781285"/>
            <a:chOff x="539552" y="2925746"/>
            <a:chExt cx="7986740" cy="3781285"/>
          </a:xfrm>
        </p:grpSpPr>
        <p:pic>
          <p:nvPicPr>
            <p:cNvPr id="9218" name="Picture 2" descr="https://classconnection.s3.amazonaws.com/261/flashcards/893261/jpg/ground-hog1321290058026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2931614"/>
              <a:ext cx="2808312" cy="1867149"/>
            </a:xfrm>
            <a:prstGeom prst="rect">
              <a:avLst/>
            </a:prstGeom>
            <a:noFill/>
            <a:ln>
              <a:solidFill>
                <a:srgbClr val="62412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0" name="Picture 4" descr="http://farm5.staticflickr.com/4063/4285992318_39c699be64_m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76" y="4992531"/>
              <a:ext cx="2286000" cy="1714500"/>
            </a:xfrm>
            <a:prstGeom prst="rect">
              <a:avLst/>
            </a:prstGeom>
            <a:noFill/>
            <a:ln>
              <a:solidFill>
                <a:srgbClr val="62412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1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928" y="2925746"/>
              <a:ext cx="4602364" cy="3781285"/>
            </a:xfrm>
            <a:prstGeom prst="rect">
              <a:avLst/>
            </a:prstGeom>
            <a:noFill/>
            <a:ln w="9525">
              <a:solidFill>
                <a:srgbClr val="62412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4756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0346" y="493092"/>
            <a:ext cx="7772400" cy="1470025"/>
          </a:xfrm>
        </p:spPr>
        <p:txBody>
          <a:bodyPr/>
          <a:lstStyle/>
          <a:p>
            <a:r>
              <a:rPr lang="en-US" sz="11500" b="1" u="sng" dirty="0">
                <a:solidFill>
                  <a:srgbClr val="624120"/>
                </a:solidFill>
              </a:rPr>
              <a:t>Erosion</a:t>
            </a:r>
          </a:p>
        </p:txBody>
      </p:sp>
      <p:pic>
        <p:nvPicPr>
          <p:cNvPr id="5122" name="Picture 2" descr="http://i.dailymail.co.uk/i/pix/2014/03/04/article-2573058-1C08E6E000000578-919_964x5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492896"/>
            <a:ext cx="6877844" cy="3945486"/>
          </a:xfrm>
          <a:prstGeom prst="rect">
            <a:avLst/>
          </a:prstGeom>
          <a:noFill/>
          <a:ln>
            <a:solidFill>
              <a:srgbClr val="62412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399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548680"/>
            <a:ext cx="8388424" cy="3312368"/>
          </a:xfrm>
        </p:spPr>
        <p:txBody>
          <a:bodyPr/>
          <a:lstStyle/>
          <a:p>
            <a:r>
              <a:rPr lang="en-US" sz="7200" b="1" dirty="0">
                <a:solidFill>
                  <a:srgbClr val="624120"/>
                </a:solidFill>
              </a:rPr>
              <a:t>Erosion transports  </a:t>
            </a:r>
            <a:br>
              <a:rPr lang="en-US" sz="7200" b="1" dirty="0">
                <a:solidFill>
                  <a:srgbClr val="624120"/>
                </a:solidFill>
              </a:rPr>
            </a:br>
            <a:r>
              <a:rPr lang="en-US" sz="7200" b="1" dirty="0">
                <a:solidFill>
                  <a:srgbClr val="624120"/>
                </a:solidFill>
              </a:rPr>
              <a:t>   weathered rock </a:t>
            </a:r>
            <a:br>
              <a:rPr lang="en-US" sz="7200" b="1" dirty="0">
                <a:solidFill>
                  <a:srgbClr val="624120"/>
                </a:solidFill>
              </a:rPr>
            </a:br>
            <a:r>
              <a:rPr lang="en-US" sz="7200" b="1" dirty="0">
                <a:solidFill>
                  <a:srgbClr val="624120"/>
                </a:solidFill>
              </a:rPr>
              <a:t>               material.</a:t>
            </a:r>
          </a:p>
        </p:txBody>
      </p:sp>
      <p:pic>
        <p:nvPicPr>
          <p:cNvPr id="6146" name="Picture 2" descr="http://www.drawingnow.com/file/videos/image/how-to-draw-a-dump-truck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00" b="100000" l="2667" r="94000">
                        <a14:backgroundMark x1="34333" y1="95500" x2="34333" y2="95500"/>
                        <a14:backgroundMark x1="38667" y1="88500" x2="38667" y2="88500"/>
                        <a14:backgroundMark x1="55667" y1="91500" x2="55667" y2="91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2780928"/>
            <a:ext cx="6696744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251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-15810"/>
            <a:ext cx="8388424" cy="2880320"/>
          </a:xfrm>
        </p:spPr>
        <p:txBody>
          <a:bodyPr/>
          <a:lstStyle/>
          <a:p>
            <a:r>
              <a:rPr lang="en-US" sz="5400" b="1" dirty="0">
                <a:solidFill>
                  <a:srgbClr val="624120"/>
                </a:solidFill>
              </a:rPr>
              <a:t>What are some ways that weathered material can be transported?</a:t>
            </a:r>
          </a:p>
        </p:txBody>
      </p:sp>
      <p:pic>
        <p:nvPicPr>
          <p:cNvPr id="6146" name="Picture 2" descr="http://www.drawingnow.com/file/videos/image/how-to-draw-a-dump-truck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00" b="100000" l="2667" r="94000">
                        <a14:backgroundMark x1="34333" y1="95500" x2="34333" y2="95500"/>
                        <a14:backgroundMark x1="38667" y1="88500" x2="38667" y2="88500"/>
                        <a14:backgroundMark x1="55667" y1="91500" x2="55667" y2="91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2780928"/>
            <a:ext cx="6696744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86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5544616" cy="2160240"/>
          </a:xfrm>
        </p:spPr>
        <p:txBody>
          <a:bodyPr/>
          <a:lstStyle/>
          <a:p>
            <a:r>
              <a:rPr lang="en-US" sz="7200" b="1" u="sng" dirty="0">
                <a:solidFill>
                  <a:srgbClr val="624120"/>
                </a:solidFill>
              </a:rPr>
              <a:t>Erosion by Gravity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280847" y="3573016"/>
            <a:ext cx="8712968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4800" b="1" dirty="0">
                <a:solidFill>
                  <a:srgbClr val="624120"/>
                </a:solidFill>
              </a:rPr>
              <a:t>Rocks and other materials, especially on steep slopes, are pulled toward the center of Earth by gravity.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81286"/>
            <a:ext cx="2656673" cy="3060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3935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shelledy.mesa.k12.co.us/staff/computerlab/images/GJ_Geography_Ice_weather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16632"/>
            <a:ext cx="5177968" cy="4416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20688"/>
            <a:ext cx="3872219" cy="2016224"/>
          </a:xfrm>
        </p:spPr>
        <p:txBody>
          <a:bodyPr/>
          <a:lstStyle/>
          <a:p>
            <a:r>
              <a:rPr lang="en-US" sz="4000" b="1" dirty="0">
                <a:solidFill>
                  <a:srgbClr val="624120"/>
                </a:solidFill>
              </a:rPr>
              <a:t>Here, the weathering occurs by </a:t>
            </a:r>
            <a:br>
              <a:rPr lang="en-US" sz="4000" b="1" dirty="0">
                <a:solidFill>
                  <a:srgbClr val="624120"/>
                </a:solidFill>
              </a:rPr>
            </a:br>
            <a:r>
              <a:rPr lang="en-US" sz="4000" b="1" dirty="0">
                <a:solidFill>
                  <a:srgbClr val="624120"/>
                </a:solidFill>
              </a:rPr>
              <a:t>frost wedging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539552" y="4653136"/>
            <a:ext cx="8100392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6800" b="1" dirty="0">
                <a:solidFill>
                  <a:srgbClr val="624120"/>
                </a:solidFill>
              </a:rPr>
              <a:t>The erosion occurs by gravity</a:t>
            </a:r>
          </a:p>
        </p:txBody>
      </p:sp>
    </p:spTree>
    <p:extLst>
      <p:ext uri="{BB962C8B-B14F-4D97-AF65-F5344CB8AC3E}">
        <p14:creationId xmlns:p14="http://schemas.microsoft.com/office/powerpoint/2010/main" val="24079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-21596"/>
            <a:ext cx="8424936" cy="1080120"/>
          </a:xfrm>
        </p:spPr>
        <p:txBody>
          <a:bodyPr/>
          <a:lstStyle/>
          <a:p>
            <a:r>
              <a:rPr lang="en-US" sz="6000" b="1" u="sng" dirty="0">
                <a:solidFill>
                  <a:srgbClr val="624120"/>
                </a:solidFill>
              </a:rPr>
              <a:t>Erosion by Gravity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832203" y="1310258"/>
            <a:ext cx="2857500" cy="2406774"/>
            <a:chOff x="832203" y="1310258"/>
            <a:chExt cx="2857500" cy="2406774"/>
          </a:xfrm>
        </p:grpSpPr>
        <p:pic>
          <p:nvPicPr>
            <p:cNvPr id="9226" name="Picture 10" descr="http://www.fws.gov/uploadedImages/Region_7/NWRS/Zone_2/Selawik/Images/slump%2009.300w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2203" y="1310258"/>
              <a:ext cx="2857500" cy="2190750"/>
            </a:xfrm>
            <a:prstGeom prst="rect">
              <a:avLst/>
            </a:prstGeom>
            <a:noFill/>
            <a:ln>
              <a:solidFill>
                <a:srgbClr val="62412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5"/>
            <p:cNvGrpSpPr/>
            <p:nvPr/>
          </p:nvGrpSpPr>
          <p:grpSpPr>
            <a:xfrm>
              <a:off x="1547664" y="3253085"/>
              <a:ext cx="1584176" cy="463947"/>
              <a:chOff x="1547664" y="3253085"/>
              <a:chExt cx="1584176" cy="463947"/>
            </a:xfrm>
          </p:grpSpPr>
          <p:sp>
            <p:nvSpPr>
              <p:cNvPr id="3" name="Rounded Rectangle 2"/>
              <p:cNvSpPr/>
              <p:nvPr/>
            </p:nvSpPr>
            <p:spPr>
              <a:xfrm>
                <a:off x="1547664" y="3284984"/>
                <a:ext cx="1584176" cy="43204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6241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1675260" y="3253085"/>
                <a:ext cx="12961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rgbClr val="624120"/>
                    </a:solidFill>
                  </a:rPr>
                  <a:t>Slump</a:t>
                </a: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539552" y="3882604"/>
            <a:ext cx="3357739" cy="2749971"/>
            <a:chOff x="539552" y="3882604"/>
            <a:chExt cx="3357739" cy="2749971"/>
          </a:xfrm>
        </p:grpSpPr>
        <p:pic>
          <p:nvPicPr>
            <p:cNvPr id="9222" name="Picture 6" descr="http://derosaworld.typepad.com/.a/6a00d8341c7c7d53ef01287659af3a970c-pi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3882604"/>
              <a:ext cx="3357739" cy="2520280"/>
            </a:xfrm>
            <a:prstGeom prst="rect">
              <a:avLst/>
            </a:prstGeom>
            <a:noFill/>
            <a:ln>
              <a:solidFill>
                <a:srgbClr val="62412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4" name="Group 13"/>
            <p:cNvGrpSpPr/>
            <p:nvPr/>
          </p:nvGrpSpPr>
          <p:grpSpPr>
            <a:xfrm>
              <a:off x="1174305" y="6170910"/>
              <a:ext cx="2088232" cy="461665"/>
              <a:chOff x="1462337" y="3253085"/>
              <a:chExt cx="2088232" cy="461665"/>
            </a:xfrm>
          </p:grpSpPr>
          <p:sp>
            <p:nvSpPr>
              <p:cNvPr id="15" name="Rounded Rectangle 14"/>
              <p:cNvSpPr/>
              <p:nvPr/>
            </p:nvSpPr>
            <p:spPr>
              <a:xfrm>
                <a:off x="1462337" y="3269035"/>
                <a:ext cx="2088232" cy="43204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6241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1675260" y="3253085"/>
                <a:ext cx="17446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rgbClr val="624120"/>
                    </a:solidFill>
                  </a:rPr>
                  <a:t>Rock Slide</a:t>
                </a:r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4572000" y="1310258"/>
            <a:ext cx="4058879" cy="5306368"/>
            <a:chOff x="4572000" y="1310258"/>
            <a:chExt cx="4058879" cy="5306368"/>
          </a:xfrm>
        </p:grpSpPr>
        <p:pic>
          <p:nvPicPr>
            <p:cNvPr id="9230" name="Picture 14" descr="http://wordlesstech.com/wp-content/uploads/2014/05/Gigantic-Colorado-Mudslide-1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1310258"/>
              <a:ext cx="4058879" cy="5092626"/>
            </a:xfrm>
            <a:prstGeom prst="rect">
              <a:avLst/>
            </a:prstGeom>
            <a:noFill/>
            <a:ln>
              <a:solidFill>
                <a:srgbClr val="62412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7" name="Group 16"/>
            <p:cNvGrpSpPr/>
            <p:nvPr/>
          </p:nvGrpSpPr>
          <p:grpSpPr>
            <a:xfrm>
              <a:off x="5635700" y="6152679"/>
              <a:ext cx="2088232" cy="463947"/>
              <a:chOff x="1547664" y="3253085"/>
              <a:chExt cx="2088232" cy="463947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1547664" y="3284984"/>
                <a:ext cx="2088232" cy="43204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6241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1675260" y="3253085"/>
                <a:ext cx="17446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rgbClr val="624120"/>
                    </a:solidFill>
                  </a:rPr>
                  <a:t>Mud Slide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88979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1124744"/>
            <a:ext cx="4752528" cy="2160240"/>
          </a:xfrm>
        </p:spPr>
        <p:txBody>
          <a:bodyPr/>
          <a:lstStyle/>
          <a:p>
            <a:r>
              <a:rPr lang="en-US" sz="7200" b="1" u="sng" dirty="0">
                <a:solidFill>
                  <a:srgbClr val="624120"/>
                </a:solidFill>
              </a:rPr>
              <a:t>Erosion by Wind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283368" y="3789040"/>
            <a:ext cx="8712968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4800" b="1" dirty="0">
                <a:solidFill>
                  <a:srgbClr val="624120"/>
                </a:solidFill>
              </a:rPr>
              <a:t>When air moves, it picks </a:t>
            </a:r>
            <a:br>
              <a:rPr lang="en-US" sz="4800" b="1" dirty="0">
                <a:solidFill>
                  <a:srgbClr val="624120"/>
                </a:solidFill>
              </a:rPr>
            </a:br>
            <a:r>
              <a:rPr lang="en-US" sz="4800" b="1" dirty="0">
                <a:solidFill>
                  <a:srgbClr val="624120"/>
                </a:solidFill>
              </a:rPr>
              <a:t>up loose material and transports it to other places.</a:t>
            </a:r>
          </a:p>
        </p:txBody>
      </p:sp>
      <p:pic>
        <p:nvPicPr>
          <p:cNvPr id="11268" name="Picture 4" descr="http://mauritiusattractions.com/content/images/guide/mauritius-wind.gif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495" l="500" r="100000">
                        <a14:foregroundMark x1="51500" y1="34091" x2="51500" y2="34091"/>
                        <a14:foregroundMark x1="54833" y1="15657" x2="54833" y2="15657"/>
                        <a14:foregroundMark x1="44500" y1="17929" x2="44500" y2="17929"/>
                        <a14:foregroundMark x1="9667" y1="56818" x2="9667" y2="56818"/>
                        <a14:foregroundMark x1="9667" y1="53535" x2="9667" y2="53535"/>
                        <a14:foregroundMark x1="9667" y1="62879" x2="9667" y2="62879"/>
                        <a14:foregroundMark x1="17667" y1="60101" x2="17667" y2="60101"/>
                        <a14:foregroundMark x1="23500" y1="59091" x2="23500" y2="59091"/>
                        <a14:foregroundMark x1="23500" y1="56313" x2="23500" y2="56313"/>
                        <a14:foregroundMark x1="26833" y1="55303" x2="26833" y2="55303"/>
                        <a14:foregroundMark x1="33500" y1="55556" x2="33500" y2="55556"/>
                        <a14:foregroundMark x1="13167" y1="61616" x2="13167" y2="61616"/>
                        <a14:foregroundMark x1="14667" y1="53030" x2="14667" y2="53030"/>
                        <a14:foregroundMark x1="13667" y1="56313" x2="13667" y2="56313"/>
                        <a14:foregroundMark x1="4667" y1="63889" x2="4667" y2="63889"/>
                        <a14:foregroundMark x1="15333" y1="60859" x2="15333" y2="6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5223">
            <a:off x="4421044" y="298349"/>
            <a:ext cx="4541620" cy="2997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889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787" y="389192"/>
            <a:ext cx="3744416" cy="2520280"/>
          </a:xfrm>
        </p:spPr>
        <p:txBody>
          <a:bodyPr/>
          <a:lstStyle/>
          <a:p>
            <a:r>
              <a:rPr lang="en-US" sz="6600" b="1" u="sng" dirty="0">
                <a:solidFill>
                  <a:srgbClr val="624120"/>
                </a:solidFill>
              </a:rPr>
              <a:t>Erosion </a:t>
            </a:r>
            <a:br>
              <a:rPr lang="en-US" sz="6600" b="1" u="sng" dirty="0">
                <a:solidFill>
                  <a:srgbClr val="624120"/>
                </a:solidFill>
              </a:rPr>
            </a:br>
            <a:r>
              <a:rPr lang="en-US" sz="6600" b="1" u="sng" dirty="0">
                <a:solidFill>
                  <a:srgbClr val="624120"/>
                </a:solidFill>
              </a:rPr>
              <a:t>by Wind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4839476" y="3700645"/>
            <a:ext cx="3574222" cy="2878492"/>
            <a:chOff x="4788024" y="3708990"/>
            <a:chExt cx="3574222" cy="2878492"/>
          </a:xfrm>
        </p:grpSpPr>
        <p:pic>
          <p:nvPicPr>
            <p:cNvPr id="12294" name="Picture 6" descr="http://www.jnthn.net/photos/full/5375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8024" y="3708990"/>
              <a:ext cx="3574222" cy="2680667"/>
            </a:xfrm>
            <a:prstGeom prst="rect">
              <a:avLst/>
            </a:prstGeom>
            <a:noFill/>
            <a:ln>
              <a:solidFill>
                <a:srgbClr val="62412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1" name="Group 20"/>
            <p:cNvGrpSpPr/>
            <p:nvPr/>
          </p:nvGrpSpPr>
          <p:grpSpPr>
            <a:xfrm>
              <a:off x="5457827" y="6123535"/>
              <a:ext cx="2333266" cy="463947"/>
              <a:chOff x="1798812" y="3295617"/>
              <a:chExt cx="2464692" cy="463947"/>
            </a:xfrm>
          </p:grpSpPr>
          <p:sp>
            <p:nvSpPr>
              <p:cNvPr id="22" name="Rounded Rectangle 21"/>
              <p:cNvSpPr/>
              <p:nvPr/>
            </p:nvSpPr>
            <p:spPr>
              <a:xfrm>
                <a:off x="1837083" y="3327516"/>
                <a:ext cx="2374876" cy="43204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6241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798812" y="3295617"/>
                <a:ext cx="24646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rgbClr val="624120"/>
                    </a:solidFill>
                  </a:rPr>
                  <a:t>Strong Winds</a:t>
                </a: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683568" y="3700646"/>
            <a:ext cx="3467100" cy="2896691"/>
            <a:chOff x="504103" y="3700646"/>
            <a:chExt cx="3467100" cy="2896691"/>
          </a:xfrm>
        </p:grpSpPr>
        <p:pic>
          <p:nvPicPr>
            <p:cNvPr id="12292" name="Picture 4" descr="http://texasclimatenews.org/wp/wp-content/uploads/haboob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103" y="3700646"/>
              <a:ext cx="3467100" cy="2667000"/>
            </a:xfrm>
            <a:prstGeom prst="rect">
              <a:avLst/>
            </a:prstGeom>
            <a:noFill/>
            <a:ln>
              <a:solidFill>
                <a:srgbClr val="62412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23"/>
            <p:cNvGrpSpPr/>
            <p:nvPr/>
          </p:nvGrpSpPr>
          <p:grpSpPr>
            <a:xfrm>
              <a:off x="1238528" y="6133390"/>
              <a:ext cx="1998250" cy="463947"/>
              <a:chOff x="1515765" y="3253085"/>
              <a:chExt cx="1998250" cy="463947"/>
            </a:xfrm>
          </p:grpSpPr>
          <p:sp>
            <p:nvSpPr>
              <p:cNvPr id="25" name="Rounded Rectangle 24"/>
              <p:cNvSpPr/>
              <p:nvPr/>
            </p:nvSpPr>
            <p:spPr>
              <a:xfrm>
                <a:off x="1547663" y="3284984"/>
                <a:ext cx="1957111" cy="43204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6241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1515765" y="3253085"/>
                <a:ext cx="19982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rgbClr val="624120"/>
                    </a:solidFill>
                  </a:rPr>
                  <a:t>Dust Storm</a:t>
                </a: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4020628" y="535211"/>
            <a:ext cx="4816227" cy="2896269"/>
            <a:chOff x="4020628" y="535211"/>
            <a:chExt cx="4816227" cy="2896269"/>
          </a:xfrm>
        </p:grpSpPr>
        <p:pic>
          <p:nvPicPr>
            <p:cNvPr id="12290" name="Picture 2" descr="http://www.vizrt.com/news/30629/sandstorm.png/alternates/w940up/sandstorm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0628" y="535211"/>
              <a:ext cx="4816227" cy="2664296"/>
            </a:xfrm>
            <a:prstGeom prst="rect">
              <a:avLst/>
            </a:prstGeom>
            <a:noFill/>
            <a:ln>
              <a:solidFill>
                <a:srgbClr val="62412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7" name="Group 26"/>
            <p:cNvGrpSpPr/>
            <p:nvPr/>
          </p:nvGrpSpPr>
          <p:grpSpPr>
            <a:xfrm>
              <a:off x="5558188" y="2967533"/>
              <a:ext cx="2038148" cy="463947"/>
              <a:chOff x="1547664" y="3253085"/>
              <a:chExt cx="2038148" cy="463947"/>
            </a:xfrm>
          </p:grpSpPr>
          <p:sp>
            <p:nvSpPr>
              <p:cNvPr id="28" name="Rounded Rectangle 27"/>
              <p:cNvSpPr/>
              <p:nvPr/>
            </p:nvSpPr>
            <p:spPr>
              <a:xfrm>
                <a:off x="1547664" y="3284984"/>
                <a:ext cx="2038148" cy="43204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6241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1590196" y="3253085"/>
                <a:ext cx="19105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rgbClr val="624120"/>
                    </a:solidFill>
                  </a:rPr>
                  <a:t>Sandstorm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362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ian.umces.edu/imagelibrary/albums/userpics/10002/normal_ian-symbol-waterfall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486" y="-5376"/>
            <a:ext cx="6520206" cy="686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16632"/>
            <a:ext cx="4752528" cy="2160240"/>
          </a:xfrm>
        </p:spPr>
        <p:txBody>
          <a:bodyPr/>
          <a:lstStyle/>
          <a:p>
            <a:r>
              <a:rPr lang="en-US" sz="7200" b="1" u="sng" dirty="0">
                <a:solidFill>
                  <a:srgbClr val="624120"/>
                </a:solidFill>
              </a:rPr>
              <a:t>Erosion by Water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251520" y="2492896"/>
            <a:ext cx="8712968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4800" b="1" dirty="0">
                <a:solidFill>
                  <a:srgbClr val="624120"/>
                </a:solidFill>
              </a:rPr>
              <a:t>When water moves, it picks </a:t>
            </a:r>
            <a:br>
              <a:rPr lang="en-US" sz="4800" b="1" dirty="0">
                <a:solidFill>
                  <a:srgbClr val="624120"/>
                </a:solidFill>
              </a:rPr>
            </a:br>
            <a:r>
              <a:rPr lang="en-US" sz="4800" b="1" dirty="0">
                <a:solidFill>
                  <a:srgbClr val="624120"/>
                </a:solidFill>
              </a:rPr>
              <a:t>up loose material and transports it to other places.</a:t>
            </a:r>
          </a:p>
        </p:txBody>
      </p:sp>
    </p:spTree>
    <p:extLst>
      <p:ext uri="{BB962C8B-B14F-4D97-AF65-F5344CB8AC3E}">
        <p14:creationId xmlns:p14="http://schemas.microsoft.com/office/powerpoint/2010/main" val="337131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7744" y="-64468"/>
            <a:ext cx="4932041" cy="1001819"/>
          </a:xfrm>
        </p:spPr>
        <p:txBody>
          <a:bodyPr/>
          <a:lstStyle/>
          <a:p>
            <a:r>
              <a:rPr lang="en-US" sz="4000" b="1" u="sng" dirty="0">
                <a:solidFill>
                  <a:srgbClr val="624120"/>
                </a:solidFill>
              </a:rPr>
              <a:t>Erosion by Water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77795" y="946405"/>
            <a:ext cx="3965603" cy="2739492"/>
            <a:chOff x="4761225" y="227664"/>
            <a:chExt cx="3965603" cy="2739492"/>
          </a:xfrm>
        </p:grpSpPr>
        <p:pic>
          <p:nvPicPr>
            <p:cNvPr id="14340" name="Picture 4" descr="http://www.onegeology.org/extra/kids/images/erosion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1225" y="333995"/>
              <a:ext cx="3965603" cy="2633161"/>
            </a:xfrm>
            <a:prstGeom prst="rect">
              <a:avLst/>
            </a:prstGeom>
            <a:noFill/>
            <a:ln>
              <a:solidFill>
                <a:srgbClr val="62412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1" name="Group 20"/>
            <p:cNvGrpSpPr/>
            <p:nvPr/>
          </p:nvGrpSpPr>
          <p:grpSpPr>
            <a:xfrm>
              <a:off x="5158695" y="227664"/>
              <a:ext cx="3168353" cy="461665"/>
              <a:chOff x="1810042" y="830311"/>
              <a:chExt cx="3346817" cy="461665"/>
            </a:xfrm>
          </p:grpSpPr>
          <p:sp>
            <p:nvSpPr>
              <p:cNvPr id="22" name="Rounded Rectangle 21"/>
              <p:cNvSpPr/>
              <p:nvPr/>
            </p:nvSpPr>
            <p:spPr>
              <a:xfrm>
                <a:off x="1969378" y="851577"/>
                <a:ext cx="2984985" cy="43204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6241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810042" y="830311"/>
                <a:ext cx="33468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rgbClr val="624120"/>
                    </a:solidFill>
                  </a:rPr>
                  <a:t>Rivers or Streams</a:t>
                </a: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5173212" y="925140"/>
            <a:ext cx="3573857" cy="2807988"/>
            <a:chOff x="5018217" y="3652150"/>
            <a:chExt cx="3573857" cy="2807988"/>
          </a:xfrm>
        </p:grpSpPr>
        <p:pic>
          <p:nvPicPr>
            <p:cNvPr id="14342" name="Picture 6" descr="http://www.mypiplan.com/wp-content/uploads/2014/04/raining-in-piplan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8217" y="3779745"/>
              <a:ext cx="3573857" cy="2680393"/>
            </a:xfrm>
            <a:prstGeom prst="rect">
              <a:avLst/>
            </a:prstGeom>
            <a:noFill/>
            <a:ln>
              <a:solidFill>
                <a:srgbClr val="62412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23"/>
            <p:cNvGrpSpPr/>
            <p:nvPr/>
          </p:nvGrpSpPr>
          <p:grpSpPr>
            <a:xfrm>
              <a:off x="5815482" y="3652150"/>
              <a:ext cx="1957111" cy="461665"/>
              <a:chOff x="1586346" y="677070"/>
              <a:chExt cx="1957111" cy="461665"/>
            </a:xfrm>
          </p:grpSpPr>
          <p:sp>
            <p:nvSpPr>
              <p:cNvPr id="25" name="Rounded Rectangle 24"/>
              <p:cNvSpPr/>
              <p:nvPr/>
            </p:nvSpPr>
            <p:spPr>
              <a:xfrm>
                <a:off x="1586346" y="698335"/>
                <a:ext cx="1957111" cy="43204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6241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1890861" y="677070"/>
                <a:ext cx="13702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rgbClr val="624120"/>
                    </a:solidFill>
                  </a:rPr>
                  <a:t>Rain</a:t>
                </a: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5367188" y="3887992"/>
            <a:ext cx="3185904" cy="2289231"/>
            <a:chOff x="899592" y="1873412"/>
            <a:chExt cx="3185904" cy="2289231"/>
          </a:xfrm>
        </p:grpSpPr>
        <p:pic>
          <p:nvPicPr>
            <p:cNvPr id="14338" name="Picture 2" descr="http://stumbles.id.au/clem/resources/media/images/flooding-001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2049327"/>
              <a:ext cx="3185904" cy="2113316"/>
            </a:xfrm>
            <a:prstGeom prst="rect">
              <a:avLst/>
            </a:prstGeom>
            <a:noFill/>
            <a:ln>
              <a:solidFill>
                <a:srgbClr val="62412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7" name="Group 26"/>
            <p:cNvGrpSpPr/>
            <p:nvPr/>
          </p:nvGrpSpPr>
          <p:grpSpPr>
            <a:xfrm>
              <a:off x="1482963" y="1873412"/>
              <a:ext cx="2038148" cy="463947"/>
              <a:chOff x="1568790" y="1238527"/>
              <a:chExt cx="2038148" cy="463947"/>
            </a:xfrm>
          </p:grpSpPr>
          <p:sp>
            <p:nvSpPr>
              <p:cNvPr id="28" name="Rounded Rectangle 27"/>
              <p:cNvSpPr/>
              <p:nvPr/>
            </p:nvSpPr>
            <p:spPr>
              <a:xfrm>
                <a:off x="1568790" y="1270426"/>
                <a:ext cx="2038148" cy="43204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6241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1718629" y="1238527"/>
                <a:ext cx="173444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rgbClr val="624120"/>
                    </a:solidFill>
                  </a:rPr>
                  <a:t>Flooding</a:t>
                </a: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1026105" y="3901157"/>
            <a:ext cx="3070678" cy="2220856"/>
            <a:chOff x="925258" y="4333205"/>
            <a:chExt cx="3070678" cy="2220856"/>
          </a:xfrm>
        </p:grpSpPr>
        <p:pic>
          <p:nvPicPr>
            <p:cNvPr id="14344" name="Picture 8" descr="http://indianapublicmedia.org/eartheats/files/2014/02/Soil-Erosion-21-940x626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5258" y="4509120"/>
              <a:ext cx="3070678" cy="2044941"/>
            </a:xfrm>
            <a:prstGeom prst="rect">
              <a:avLst/>
            </a:prstGeom>
            <a:noFill/>
            <a:ln>
              <a:solidFill>
                <a:srgbClr val="62412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0" name="Group 29"/>
            <p:cNvGrpSpPr/>
            <p:nvPr/>
          </p:nvGrpSpPr>
          <p:grpSpPr>
            <a:xfrm>
              <a:off x="1405814" y="4333205"/>
              <a:ext cx="2038148" cy="463947"/>
              <a:chOff x="1511955" y="1342176"/>
              <a:chExt cx="2038148" cy="463947"/>
            </a:xfrm>
          </p:grpSpPr>
          <p:sp>
            <p:nvSpPr>
              <p:cNvPr id="31" name="Rounded Rectangle 30"/>
              <p:cNvSpPr/>
              <p:nvPr/>
            </p:nvSpPr>
            <p:spPr>
              <a:xfrm>
                <a:off x="1511955" y="1374075"/>
                <a:ext cx="2038148" cy="43204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6241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1844306" y="1342176"/>
                <a:ext cx="13309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rgbClr val="624120"/>
                    </a:solidFill>
                  </a:rPr>
                  <a:t>Runoff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9316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9592" y="29146"/>
            <a:ext cx="7200800" cy="1224136"/>
          </a:xfrm>
        </p:spPr>
        <p:txBody>
          <a:bodyPr/>
          <a:lstStyle/>
          <a:p>
            <a:r>
              <a:rPr lang="en-US" sz="6600" b="1" u="sng" dirty="0">
                <a:solidFill>
                  <a:srgbClr val="624120"/>
                </a:solidFill>
              </a:rPr>
              <a:t>Erosion by Water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310" y="3356992"/>
            <a:ext cx="8621088" cy="2503241"/>
            <a:chOff x="243310" y="3777342"/>
            <a:chExt cx="8621088" cy="2503241"/>
          </a:xfrm>
        </p:grpSpPr>
        <p:pic>
          <p:nvPicPr>
            <p:cNvPr id="2050" name="Picture 2" descr="http://geotripperimages.com/images/DSC06770%20Beach%20at%20Ritz%20Carlton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8104" y="3777342"/>
              <a:ext cx="3356294" cy="2491543"/>
            </a:xfrm>
            <a:prstGeom prst="rect">
              <a:avLst/>
            </a:prstGeom>
            <a:noFill/>
            <a:ln>
              <a:solidFill>
                <a:srgbClr val="62412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http://upload.wikimedia.org/wikipedia/commons/6/63/Wavecut_platform_southerndown_pano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310" y="3789040"/>
              <a:ext cx="4968552" cy="2491543"/>
            </a:xfrm>
            <a:prstGeom prst="rect">
              <a:avLst/>
            </a:prstGeom>
            <a:noFill/>
            <a:ln>
              <a:solidFill>
                <a:srgbClr val="62412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3" name="Title 1"/>
          <p:cNvSpPr txBox="1">
            <a:spLocks/>
          </p:cNvSpPr>
          <p:nvPr/>
        </p:nvSpPr>
        <p:spPr bwMode="auto">
          <a:xfrm>
            <a:off x="1028129" y="1412776"/>
            <a:ext cx="6912768" cy="15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6000" b="1" dirty="0">
                <a:solidFill>
                  <a:srgbClr val="624120"/>
                </a:solidFill>
              </a:rPr>
              <a:t>Waves eroding the shoreline</a:t>
            </a:r>
          </a:p>
        </p:txBody>
      </p:sp>
      <p:sp>
        <p:nvSpPr>
          <p:cNvPr id="4" name="Rectangle 3"/>
          <p:cNvSpPr/>
          <p:nvPr/>
        </p:nvSpPr>
        <p:spPr>
          <a:xfrm>
            <a:off x="2564049" y="6093296"/>
            <a:ext cx="40874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u="sng" dirty="0">
                <a:solidFill>
                  <a:srgbClr val="0000FF"/>
                </a:solidFill>
                <a:latin typeface="Arial"/>
                <a:ea typeface="Calibri"/>
                <a:hlinkClick r:id="rId4"/>
              </a:rPr>
              <a:t>Images of Wave Erosion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1588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upload.wikimedia.org/wikipedia/commons/3/33/Briksdalsbreen_(03_27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0608" y="-115930"/>
            <a:ext cx="1073070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32711" y="404664"/>
            <a:ext cx="4752528" cy="2160240"/>
          </a:xfrm>
        </p:spPr>
        <p:txBody>
          <a:bodyPr/>
          <a:lstStyle/>
          <a:p>
            <a:r>
              <a:rPr lang="en-US" sz="7200" b="1" u="sng" dirty="0">
                <a:solidFill>
                  <a:schemeClr val="bg1"/>
                </a:solidFill>
              </a:rPr>
              <a:t>Erosion by Ice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230254" y="3933056"/>
            <a:ext cx="8712968" cy="2520280"/>
          </a:xfrm>
          <a:prstGeom prst="rect">
            <a:avLst/>
          </a:prstGeom>
          <a:solidFill>
            <a:schemeClr val="bg1">
              <a:alpha val="83000"/>
            </a:schemeClr>
          </a:solidFill>
          <a:ln cap="rnd">
            <a:solidFill>
              <a:srgbClr val="624120"/>
            </a:solidFill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4800" b="1" dirty="0">
                <a:solidFill>
                  <a:srgbClr val="624120"/>
                </a:solidFill>
              </a:rPr>
              <a:t>When a glacier moves, it picks up loose material and transports it to other places.</a:t>
            </a:r>
          </a:p>
        </p:txBody>
      </p:sp>
    </p:spTree>
    <p:extLst>
      <p:ext uri="{BB962C8B-B14F-4D97-AF65-F5344CB8AC3E}">
        <p14:creationId xmlns:p14="http://schemas.microsoft.com/office/powerpoint/2010/main" val="70328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196" y="-117294"/>
            <a:ext cx="8229600" cy="1143000"/>
          </a:xfrm>
        </p:spPr>
        <p:txBody>
          <a:bodyPr/>
          <a:lstStyle/>
          <a:p>
            <a:r>
              <a:rPr lang="en-US" sz="5400" b="1" u="sng" dirty="0">
                <a:solidFill>
                  <a:schemeClr val="tx1"/>
                </a:solidFill>
              </a:rPr>
              <a:t>Erosion by Ice</a:t>
            </a:r>
            <a:endParaRPr lang="en-US" sz="6600" b="1" u="sng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56100"/>
            <a:ext cx="6984776" cy="51061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411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084" y="7879"/>
            <a:ext cx="7916416" cy="2232248"/>
          </a:xfrm>
        </p:spPr>
        <p:txBody>
          <a:bodyPr/>
          <a:lstStyle/>
          <a:p>
            <a:r>
              <a:rPr lang="en-US" sz="4000" b="1" dirty="0">
                <a:solidFill>
                  <a:srgbClr val="624120"/>
                </a:solidFill>
              </a:rPr>
              <a:t>Weathering and Erosion are two very different processes that tend to act sequentially.</a:t>
            </a:r>
          </a:p>
        </p:txBody>
      </p:sp>
      <p:pic>
        <p:nvPicPr>
          <p:cNvPr id="3074" name="Picture 2" descr="http://arlingtonrobinson.weebly.com/uploads/3/9/3/2/3932951/1771158.jpg?5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171775"/>
            <a:ext cx="6048672" cy="453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29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 bwMode="auto">
          <a:xfrm>
            <a:off x="609804" y="1268760"/>
            <a:ext cx="7916416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b="1" dirty="0">
                <a:solidFill>
                  <a:srgbClr val="624120"/>
                </a:solidFill>
              </a:rPr>
              <a:t>Weathering is the result of the physical and chemical changes of rock and mineral material; the resulting products might or might not be transported.</a:t>
            </a:r>
          </a:p>
        </p:txBody>
      </p:sp>
    </p:spTree>
    <p:extLst>
      <p:ext uri="{BB962C8B-B14F-4D97-AF65-F5344CB8AC3E}">
        <p14:creationId xmlns:p14="http://schemas.microsoft.com/office/powerpoint/2010/main" val="114909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85616" y="1556792"/>
            <a:ext cx="678596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u="sng" dirty="0">
                <a:solidFill>
                  <a:srgbClr val="0000FF"/>
                </a:solidFill>
                <a:latin typeface="Arial"/>
                <a:ea typeface="Calibri"/>
                <a:hlinkClick r:id="rId2"/>
              </a:rPr>
              <a:t>Study Jams: </a:t>
            </a:r>
            <a:br>
              <a:rPr lang="en-US" sz="4800" u="sng" dirty="0">
                <a:solidFill>
                  <a:srgbClr val="0000FF"/>
                </a:solidFill>
                <a:latin typeface="Arial"/>
                <a:ea typeface="Calibri"/>
                <a:hlinkClick r:id="rId2"/>
              </a:rPr>
            </a:br>
            <a:r>
              <a:rPr lang="en-US" sz="4800" u="sng" dirty="0">
                <a:solidFill>
                  <a:srgbClr val="0000FF"/>
                </a:solidFill>
                <a:latin typeface="Arial"/>
                <a:ea typeface="Calibri"/>
                <a:hlinkClick r:id="rId2"/>
              </a:rPr>
              <a:t>Weathering and Erosion</a:t>
            </a:r>
            <a:endParaRPr lang="en-US" sz="4800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7363" y="3789040"/>
            <a:ext cx="839697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u="sng" dirty="0">
                <a:solidFill>
                  <a:srgbClr val="0000FF"/>
                </a:solidFill>
                <a:latin typeface="Arial"/>
                <a:ea typeface="Calibri"/>
                <a:hlinkClick r:id="rId3"/>
              </a:rPr>
              <a:t>Weathering and Erosion Song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88700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</p:spPr>
        <p:txBody>
          <a:bodyPr/>
          <a:lstStyle/>
          <a:p>
            <a:r>
              <a:rPr lang="en-US" sz="9600" b="1" u="sng" dirty="0">
                <a:solidFill>
                  <a:srgbClr val="624120"/>
                </a:solidFill>
              </a:rPr>
              <a:t>Deposition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204864"/>
            <a:ext cx="6536361" cy="40980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2350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8388424" cy="2397406"/>
          </a:xfrm>
        </p:spPr>
        <p:txBody>
          <a:bodyPr/>
          <a:lstStyle/>
          <a:p>
            <a:r>
              <a:rPr lang="en-US" sz="4800" b="1" dirty="0">
                <a:solidFill>
                  <a:srgbClr val="624120"/>
                </a:solidFill>
              </a:rPr>
              <a:t>Deposition occurs where the agents (forces) of erosion lay sediment down.</a:t>
            </a:r>
          </a:p>
        </p:txBody>
      </p:sp>
      <p:pic>
        <p:nvPicPr>
          <p:cNvPr id="4098" name="Picture 2" descr="http://netanimations.net/Moving-picture-dump-truck-dumps-animation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772816"/>
            <a:ext cx="10239027" cy="5388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598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796" y="188640"/>
            <a:ext cx="8388424" cy="2397406"/>
          </a:xfrm>
        </p:spPr>
        <p:txBody>
          <a:bodyPr/>
          <a:lstStyle/>
          <a:p>
            <a:r>
              <a:rPr lang="en-US" sz="4800" b="1" dirty="0">
                <a:solidFill>
                  <a:srgbClr val="624120"/>
                </a:solidFill>
              </a:rPr>
              <a:t>Weathering and Erosion wear down, and deposition fills in the Earth’s surface.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721000"/>
            <a:ext cx="5760640" cy="3891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7443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u="sng" dirty="0">
                <a:solidFill>
                  <a:srgbClr val="624120"/>
                </a:solidFill>
              </a:rPr>
              <a:t>Deposition by Water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303" y="1772816"/>
            <a:ext cx="8229600" cy="3845023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624120"/>
                </a:solidFill>
              </a:rPr>
              <a:t>As water moves through a river, it loses some of its energy and it can no longer carry some of its sediment. As a result, it drops, or is deposited, to the bottom </a:t>
            </a:r>
            <a:br>
              <a:rPr lang="en-US" sz="4000" b="1" dirty="0">
                <a:solidFill>
                  <a:srgbClr val="624120"/>
                </a:solidFill>
              </a:rPr>
            </a:br>
            <a:r>
              <a:rPr lang="en-US" sz="4000" b="1" dirty="0">
                <a:solidFill>
                  <a:srgbClr val="624120"/>
                </a:solidFill>
              </a:rPr>
              <a:t>of the stream.</a:t>
            </a:r>
          </a:p>
        </p:txBody>
      </p:sp>
      <p:sp>
        <p:nvSpPr>
          <p:cNvPr id="4" name="Rectangle 3"/>
          <p:cNvSpPr/>
          <p:nvPr/>
        </p:nvSpPr>
        <p:spPr>
          <a:xfrm>
            <a:off x="467544" y="5865571"/>
            <a:ext cx="82413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u="sng" dirty="0">
                <a:solidFill>
                  <a:srgbClr val="0000FF"/>
                </a:solidFill>
                <a:latin typeface="Arial"/>
                <a:ea typeface="Calibri"/>
                <a:hlinkClick r:id="rId2"/>
              </a:rPr>
              <a:t>Sediments being deposited by </a:t>
            </a:r>
            <a:r>
              <a:rPr lang="en-US" sz="3200" b="1" u="sng" dirty="0" err="1">
                <a:solidFill>
                  <a:srgbClr val="0000FF"/>
                </a:solidFill>
                <a:latin typeface="Arial"/>
                <a:ea typeface="Calibri"/>
                <a:hlinkClick r:id="rId2"/>
              </a:rPr>
              <a:t>Classzone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992896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068" y="31568"/>
            <a:ext cx="8229600" cy="1143000"/>
          </a:xfrm>
        </p:spPr>
        <p:txBody>
          <a:bodyPr/>
          <a:lstStyle/>
          <a:p>
            <a:r>
              <a:rPr lang="en-US" sz="5400" b="1" u="sng" dirty="0">
                <a:solidFill>
                  <a:srgbClr val="624120"/>
                </a:solidFill>
              </a:rPr>
              <a:t>Deposition by Water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13172"/>
            <a:ext cx="8712968" cy="1440160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624120"/>
                </a:solidFill>
              </a:rPr>
              <a:t>Rivers and streams erode and deposit water along their path.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768956"/>
            <a:ext cx="4680520" cy="4085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522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04" y="188640"/>
            <a:ext cx="8229600" cy="1143000"/>
          </a:xfrm>
        </p:spPr>
        <p:txBody>
          <a:bodyPr/>
          <a:lstStyle/>
          <a:p>
            <a:r>
              <a:rPr lang="en-US" sz="5400" b="1" u="sng" dirty="0">
                <a:solidFill>
                  <a:srgbClr val="624120"/>
                </a:solidFill>
              </a:rPr>
              <a:t>Deposition by Water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5"/>
            <a:ext cx="8229600" cy="2232248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624120"/>
                </a:solidFill>
              </a:rPr>
              <a:t>Water also loses energy and deposits sediment when it empties into an ocean or lake.</a:t>
            </a:r>
          </a:p>
        </p:txBody>
      </p:sp>
      <p:sp>
        <p:nvSpPr>
          <p:cNvPr id="5" name="Rectangle 4"/>
          <p:cNvSpPr/>
          <p:nvPr/>
        </p:nvSpPr>
        <p:spPr>
          <a:xfrm>
            <a:off x="755576" y="3853790"/>
            <a:ext cx="770485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kern="0" dirty="0">
                <a:solidFill>
                  <a:srgbClr val="624120"/>
                </a:solidFill>
                <a:latin typeface="Arial"/>
                <a:ea typeface="+mj-ea"/>
                <a:cs typeface="Arial"/>
              </a:rPr>
              <a:t>Sediment that is deposited as water empties into an ocean or lake forms a triangular shaped deposit (delta).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3242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064896" cy="1584176"/>
          </a:xfrm>
        </p:spPr>
        <p:txBody>
          <a:bodyPr/>
          <a:lstStyle/>
          <a:p>
            <a:r>
              <a:rPr lang="en-US" sz="4000" b="1" dirty="0">
                <a:solidFill>
                  <a:srgbClr val="624120"/>
                </a:solidFill>
              </a:rPr>
              <a:t>The Mississippi River flowing into the Gulf of Mexico forms the Mississippi River delta.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39552" y="2449558"/>
            <a:ext cx="8280920" cy="3816350"/>
            <a:chOff x="539552" y="2449558"/>
            <a:chExt cx="8280920" cy="3816350"/>
          </a:xfrm>
        </p:grpSpPr>
        <p:pic>
          <p:nvPicPr>
            <p:cNvPr id="6146" name="Picture 2" descr="http://qiito.com/img/cache/thumbs/2792769719958e77da69872d46ff1fc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040" y="3119914"/>
              <a:ext cx="3888432" cy="247563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49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2449558"/>
              <a:ext cx="4002087" cy="38163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6390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04" y="188640"/>
            <a:ext cx="8229600" cy="1143000"/>
          </a:xfrm>
        </p:spPr>
        <p:txBody>
          <a:bodyPr/>
          <a:lstStyle/>
          <a:p>
            <a:r>
              <a:rPr lang="en-US" sz="5400" b="1" u="sng" dirty="0">
                <a:solidFill>
                  <a:srgbClr val="624120"/>
                </a:solidFill>
              </a:rPr>
              <a:t>Deposition by Water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5"/>
            <a:ext cx="8229600" cy="1584175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624120"/>
                </a:solidFill>
              </a:rPr>
              <a:t>Currents, wind, and storms carry and deposit sand along beaches.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39552" y="3181327"/>
            <a:ext cx="8185655" cy="2839962"/>
            <a:chOff x="539552" y="3181327"/>
            <a:chExt cx="8185655" cy="2839962"/>
          </a:xfrm>
        </p:grpSpPr>
        <p:grpSp>
          <p:nvGrpSpPr>
            <p:cNvPr id="6" name="Group 5"/>
            <p:cNvGrpSpPr/>
            <p:nvPr/>
          </p:nvGrpSpPr>
          <p:grpSpPr>
            <a:xfrm>
              <a:off x="539552" y="3209491"/>
              <a:ext cx="3849547" cy="2811798"/>
              <a:chOff x="683566" y="3212977"/>
              <a:chExt cx="3849547" cy="2811798"/>
            </a:xfrm>
          </p:grpSpPr>
          <p:pic>
            <p:nvPicPr>
              <p:cNvPr id="9218" name="Picture 2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3566" y="3212977"/>
                <a:ext cx="3849547" cy="259228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" name="Rounded Rectangle 3"/>
              <p:cNvSpPr/>
              <p:nvPr/>
            </p:nvSpPr>
            <p:spPr>
              <a:xfrm>
                <a:off x="1780247" y="5592727"/>
                <a:ext cx="1656184" cy="432048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chemeClr val="tx1"/>
                    </a:solidFill>
                  </a:rPr>
                  <a:t>Sandbar</a:t>
                </a: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4809214" y="3181327"/>
              <a:ext cx="3915993" cy="2836476"/>
              <a:chOff x="4809214" y="3181327"/>
              <a:chExt cx="3915993" cy="2836476"/>
            </a:xfrm>
          </p:grpSpPr>
          <p:pic>
            <p:nvPicPr>
              <p:cNvPr id="9219" name="Picture 3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09214" y="3181327"/>
                <a:ext cx="3915993" cy="262045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9" name="Rounded Rectangle 8"/>
              <p:cNvSpPr/>
              <p:nvPr/>
            </p:nvSpPr>
            <p:spPr>
              <a:xfrm>
                <a:off x="5364088" y="5585755"/>
                <a:ext cx="2736304" cy="432048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chemeClr val="tx1"/>
                    </a:solidFill>
                  </a:rPr>
                  <a:t>Barrier Island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9529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73366"/>
            <a:ext cx="8229600" cy="1143000"/>
          </a:xfrm>
        </p:spPr>
        <p:txBody>
          <a:bodyPr/>
          <a:lstStyle/>
          <a:p>
            <a:r>
              <a:rPr lang="en-US" sz="5400" b="1" u="sng" dirty="0">
                <a:solidFill>
                  <a:srgbClr val="624120"/>
                </a:solidFill>
              </a:rPr>
              <a:t>Deposition by Wind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1872208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624120"/>
                </a:solidFill>
              </a:rPr>
              <a:t>Sediments blown away by wind eventually are deposited. Over time, these deposits develop into landforms.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2502291" y="2976018"/>
            <a:ext cx="3984443" cy="3174216"/>
            <a:chOff x="1091612" y="3558942"/>
            <a:chExt cx="3984443" cy="3174216"/>
          </a:xfrm>
        </p:grpSpPr>
        <p:pic>
          <p:nvPicPr>
            <p:cNvPr id="1024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1612" y="3558942"/>
              <a:ext cx="3984443" cy="29883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Rounded Rectangle 3"/>
            <p:cNvSpPr/>
            <p:nvPr/>
          </p:nvSpPr>
          <p:spPr>
            <a:xfrm>
              <a:off x="1838497" y="6301110"/>
              <a:ext cx="2287696" cy="432048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rgbClr val="000000"/>
                  </a:solidFill>
                </a:rPr>
                <a:t>Sand Dune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3286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en-US" sz="5400" b="1" u="sng" dirty="0">
                <a:solidFill>
                  <a:srgbClr val="624120"/>
                </a:solidFill>
              </a:rPr>
              <a:t>Deposition by 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2704" y="1268760"/>
            <a:ext cx="8445624" cy="1584175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624120"/>
                </a:solidFill>
              </a:rPr>
              <a:t>When glaciers begin to melt, they deposit sediment on the land.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23528" y="2852936"/>
            <a:ext cx="8562552" cy="3342443"/>
            <a:chOff x="323528" y="2852936"/>
            <a:chExt cx="8562552" cy="3342443"/>
          </a:xfrm>
        </p:grpSpPr>
        <p:pic>
          <p:nvPicPr>
            <p:cNvPr id="11269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2852936"/>
              <a:ext cx="3867593" cy="332613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7984" y="2852936"/>
              <a:ext cx="4458096" cy="334244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9070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12924</TotalTime>
  <Words>537</Words>
  <Application>Microsoft Office PowerPoint</Application>
  <PresentationFormat>Presentación en pantalla (4:3)</PresentationFormat>
  <Paragraphs>69</Paragraphs>
  <Slides>41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41</vt:i4>
      </vt:variant>
    </vt:vector>
  </HeadingPairs>
  <TitlesOfParts>
    <vt:vector size="46" baseType="lpstr">
      <vt:lpstr>Algerian</vt:lpstr>
      <vt:lpstr>Arial</vt:lpstr>
      <vt:lpstr>Diseño predeterminado</vt:lpstr>
      <vt:lpstr>1_Diseño predeterminado</vt:lpstr>
      <vt:lpstr>4_Diseño predeterminado</vt:lpstr>
      <vt:lpstr>   WEATHERING, EROSION AND DEPOSITION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Weathering is the process that breaks down rock and other substances at Earth’s surface.</vt:lpstr>
      <vt:lpstr>Weathering wears mountains down to hills and can produce strange rock formations like in  the previous slide.</vt:lpstr>
      <vt:lpstr>Example of Weathering:</vt:lpstr>
      <vt:lpstr> Weathering: Frost Wedging </vt:lpstr>
      <vt:lpstr>Mechanical Weathering: Frost Wedging</vt:lpstr>
      <vt:lpstr>Weathering:</vt:lpstr>
      <vt:lpstr>Presentación de PowerPoint</vt:lpstr>
      <vt:lpstr>Presentación de PowerPoint</vt:lpstr>
      <vt:lpstr>Erosion</vt:lpstr>
      <vt:lpstr>Erosion transports      weathered rock                 material.</vt:lpstr>
      <vt:lpstr>What are some ways that weathered material can be transported?</vt:lpstr>
      <vt:lpstr>Erosion by Gravity</vt:lpstr>
      <vt:lpstr>Here, the weathering occurs by  frost wedging</vt:lpstr>
      <vt:lpstr>Erosion by Gravity</vt:lpstr>
      <vt:lpstr>Erosion by Wind</vt:lpstr>
      <vt:lpstr>Erosion  by Wind</vt:lpstr>
      <vt:lpstr>Erosion by Water</vt:lpstr>
      <vt:lpstr>Erosion by Water</vt:lpstr>
      <vt:lpstr>Erosion by Water</vt:lpstr>
      <vt:lpstr>Erosion by Ice</vt:lpstr>
      <vt:lpstr>Erosion by Ice</vt:lpstr>
      <vt:lpstr>Weathering and Erosion are two very different processes that tend to act sequentially.</vt:lpstr>
      <vt:lpstr>Presentación de PowerPoint</vt:lpstr>
      <vt:lpstr>Presentación de PowerPoint</vt:lpstr>
      <vt:lpstr>Deposition</vt:lpstr>
      <vt:lpstr>Deposition occurs where the agents (forces) of erosion lay sediment down.</vt:lpstr>
      <vt:lpstr>Weathering and Erosion wear down, and deposition fills in the Earth’s surface.</vt:lpstr>
      <vt:lpstr>Deposition by Water</vt:lpstr>
      <vt:lpstr>Deposition by Water</vt:lpstr>
      <vt:lpstr>Deposition by Water</vt:lpstr>
      <vt:lpstr>The Mississippi River flowing into the Gulf of Mexico forms the Mississippi River delta.</vt:lpstr>
      <vt:lpstr>Deposition by Water</vt:lpstr>
      <vt:lpstr>Deposition by Wind</vt:lpstr>
      <vt:lpstr>Deposition by Ice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Maria Sanz</cp:lastModifiedBy>
  <cp:revision>799</cp:revision>
  <dcterms:created xsi:type="dcterms:W3CDTF">2010-05-23T14:28:12Z</dcterms:created>
  <dcterms:modified xsi:type="dcterms:W3CDTF">2022-05-05T17:06:57Z</dcterms:modified>
</cp:coreProperties>
</file>