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05" r:id="rId2"/>
    <p:sldId id="304" r:id="rId3"/>
    <p:sldId id="313" r:id="rId4"/>
    <p:sldId id="314" r:id="rId5"/>
    <p:sldId id="306" r:id="rId6"/>
    <p:sldId id="307" r:id="rId7"/>
    <p:sldId id="338" r:id="rId8"/>
    <p:sldId id="315" r:id="rId9"/>
    <p:sldId id="316" r:id="rId10"/>
    <p:sldId id="308" r:id="rId11"/>
    <p:sldId id="309" r:id="rId12"/>
    <p:sldId id="310" r:id="rId13"/>
    <p:sldId id="317" r:id="rId14"/>
    <p:sldId id="311" r:id="rId15"/>
    <p:sldId id="318" r:id="rId16"/>
    <p:sldId id="319" r:id="rId17"/>
    <p:sldId id="320" r:id="rId18"/>
    <p:sldId id="322" r:id="rId19"/>
    <p:sldId id="339" r:id="rId20"/>
    <p:sldId id="323" r:id="rId21"/>
    <p:sldId id="321" r:id="rId22"/>
    <p:sldId id="324" r:id="rId23"/>
    <p:sldId id="325" r:id="rId24"/>
    <p:sldId id="326" r:id="rId25"/>
    <p:sldId id="327" r:id="rId26"/>
    <p:sldId id="312" r:id="rId27"/>
    <p:sldId id="328" r:id="rId28"/>
    <p:sldId id="329" r:id="rId29"/>
    <p:sldId id="331" r:id="rId30"/>
    <p:sldId id="340" r:id="rId31"/>
    <p:sldId id="332" r:id="rId32"/>
    <p:sldId id="341" r:id="rId33"/>
    <p:sldId id="342" r:id="rId34"/>
    <p:sldId id="333" r:id="rId35"/>
    <p:sldId id="334" r:id="rId36"/>
    <p:sldId id="335" r:id="rId37"/>
    <p:sldId id="336" r:id="rId38"/>
    <p:sldId id="343" r:id="rId39"/>
    <p:sldId id="337" r:id="rId40"/>
    <p:sldId id="281" r:id="rId41"/>
    <p:sldId id="269" r:id="rId4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467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5FDE433E-C561-458C-9301-FFC881E178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CC51C1C5-25EC-43A9-9E7B-C1693C7B0C7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582AE1-1A45-48A2-92E8-27D22250D9A5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E2AF71DD-2B2E-466E-9EE7-E11062F4BC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703817AA-F4D4-4A84-8A0C-1087507A1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4AC52C3F-D4E7-4C17-96D2-BC852C4BE0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2BB68DC1-C395-4124-BBE1-A3633ACFD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1236B9-D901-4993-810E-AD6EF6A3028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>
            <a:extLst>
              <a:ext uri="{FF2B5EF4-FFF2-40B4-BE49-F238E27FC236}">
                <a16:creationId xmlns:a16="http://schemas.microsoft.com/office/drawing/2014/main" id="{679D5AE9-DF39-4606-AC5F-7BEA531278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2 Marcador de notas">
            <a:extLst>
              <a:ext uri="{FF2B5EF4-FFF2-40B4-BE49-F238E27FC236}">
                <a16:creationId xmlns:a16="http://schemas.microsoft.com/office/drawing/2014/main" id="{EF5F73F6-B57F-47CA-9615-3091ABE130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5060" name="3 Marcador de número de diapositiva">
            <a:extLst>
              <a:ext uri="{FF2B5EF4-FFF2-40B4-BE49-F238E27FC236}">
                <a16:creationId xmlns:a16="http://schemas.microsoft.com/office/drawing/2014/main" id="{3E273B4C-4E0D-43E4-BA7B-EEA54F9163E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845CB38-2669-447A-BD77-55E181A48C43}" type="slidenum">
              <a:rPr lang="es-ES" altLang="es-ES" sz="1200"/>
              <a:pPr algn="r" eaLnBrk="1" hangingPunct="1"/>
              <a:t>1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>
            <a:extLst>
              <a:ext uri="{FF2B5EF4-FFF2-40B4-BE49-F238E27FC236}">
                <a16:creationId xmlns:a16="http://schemas.microsoft.com/office/drawing/2014/main" id="{A13ED952-7B95-48A3-AA21-C174E7A993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2 Marcador de notas">
            <a:extLst>
              <a:ext uri="{FF2B5EF4-FFF2-40B4-BE49-F238E27FC236}">
                <a16:creationId xmlns:a16="http://schemas.microsoft.com/office/drawing/2014/main" id="{1E4B04FE-88BD-44D4-AB89-54DD5A15F3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6084" name="3 Marcador de número de diapositiva">
            <a:extLst>
              <a:ext uri="{FF2B5EF4-FFF2-40B4-BE49-F238E27FC236}">
                <a16:creationId xmlns:a16="http://schemas.microsoft.com/office/drawing/2014/main" id="{10FDD5B5-8B00-4A0A-A1DA-038245A60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377AB11-C69A-45D0-BA5D-2BBD25EE91BD}" type="slidenum">
              <a:rPr lang="es-ES" altLang="es-ES"/>
              <a:pPr eaLnBrk="1" hangingPunct="1"/>
              <a:t>40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>
            <a:extLst>
              <a:ext uri="{FF2B5EF4-FFF2-40B4-BE49-F238E27FC236}">
                <a16:creationId xmlns:a16="http://schemas.microsoft.com/office/drawing/2014/main" id="{A7B13CF1-C58A-42C1-81F1-CF535D7365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2 Marcador de notas">
            <a:extLst>
              <a:ext uri="{FF2B5EF4-FFF2-40B4-BE49-F238E27FC236}">
                <a16:creationId xmlns:a16="http://schemas.microsoft.com/office/drawing/2014/main" id="{9FF54054-CCD0-4951-8987-86C4F511B4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7108" name="3 Marcador de número de diapositiva">
            <a:extLst>
              <a:ext uri="{FF2B5EF4-FFF2-40B4-BE49-F238E27FC236}">
                <a16:creationId xmlns:a16="http://schemas.microsoft.com/office/drawing/2014/main" id="{6271DDE8-9D6F-481C-A7DE-285874BAC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5A59EC-6A5C-4A5E-8F15-D80C0EE6BF6E}" type="slidenum">
              <a:rPr lang="es-ES" altLang="es-ES"/>
              <a:pPr eaLnBrk="1" hangingPunct="1"/>
              <a:t>41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B90985E-05FF-4172-8DD0-CECBF9E8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02AC2-61E0-4412-BF0C-0A67F161C25D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3C170DF-F217-4EC9-B24E-9D7A0485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535AA72B-7B04-4B15-B962-390A3B9F3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043E1-2B06-4C68-A89A-840D5231263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28858529"/>
      </p:ext>
    </p:extLst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0E1B2C7-6CF9-4044-ABC2-3CFB1A98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7C07A-C994-416D-8C9D-4B7389FCF443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7B1D3A-9BFE-420C-85A2-BBDB44CD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37D3AA3-388B-4A6B-997B-3A26253C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555C6-F8EC-4AB8-BAC8-906BB206801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48545626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069F904-FB53-4A10-84B0-307D4CDE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B25B0-FDAF-4C62-9CD6-E69C539F6E20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7DDF956-3D7A-45A5-97B9-23A95472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5BF4764-A121-4AF5-AC26-EF7CEF44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67526-3D91-4D00-B728-DCFF7ECF24F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91765808"/>
      </p:ext>
    </p:extLst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8FC29B0-26D0-4BE6-A36F-A85327D36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9F703-3A34-4B7E-A8FC-C5D868D4F049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FA5246B-99F7-4CB3-9C54-1518FC3A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418AC01-AD54-441B-9330-0743A405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25CAE2-A547-41E8-88FF-A87ECEDB23A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54240526"/>
      </p:ext>
    </p:extLst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5CB492D1-8C69-4AF9-A352-D7B09B040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60960-3275-4087-84BF-E2F091D3E6A3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D117E11C-348C-463C-99DD-CA6E46F1E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51455844-1B56-4F7E-8622-D05F8AC3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461AC-8E68-4A76-B706-20B9FE782F2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71767345"/>
      </p:ext>
    </p:extLst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FB0BE09-9E4E-40C8-96A3-D01C308E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0A505-3B4A-442D-9723-D657180932B3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53589D4E-7DF1-472A-A91D-0D8E5843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41F65D68-F5F6-42C7-9F6A-7E7FCC34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34389-A96E-436A-9A2C-498366895E7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90238092"/>
      </p:ext>
    </p:extLst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B511ABD1-B373-4373-AA20-1063D0819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1E3B-09EE-46E3-B2F1-A4BAD062B0A8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41EC57B9-9DA1-4865-B784-4DDE159B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E22FA040-3DB1-41E4-8833-AE117F63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A77D8-6F67-4833-8735-497FC4C3427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25298901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D70A463-4775-4999-A3F8-06F43B39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F0822-9C93-43F2-9D76-056323814826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D7F613C-CE59-4011-AECC-155684C92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27E6253-4448-4E15-BAB1-6E464EAE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FC667-D209-4C53-A244-81FC397A7D3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86900966"/>
      </p:ext>
    </p:extLst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D194E74-CFD9-4F33-A189-987BA322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CD532-97E1-413B-B0C2-53C348B90372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31A0903-19C1-45A1-A5B5-2D945384D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3740BCB-C452-437B-86DC-AD9775DB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169EB-8C30-410F-A3C8-F783466942B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86768659"/>
      </p:ext>
    </p:extLst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CD34B028-82E0-4A28-8EFB-75C78684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5A5E-D447-4EB6-A5EA-CE592CACF7B3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2E809A3-CCBE-46D5-ADB0-7CA2A1523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1A6B00F-8FDD-44F8-A053-DD9B5DC3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46D58-D419-4366-BF1F-7835D7DE2D8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83473706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F6F51FF-D2DF-42CE-91BD-5D7C7CC3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07B9B-04A4-4070-A31E-79330E7E6182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F14A83F-0F63-4F0E-81B7-297992F5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49DD387-4D4E-493C-A622-EE11D600E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A3957-64C2-4026-81B3-C7D1E8DC784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27791927"/>
      </p:ext>
    </p:extLst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3 Marcador de fecha">
            <a:extLst>
              <a:ext uri="{FF2B5EF4-FFF2-40B4-BE49-F238E27FC236}">
                <a16:creationId xmlns:a16="http://schemas.microsoft.com/office/drawing/2014/main" id="{19ED53E0-908D-4A2E-885A-9807087D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70D96-4234-4252-BAF2-0FF5D37281A9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7" name="4 Marcador de pie de página">
            <a:extLst>
              <a:ext uri="{FF2B5EF4-FFF2-40B4-BE49-F238E27FC236}">
                <a16:creationId xmlns:a16="http://schemas.microsoft.com/office/drawing/2014/main" id="{8DD6D505-A874-4EA7-9BB2-78BC971AB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>
            <a:extLst>
              <a:ext uri="{FF2B5EF4-FFF2-40B4-BE49-F238E27FC236}">
                <a16:creationId xmlns:a16="http://schemas.microsoft.com/office/drawing/2014/main" id="{CDD0AAC7-89A5-49E7-A57B-45FEBBFA8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E4278-CFAC-44E6-9A76-F588AEE6D02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85093421"/>
      </p:ext>
    </p:extLst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1625B28-9C7D-4DD6-BE1F-335C83C4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47A01-8CEE-453B-99EF-383557A79497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55B77D81-42D0-4557-B72D-750703799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0F8045D7-5295-4DCF-8D10-8DDE57D3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F1E63-1C43-44E1-9519-038AF167D2A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34579122"/>
      </p:ext>
    </p:extLst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E319939D-FE60-44D8-B2AE-9C2C0A13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0D370-9FD0-4AA5-8F70-EEC93C94DF10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D961E368-558D-4652-89C1-6BA4ACD1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85268E47-9720-4889-8B49-E858449A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7D27A-EC38-4A5C-A139-4F5422918BC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42072942"/>
      </p:ext>
    </p:extLst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EDE1225F-3719-45AE-984D-4B067834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8ED3E-6BA6-497D-B8ED-FBC4C3674E2E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9FE3E6A0-5C02-4FB2-893E-44784126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44A694A-5689-45FF-BA3B-111CE8DF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D70B8-55AF-4D30-89BF-D62387ED438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04245036"/>
      </p:ext>
    </p:extLst>
  </p:cSld>
  <p:clrMapOvr>
    <a:masterClrMapping/>
  </p:clrMapOvr>
  <p:transition spd="med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3 Marcador de fecha">
            <a:extLst>
              <a:ext uri="{FF2B5EF4-FFF2-40B4-BE49-F238E27FC236}">
                <a16:creationId xmlns:a16="http://schemas.microsoft.com/office/drawing/2014/main" id="{545A90CE-862A-4A3F-8B16-53FCADF86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9C72-BA57-416B-B84D-D1FBFACFECD2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7" name="4 Marcador de pie de página">
            <a:extLst>
              <a:ext uri="{FF2B5EF4-FFF2-40B4-BE49-F238E27FC236}">
                <a16:creationId xmlns:a16="http://schemas.microsoft.com/office/drawing/2014/main" id="{6400199C-4452-4FD1-B04C-020F4C71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>
            <a:extLst>
              <a:ext uri="{FF2B5EF4-FFF2-40B4-BE49-F238E27FC236}">
                <a16:creationId xmlns:a16="http://schemas.microsoft.com/office/drawing/2014/main" id="{92C42543-21F2-41BC-9ADE-9E4AA3F8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269E5-E049-4C44-92CE-64F2EA0544E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73329147"/>
      </p:ext>
    </p:extLst>
  </p:cSld>
  <p:clrMapOvr>
    <a:masterClrMapping/>
  </p:clrMapOvr>
  <p:transition spd="med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3 Marcador de fecha">
            <a:extLst>
              <a:ext uri="{FF2B5EF4-FFF2-40B4-BE49-F238E27FC236}">
                <a16:creationId xmlns:a16="http://schemas.microsoft.com/office/drawing/2014/main" id="{C7ABB8D4-5FD8-4495-A3EE-74A635C6E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C996-1754-4D7A-BC0A-184AC8FBD1CE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7" name="4 Marcador de pie de página">
            <a:extLst>
              <a:ext uri="{FF2B5EF4-FFF2-40B4-BE49-F238E27FC236}">
                <a16:creationId xmlns:a16="http://schemas.microsoft.com/office/drawing/2014/main" id="{9FD50B76-AD1B-4BDA-B113-7B4FCECD9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>
            <a:extLst>
              <a:ext uri="{FF2B5EF4-FFF2-40B4-BE49-F238E27FC236}">
                <a16:creationId xmlns:a16="http://schemas.microsoft.com/office/drawing/2014/main" id="{D5EC95CF-6BAB-4AA5-8244-B7D8D3BA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BC99A-256B-4790-9A66-78886295EB2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46890275"/>
      </p:ext>
    </p:extLst>
  </p:cSld>
  <p:clrMapOvr>
    <a:masterClrMapping/>
  </p:clrMapOvr>
  <p:transition spd="med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57BF4108-FB4E-4B88-80E6-E0E76AC7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01FAA-02A1-4DA8-9FC1-E905BF9D5B41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D790737-E431-4D95-A83C-DE9AD3D80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4A61E3E-4B43-4F45-A97E-416D7D1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7F35A-0AF8-46EA-9133-A66AC6C85F3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662298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72A664C1-1566-4BD9-A7A9-9CA2CBC064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7065FC93-8FB1-41CB-BA67-601BB6A3A9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BD882C39-4685-4E25-BA35-E919FAA42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F5F6E8-B87C-480B-9201-3C2A79227BB3}" type="datetimeFigureOut">
              <a:rPr lang="es-ES"/>
              <a:pPr>
                <a:defRPr/>
              </a:pPr>
              <a:t>14/09/2017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E235EB9-AB12-4342-A2AC-C00D222D5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A71A4D9-CC7C-4934-B952-FBC725975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5ECA4B5-2BAA-4CB1-9DA5-FF52C7D546BC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>
            <a:extLst>
              <a:ext uri="{FF2B5EF4-FFF2-40B4-BE49-F238E27FC236}">
                <a16:creationId xmlns:a16="http://schemas.microsoft.com/office/drawing/2014/main" id="{E1D929DC-D54E-4C9C-A4B6-191A2924041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27088" y="404813"/>
            <a:ext cx="7772400" cy="2457450"/>
          </a:xfrm>
        </p:spPr>
        <p:txBody>
          <a:bodyPr/>
          <a:lstStyle/>
          <a:p>
            <a:pPr eaLnBrk="1" hangingPunct="1"/>
            <a:r>
              <a:rPr lang="es-ES" altLang="es-ES" sz="5400" b="1">
                <a:latin typeface="Papyrus" panose="03070502060502030205" pitchFamily="66" charset="0"/>
              </a:rPr>
              <a:t>Historia de la escritura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932D8F44-A0D7-49D3-8EB5-2F81F0062A0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16463" y="3284538"/>
            <a:ext cx="4000500" cy="175260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endParaRPr lang="es-ES" altLang="es-ES" b="1" dirty="0">
              <a:solidFill>
                <a:srgbClr val="898989"/>
              </a:solidFill>
            </a:endParaRPr>
          </a:p>
        </p:txBody>
      </p:sp>
      <p:pic>
        <p:nvPicPr>
          <p:cNvPr id="4" name="3 Imagen" descr="conjunto de tablas enceradas OK.jpg">
            <a:extLst>
              <a:ext uri="{FF2B5EF4-FFF2-40B4-BE49-F238E27FC236}">
                <a16:creationId xmlns:a16="http://schemas.microsoft.com/office/drawing/2014/main" id="{FE339472-2010-4151-9BB4-0DBB07B20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1468">
            <a:off x="781050" y="3119438"/>
            <a:ext cx="3417888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3" name="4 CuadroTexto">
            <a:extLst>
              <a:ext uri="{FF2B5EF4-FFF2-40B4-BE49-F238E27FC236}">
                <a16:creationId xmlns:a16="http://schemas.microsoft.com/office/drawing/2014/main" id="{8B571ED9-8BF3-4F08-8F8F-3D5E044AE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0815" y="5653580"/>
            <a:ext cx="60486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s-ES" altLang="es-ES" sz="1600" b="1" dirty="0"/>
              <a:t>María Sanz </a:t>
            </a:r>
          </a:p>
          <a:p>
            <a:pPr algn="r" eaLnBrk="1" hangingPunct="1"/>
            <a:r>
              <a:rPr lang="es-ES" altLang="es-ES" sz="1600" b="1" dirty="0"/>
              <a:t>IES Fortuny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EC54974-676E-4DE8-BA3A-68F9F2C1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HISTORIA DE LA ESCRITURA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4F150DC-276C-4F12-B70B-0C4FE6ED89E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3382962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800"/>
              <a:t>Como sabes, la aparición de la escritura marcó el paso de la Prehistoria a la Historia.</a:t>
            </a:r>
          </a:p>
          <a:p>
            <a:pPr>
              <a:lnSpc>
                <a:spcPct val="90000"/>
              </a:lnSpc>
            </a:pPr>
            <a:r>
              <a:rPr lang="es-ES" altLang="es-ES" sz="2800"/>
              <a:t>Antes de la escritura se recurría a la memoria o libro oral.</a:t>
            </a:r>
          </a:p>
        </p:txBody>
      </p:sp>
      <p:pic>
        <p:nvPicPr>
          <p:cNvPr id="3076" name="Picture 5" descr="preh1">
            <a:extLst>
              <a:ext uri="{FF2B5EF4-FFF2-40B4-BE49-F238E27FC236}">
                <a16:creationId xmlns:a16="http://schemas.microsoft.com/office/drawing/2014/main" id="{0374B6D8-2EFA-44B5-AED5-D81021B64B3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1412875"/>
            <a:ext cx="4051300" cy="2303463"/>
          </a:xfrm>
        </p:spPr>
      </p:pic>
      <p:pic>
        <p:nvPicPr>
          <p:cNvPr id="3077" name="Picture 7" descr="hª anti inf1">
            <a:extLst>
              <a:ext uri="{FF2B5EF4-FFF2-40B4-BE49-F238E27FC236}">
                <a16:creationId xmlns:a16="http://schemas.microsoft.com/office/drawing/2014/main" id="{11F72473-95E3-4CA3-BD17-F776E1C42CB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4076700"/>
            <a:ext cx="4032250" cy="2447925"/>
          </a:xfrm>
        </p:spPr>
      </p:pic>
    </p:spTree>
  </p:cSld>
  <p:clrMapOvr>
    <a:masterClrMapping/>
  </p:clrMapOvr>
  <p:transition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CF08248C-B005-4BD5-8BB9-35B6DAA1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altLang="es-ES" b="1"/>
              <a:t>MESOPOTAMIA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1F238900-D9CD-4576-8B35-AD8EE802D45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La escritura apareció en Mesopotamia hacia el 5000 a.C. con las primeras civilizaciones.</a:t>
            </a:r>
          </a:p>
          <a:p>
            <a:r>
              <a:rPr lang="es-ES" altLang="es-ES" sz="2800"/>
              <a:t> Mesopotamia significa “tierra entre ríos”. Es una zona situada entre los ríos Tigris y Éufrates.</a:t>
            </a:r>
          </a:p>
          <a:p>
            <a:endParaRPr lang="es-ES" altLang="es-ES" sz="2800"/>
          </a:p>
        </p:txBody>
      </p:sp>
      <p:pic>
        <p:nvPicPr>
          <p:cNvPr id="4100" name="Picture 7" descr="Mesopsumer">
            <a:extLst>
              <a:ext uri="{FF2B5EF4-FFF2-40B4-BE49-F238E27FC236}">
                <a16:creationId xmlns:a16="http://schemas.microsoft.com/office/drawing/2014/main" id="{D05F97F3-BFC7-4961-BC7F-D4EDC5CDE5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557338"/>
            <a:ext cx="4608513" cy="4464050"/>
          </a:xfrm>
        </p:spPr>
      </p:pic>
    </p:spTree>
  </p:cSld>
  <p:clrMapOvr>
    <a:masterClrMapping/>
  </p:clrMapOvr>
  <p:transition spd="med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173F7699-3A43-447B-B2CF-ECD003238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altLang="es-ES" b="1"/>
              <a:t>LA ESCRITURA EN MESOPOTAMIA</a:t>
            </a: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F722381C-05B5-4FB4-BBE8-59F617C44F4E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 dirty="0"/>
              <a:t>Las primeras ciudades –estado se situaron en Sumeria, entre las que destacaron </a:t>
            </a:r>
            <a:r>
              <a:rPr lang="es-ES" altLang="es-ES" sz="2800" dirty="0" err="1"/>
              <a:t>Ur</a:t>
            </a:r>
            <a:r>
              <a:rPr lang="es-ES" altLang="es-ES" sz="2800" dirty="0"/>
              <a:t> y Uruk.</a:t>
            </a:r>
          </a:p>
          <a:p>
            <a:pPr>
              <a:buFont typeface="Arial" panose="020B0604020202020204" pitchFamily="34" charset="0"/>
              <a:buNone/>
            </a:pPr>
            <a:endParaRPr lang="es-ES" altLang="es-ES" sz="2800" dirty="0"/>
          </a:p>
          <a:p>
            <a:r>
              <a:rPr lang="es-ES" altLang="es-ES" sz="2800" dirty="0"/>
              <a:t> Fue en Uruk donde se desarrolló la primera forma de escritura, </a:t>
            </a:r>
            <a:r>
              <a:rPr lang="es-ES" altLang="es-ES" sz="2800" b="1" dirty="0"/>
              <a:t>la pictográfica.</a:t>
            </a:r>
          </a:p>
        </p:txBody>
      </p:sp>
      <p:pic>
        <p:nvPicPr>
          <p:cNvPr id="5124" name="Picture 7" descr="Art Mapa ciudades Mesopotamia">
            <a:extLst>
              <a:ext uri="{FF2B5EF4-FFF2-40B4-BE49-F238E27FC236}">
                <a16:creationId xmlns:a16="http://schemas.microsoft.com/office/drawing/2014/main" id="{4129C525-8001-4368-8979-4DAD048F8F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557338"/>
            <a:ext cx="4464050" cy="4679950"/>
          </a:xfrm>
        </p:spPr>
      </p:pic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DA20087-CA73-4286-A80A-FD5D52B4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/>
              <a:t>LA ESCRITURA EN MESOPOTAMIA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F7A3CFE-BE7C-4588-ADB1-B105C9B225E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s-ES" altLang="es-ES" sz="2800" dirty="0"/>
          </a:p>
          <a:p>
            <a:pPr algn="just"/>
            <a:r>
              <a:rPr lang="es-ES" altLang="es-ES" dirty="0"/>
              <a:t>La escritura era tan importante que sólo la podían practicar un pequeño grupo, los escribas.</a:t>
            </a:r>
          </a:p>
          <a:p>
            <a:pPr>
              <a:buFont typeface="Arial" panose="020B0604020202020204" pitchFamily="34" charset="0"/>
              <a:buNone/>
            </a:pPr>
            <a:endParaRPr lang="es-ES" altLang="es-ES" sz="2800" dirty="0"/>
          </a:p>
        </p:txBody>
      </p:sp>
      <p:pic>
        <p:nvPicPr>
          <p:cNvPr id="6148" name="Picture 5" descr="Escribas Mesopotamia">
            <a:extLst>
              <a:ext uri="{FF2B5EF4-FFF2-40B4-BE49-F238E27FC236}">
                <a16:creationId xmlns:a16="http://schemas.microsoft.com/office/drawing/2014/main" id="{E93E5936-2A2F-43DA-BA45-1256EF5C39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1918493"/>
            <a:ext cx="4319587" cy="3889375"/>
          </a:xfrm>
        </p:spPr>
      </p:pic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77AE9F-A761-4513-B3CA-C926EB83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es-ES" altLang="es-ES" sz="4000">
                <a:solidFill>
                  <a:srgbClr val="800000"/>
                </a:solidFill>
              </a:rPr>
              <a:t>MESOPOTAMIA: La escritura pictográfica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6169CE3-9130-4FB7-B5F6-045DF7FDF9BE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/>
          </a:p>
          <a:p>
            <a:r>
              <a:rPr lang="es-ES" altLang="es-ES"/>
              <a:t>Los pictogramas eran dibujos simplificados de objetos, animales o personas.</a:t>
            </a:r>
          </a:p>
          <a:p>
            <a:pPr>
              <a:buFont typeface="Arial" panose="020B0604020202020204" pitchFamily="34" charset="0"/>
              <a:buNone/>
            </a:pPr>
            <a:endParaRPr lang="es-ES" altLang="es-ES"/>
          </a:p>
        </p:txBody>
      </p:sp>
      <p:pic>
        <p:nvPicPr>
          <p:cNvPr id="7172" name="Picture 6" descr="pictogramme2">
            <a:extLst>
              <a:ext uri="{FF2B5EF4-FFF2-40B4-BE49-F238E27FC236}">
                <a16:creationId xmlns:a16="http://schemas.microsoft.com/office/drawing/2014/main" id="{9D7AF22B-2773-4F15-A2C3-E03BACAEF17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412875"/>
            <a:ext cx="3970338" cy="4679950"/>
          </a:xfrm>
        </p:spPr>
      </p:pic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C1FC219-49EB-4437-857F-741E630BF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0350"/>
            <a:ext cx="8820150" cy="1143000"/>
          </a:xfrm>
        </p:spPr>
        <p:txBody>
          <a:bodyPr/>
          <a:lstStyle/>
          <a:p>
            <a:r>
              <a:rPr lang="es-ES" altLang="es-ES" sz="4000">
                <a:solidFill>
                  <a:srgbClr val="800000"/>
                </a:solidFill>
              </a:rPr>
              <a:t>MESOPOTAMIA: La escritura pictográfica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A42F5102-2F69-4038-ABB1-994F2865D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altLang="es-ES" sz="2800"/>
              <a:t>Servían para facilitar las cuentas de palacio, llevar el control de las cosechas o cobrar impuestos.</a:t>
            </a:r>
          </a:p>
          <a:p>
            <a:r>
              <a:rPr lang="es-ES" altLang="es-ES" sz="2800"/>
              <a:t>Los dibujos se realizaban mediante incisiones sobre piedra o arcilla.</a:t>
            </a:r>
          </a:p>
          <a:p>
            <a:endParaRPr lang="es-ES" altLang="es-ES" sz="2800"/>
          </a:p>
        </p:txBody>
      </p:sp>
      <p:pic>
        <p:nvPicPr>
          <p:cNvPr id="8196" name="Picture 6" descr="pictograma2">
            <a:extLst>
              <a:ext uri="{FF2B5EF4-FFF2-40B4-BE49-F238E27FC236}">
                <a16:creationId xmlns:a16="http://schemas.microsoft.com/office/drawing/2014/main" id="{2B3B9F38-BCA2-46E5-AD50-24EF7EF9994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00213"/>
            <a:ext cx="3455987" cy="4249737"/>
          </a:xfrm>
          <a:noFill/>
        </p:spPr>
      </p:pic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481B7083-041A-47E8-AD50-4F27052B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74638"/>
            <a:ext cx="8820150" cy="1143000"/>
          </a:xfrm>
        </p:spPr>
        <p:txBody>
          <a:bodyPr/>
          <a:lstStyle/>
          <a:p>
            <a:r>
              <a:rPr lang="es-ES" altLang="es-ES" sz="4000">
                <a:solidFill>
                  <a:srgbClr val="800000"/>
                </a:solidFill>
              </a:rPr>
              <a:t>MESOPOTAMIA: La escritura pictográfica</a:t>
            </a:r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7B0FDC18-3BA5-442F-9A60-53142126FEE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1757363"/>
          </a:xfrm>
        </p:spPr>
        <p:txBody>
          <a:bodyPr/>
          <a:lstStyle/>
          <a:p>
            <a:r>
              <a:rPr lang="es-ES" altLang="es-ES" sz="2800"/>
              <a:t>Los dibujos representaban el objeto y también la idea, por ejemplo, un buey podía representar pastos y comida.</a:t>
            </a:r>
          </a:p>
          <a:p>
            <a:endParaRPr lang="es-ES" altLang="es-ES" sz="2800"/>
          </a:p>
        </p:txBody>
      </p:sp>
      <p:pic>
        <p:nvPicPr>
          <p:cNvPr id="9220" name="Picture 7" descr="hmescritsignG">
            <a:extLst>
              <a:ext uri="{FF2B5EF4-FFF2-40B4-BE49-F238E27FC236}">
                <a16:creationId xmlns:a16="http://schemas.microsoft.com/office/drawing/2014/main" id="{751C3979-13C5-4AFE-AFAA-9E302866C6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924175"/>
            <a:ext cx="7775575" cy="3313113"/>
          </a:xfrm>
        </p:spPr>
      </p:pic>
    </p:spTree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61718015-E60B-40CD-BCFC-4453C675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tx2"/>
                </a:solidFill>
              </a:rPr>
              <a:t>MESOPOTAMIA: Escritura cuneiforme</a:t>
            </a: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9BBF9AE2-F071-49A3-AE54-E690C2099AE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800"/>
              <a:t>En el III milenio los pictogramas se fueron simplificando y haciendo más sencillos.</a:t>
            </a:r>
          </a:p>
          <a:p>
            <a:pPr>
              <a:lnSpc>
                <a:spcPct val="90000"/>
              </a:lnSpc>
            </a:pPr>
            <a:r>
              <a:rPr lang="es-ES" altLang="es-ES" sz="2800"/>
              <a:t>Los nuevos caracteres se hacían con una caña cortada en forma de cuña sobre tablillas de arcilla que luego se cocían. Por eso se llama </a:t>
            </a:r>
            <a:r>
              <a:rPr lang="es-ES" altLang="es-ES" sz="2800" b="1"/>
              <a:t>escritura cuneiforme</a:t>
            </a:r>
            <a:r>
              <a:rPr lang="es-ES" altLang="es-ES" sz="2800"/>
              <a:t>.</a:t>
            </a:r>
          </a:p>
          <a:p>
            <a:pPr>
              <a:lnSpc>
                <a:spcPct val="90000"/>
              </a:lnSpc>
            </a:pPr>
            <a:endParaRPr lang="es-ES" altLang="es-ES" sz="2800"/>
          </a:p>
        </p:txBody>
      </p:sp>
      <p:pic>
        <p:nvPicPr>
          <p:cNvPr id="10244" name="Picture 7" descr="numerocuneiforme">
            <a:extLst>
              <a:ext uri="{FF2B5EF4-FFF2-40B4-BE49-F238E27FC236}">
                <a16:creationId xmlns:a16="http://schemas.microsoft.com/office/drawing/2014/main" id="{F7C44B68-0ADB-40AF-B626-5687552AC27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557338"/>
            <a:ext cx="3313113" cy="2124075"/>
          </a:xfrm>
        </p:spPr>
      </p:pic>
      <p:pic>
        <p:nvPicPr>
          <p:cNvPr id="10245" name="Picture 9" descr="tablilla sumeria">
            <a:extLst>
              <a:ext uri="{FF2B5EF4-FFF2-40B4-BE49-F238E27FC236}">
                <a16:creationId xmlns:a16="http://schemas.microsoft.com/office/drawing/2014/main" id="{6AEF68A2-1D52-4901-AD00-5CAE19F6B6D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3933825"/>
            <a:ext cx="3455987" cy="2187575"/>
          </a:xfrm>
        </p:spPr>
      </p:pic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8ACFC6A-7D8F-410A-866C-79F83204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tx2"/>
                </a:solidFill>
              </a:rPr>
              <a:t>MESOPOTAMIA: Escritura cuneiforme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F8C5AEA-D720-49EE-BF21-E46240213B1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1612900"/>
          </a:xfrm>
        </p:spPr>
        <p:txBody>
          <a:bodyPr/>
          <a:lstStyle/>
          <a:p>
            <a:r>
              <a:rPr lang="es-ES" altLang="es-ES" sz="2800"/>
              <a:t>Los signos cuneiformes representaban objetos, animales y personas pero también sonidos que se agrupaban para formar palabras.</a:t>
            </a:r>
          </a:p>
          <a:p>
            <a:endParaRPr lang="es-ES" altLang="es-ES" sz="2800"/>
          </a:p>
        </p:txBody>
      </p:sp>
      <p:pic>
        <p:nvPicPr>
          <p:cNvPr id="11268" name="Picture 7" descr="mesopotamia">
            <a:extLst>
              <a:ext uri="{FF2B5EF4-FFF2-40B4-BE49-F238E27FC236}">
                <a16:creationId xmlns:a16="http://schemas.microsoft.com/office/drawing/2014/main" id="{558CB61E-E827-452D-A4DA-75C8D94546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3141663"/>
            <a:ext cx="5040313" cy="2979737"/>
          </a:xfrm>
        </p:spPr>
      </p:pic>
    </p:spTree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A6E1CBA-EE1A-4022-A33F-95AC0889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tx2"/>
                </a:solidFill>
              </a:rPr>
              <a:t>MESOPOTAMIA: Escritura cuneiforme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B15D3E-4A5B-4F25-BEBF-5F758DE8A2AF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Esta escritura se utilizaba para llevar las cuentas de palacio, pero también para  redactar órdenes reales, código de leyes, textos literarios como el Poema de Gilgamesh y textos científicos.</a:t>
            </a:r>
          </a:p>
        </p:txBody>
      </p:sp>
      <p:pic>
        <p:nvPicPr>
          <p:cNvPr id="12292" name="Picture 9" descr="hammurabi">
            <a:extLst>
              <a:ext uri="{FF2B5EF4-FFF2-40B4-BE49-F238E27FC236}">
                <a16:creationId xmlns:a16="http://schemas.microsoft.com/office/drawing/2014/main" id="{CFC6C3F4-5B1E-4F45-833B-4608EF595D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0463" y="1600200"/>
            <a:ext cx="3394075" cy="4525963"/>
          </a:xfrm>
        </p:spPr>
      </p:pic>
    </p:spTree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6BB19AB-4A0B-4D96-A564-A1D33192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rgbClr val="CC0000"/>
                </a:solidFill>
              </a:rPr>
              <a:t>EGIPTO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9A45D55-A838-4C84-875E-631F231CCF8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 sz="2800"/>
          </a:p>
          <a:p>
            <a:endParaRPr lang="es-ES" altLang="es-ES" sz="2800"/>
          </a:p>
          <a:p>
            <a:r>
              <a:rPr lang="es-ES" altLang="es-ES" sz="2800"/>
              <a:t>Hacia el V milenio a. C. la población se concentró a orillas del río Nilo para aprovechar la fertilidad del suelo. Así nació la civilización egipcia.</a:t>
            </a:r>
          </a:p>
        </p:txBody>
      </p:sp>
      <p:pic>
        <p:nvPicPr>
          <p:cNvPr id="13316" name="Picture 5" descr="EgiptoAntiguo">
            <a:extLst>
              <a:ext uri="{FF2B5EF4-FFF2-40B4-BE49-F238E27FC236}">
                <a16:creationId xmlns:a16="http://schemas.microsoft.com/office/drawing/2014/main" id="{66F31525-B780-43DB-9210-869C7ADACF1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557338"/>
            <a:ext cx="4537075" cy="4824412"/>
          </a:xfrm>
        </p:spPr>
      </p:pic>
    </p:spTree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A283A9FC-B550-4D9B-B9B6-50333902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64C08CC-A91D-403D-803F-67320BA58A6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/>
          </a:p>
          <a:p>
            <a:r>
              <a:rPr lang="es-ES" altLang="es-ES"/>
              <a:t>La primera escritura egipcia también fue pictográfica, pero después pasó a una forma más compleja: los jeroglíficos.</a:t>
            </a:r>
          </a:p>
          <a:p>
            <a:endParaRPr lang="es-ES" altLang="es-ES"/>
          </a:p>
        </p:txBody>
      </p:sp>
      <p:pic>
        <p:nvPicPr>
          <p:cNvPr id="14340" name="Picture 8" descr="jeroglíficos">
            <a:extLst>
              <a:ext uri="{FF2B5EF4-FFF2-40B4-BE49-F238E27FC236}">
                <a16:creationId xmlns:a16="http://schemas.microsoft.com/office/drawing/2014/main" id="{3F155932-92A2-49F5-BDD4-47EFEBD5D18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773238"/>
            <a:ext cx="4176713" cy="4103687"/>
          </a:xfrm>
        </p:spPr>
      </p:pic>
    </p:spTree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D2F1068-EDFB-405C-BC0A-4F7561A8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pic>
        <p:nvPicPr>
          <p:cNvPr id="15363" name="Picture 10" descr="jeroglifico_egipcio">
            <a:extLst>
              <a:ext uri="{FF2B5EF4-FFF2-40B4-BE49-F238E27FC236}">
                <a16:creationId xmlns:a16="http://schemas.microsoft.com/office/drawing/2014/main" id="{958D6173-9243-456F-9E43-67893B5E5B4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628775"/>
            <a:ext cx="3049587" cy="3168650"/>
          </a:xfrm>
        </p:spPr>
      </p:pic>
      <p:pic>
        <p:nvPicPr>
          <p:cNvPr id="15364" name="Picture 5" descr="jeroglífico pared_karnak">
            <a:extLst>
              <a:ext uri="{FF2B5EF4-FFF2-40B4-BE49-F238E27FC236}">
                <a16:creationId xmlns:a16="http://schemas.microsoft.com/office/drawing/2014/main" id="{E1F2C875-9B6B-4445-BDF5-40CB80C2DE8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628775"/>
            <a:ext cx="3346450" cy="3168650"/>
          </a:xfrm>
        </p:spPr>
      </p:pic>
      <p:sp>
        <p:nvSpPr>
          <p:cNvPr id="15365" name="Rectangle 3">
            <a:extLst>
              <a:ext uri="{FF2B5EF4-FFF2-40B4-BE49-F238E27FC236}">
                <a16:creationId xmlns:a16="http://schemas.microsoft.com/office/drawing/2014/main" id="{8C3D4D15-3789-4528-9D1B-07A1268EF942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8313" y="4581525"/>
            <a:ext cx="8229600" cy="1544638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s-ES" altLang="es-ES" sz="2400"/>
          </a:p>
          <a:p>
            <a:pPr>
              <a:lnSpc>
                <a:spcPct val="80000"/>
              </a:lnSpc>
            </a:pPr>
            <a:endParaRPr lang="es-ES" altLang="es-ES" sz="2400"/>
          </a:p>
          <a:p>
            <a:pPr>
              <a:lnSpc>
                <a:spcPct val="80000"/>
              </a:lnSpc>
            </a:pPr>
            <a:r>
              <a:rPr lang="es-ES" altLang="es-ES" sz="2400"/>
              <a:t>Al principio los jeroglíficos se inscribían o pintaban en los muros de templos y palacios o en estatuas.</a:t>
            </a:r>
          </a:p>
        </p:txBody>
      </p:sp>
    </p:spTree>
  </p:cSld>
  <p:clrMapOvr>
    <a:masterClrMapping/>
  </p:clrMapOvr>
  <p:transition spd="med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CCC4936-A6FC-4698-BAEC-5D12D1D6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A9FFBDE-3F08-415F-AC4E-87696C10D1A8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Después se empezó a utilizar la hoja del papiro, que era una planta que crecía a orillas del Nilo.</a:t>
            </a:r>
          </a:p>
          <a:p>
            <a:r>
              <a:rPr lang="es-ES" altLang="es-ES" sz="2800"/>
              <a:t>El tronco se cortaba finamente y se entrelazaba para formar una superficie en la que se podía pintar.</a:t>
            </a:r>
          </a:p>
          <a:p>
            <a:endParaRPr lang="es-ES" altLang="es-ES" sz="2800"/>
          </a:p>
        </p:txBody>
      </p:sp>
      <p:pic>
        <p:nvPicPr>
          <p:cNvPr id="16388" name="Picture 6" descr="papiro planta">
            <a:extLst>
              <a:ext uri="{FF2B5EF4-FFF2-40B4-BE49-F238E27FC236}">
                <a16:creationId xmlns:a16="http://schemas.microsoft.com/office/drawing/2014/main" id="{8A483752-AC34-425F-A316-5D02D104CEC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628775"/>
            <a:ext cx="3529012" cy="2663825"/>
          </a:xfrm>
        </p:spPr>
      </p:pic>
      <p:pic>
        <p:nvPicPr>
          <p:cNvPr id="16389" name="Picture 9" descr="papiro-con-tiras-trenzadas">
            <a:extLst>
              <a:ext uri="{FF2B5EF4-FFF2-40B4-BE49-F238E27FC236}">
                <a16:creationId xmlns:a16="http://schemas.microsoft.com/office/drawing/2014/main" id="{1FF3ADFB-4DA7-481F-8DD2-7FDBC0B71F4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4437063"/>
            <a:ext cx="3529012" cy="1684337"/>
          </a:xfrm>
        </p:spPr>
      </p:pic>
    </p:spTree>
  </p:cSld>
  <p:clrMapOvr>
    <a:masterClrMapping/>
  </p:clrMapOvr>
  <p:transition spd="med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B2F0D567-8338-4414-BD65-AF2BE0A3C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D9D7EED-3096-4F69-8C8D-D3D016623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03800" y="1600200"/>
            <a:ext cx="3683000" cy="4525963"/>
          </a:xfrm>
        </p:spPr>
        <p:txBody>
          <a:bodyPr/>
          <a:lstStyle/>
          <a:p>
            <a:endParaRPr lang="es-ES" altLang="es-ES" sz="2800"/>
          </a:p>
          <a:p>
            <a:endParaRPr lang="es-ES" altLang="es-ES" sz="2800"/>
          </a:p>
          <a:p>
            <a:r>
              <a:rPr lang="es-ES" altLang="es-ES" sz="2800"/>
              <a:t>Sobre el papiro los signos se pintaban más rápidamente, dando lugar a una escritura jeroglífica más simplificada, la </a:t>
            </a:r>
            <a:r>
              <a:rPr lang="es-ES" altLang="es-ES" sz="2800" b="1"/>
              <a:t>escritura demótica.</a:t>
            </a:r>
          </a:p>
          <a:p>
            <a:endParaRPr lang="es-ES" altLang="es-ES" sz="2800" b="1"/>
          </a:p>
        </p:txBody>
      </p:sp>
      <p:pic>
        <p:nvPicPr>
          <p:cNvPr id="17412" name="Picture 6" descr="escritura demótica">
            <a:extLst>
              <a:ext uri="{FF2B5EF4-FFF2-40B4-BE49-F238E27FC236}">
                <a16:creationId xmlns:a16="http://schemas.microsoft.com/office/drawing/2014/main" id="{7DDA3852-ECF1-46F8-84D3-DF6BD40CE0C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700213"/>
            <a:ext cx="4608512" cy="4249737"/>
          </a:xfrm>
        </p:spPr>
      </p:pic>
    </p:spTree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A4AA697-2255-46F8-A4BB-6979348E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La Piedra Rosetta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C622DF2E-B547-49F3-9290-4366616183C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800"/>
              <a:t>La Piedra Rosetta es una piedra de granito escrita en 3 tipos de inscripciones: jeroglífico, egipcio demótico y griego.</a:t>
            </a:r>
          </a:p>
          <a:p>
            <a:pPr>
              <a:lnSpc>
                <a:spcPct val="90000"/>
              </a:lnSpc>
            </a:pPr>
            <a:r>
              <a:rPr lang="es-ES" altLang="es-ES" sz="2800"/>
              <a:t>Fue creada en el año 196 A.C., y descubierta por los franceses en el año 1799 de nuestra era. </a:t>
            </a:r>
          </a:p>
        </p:txBody>
      </p:sp>
      <p:pic>
        <p:nvPicPr>
          <p:cNvPr id="18436" name="Picture 8" descr="300px-Rosetta_Stone_BW">
            <a:extLst>
              <a:ext uri="{FF2B5EF4-FFF2-40B4-BE49-F238E27FC236}">
                <a16:creationId xmlns:a16="http://schemas.microsoft.com/office/drawing/2014/main" id="{F5C8E0D0-E81B-4FF6-ADE8-0F30ABAE4D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628775"/>
            <a:ext cx="4319587" cy="4537075"/>
          </a:xfrm>
        </p:spPr>
      </p:pic>
    </p:spTree>
  </p:cSld>
  <p:clrMapOvr>
    <a:masterClrMapping/>
  </p:clrMapOvr>
  <p:transition spd="med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A1FD303-562D-4437-997E-9C9F75AD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La Piedra Rosetta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706DCAB-B69F-4854-9D31-C56E4D68CE1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 sz="2800"/>
          </a:p>
          <a:p>
            <a:r>
              <a:rPr lang="es-ES" altLang="es-ES"/>
              <a:t>Contiene la copia de los decretos del gobierno de Ptolomeo V que se hicieron para la ciudad de Menfis en el año 196 a. C.</a:t>
            </a:r>
          </a:p>
        </p:txBody>
      </p:sp>
      <p:pic>
        <p:nvPicPr>
          <p:cNvPr id="19460" name="Picture 5" descr="600px-Tetradrachm_Ptolemy_V">
            <a:extLst>
              <a:ext uri="{FF2B5EF4-FFF2-40B4-BE49-F238E27FC236}">
                <a16:creationId xmlns:a16="http://schemas.microsoft.com/office/drawing/2014/main" id="{6178638D-8115-4957-8BB1-793BFEC570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916113"/>
            <a:ext cx="3382963" cy="3673475"/>
          </a:xfrm>
        </p:spPr>
      </p:pic>
    </p:spTree>
  </p:cSld>
  <p:clrMapOvr>
    <a:masterClrMapping/>
  </p:clrMapOvr>
  <p:transition spd="med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E5BD935B-EE5D-4A8A-85DA-F8916CB6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La Piedra Rosetta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760DF8A-4548-445B-9420-A25EEAEB5A7C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Fue escrita con 3 tipos de inscripciones con el fin de que los sacerdotes, los oficiales de gobierno y los dirigentes de Egipto pudieran leer lo que estaba dicho. </a:t>
            </a:r>
          </a:p>
          <a:p>
            <a:endParaRPr lang="es-ES" altLang="es-ES" sz="2800"/>
          </a:p>
        </p:txBody>
      </p:sp>
      <p:pic>
        <p:nvPicPr>
          <p:cNvPr id="20484" name="Picture 6" descr="nombre ptolomeo">
            <a:extLst>
              <a:ext uri="{FF2B5EF4-FFF2-40B4-BE49-F238E27FC236}">
                <a16:creationId xmlns:a16="http://schemas.microsoft.com/office/drawing/2014/main" id="{013713B3-3BB6-4F2C-8555-39695D96CAC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3573463"/>
            <a:ext cx="4897437" cy="2879725"/>
          </a:xfrm>
          <a:noFill/>
        </p:spPr>
      </p:pic>
    </p:spTree>
  </p:cSld>
  <p:clrMapOvr>
    <a:masterClrMapping/>
  </p:clrMapOvr>
  <p:transition spd="med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649D8CFD-3E19-4205-BAF6-160885A2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La Piedra Rosetta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9AB003D-9DD4-46BF-992D-3ED19649E3FA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400"/>
              <a:t>El primer tipo de inscripción era el jeroglífico. Se usaba en documentos religiosos importantes. </a:t>
            </a:r>
          </a:p>
          <a:p>
            <a:r>
              <a:rPr lang="es-ES" altLang="es-ES" sz="2400"/>
              <a:t>El segundo tipo era el egipcio demótico. Era el tipo de escritura común de Egipto. </a:t>
            </a:r>
          </a:p>
          <a:p>
            <a:r>
              <a:rPr lang="es-ES" altLang="es-ES" sz="2400"/>
              <a:t>Finalmente el griego, era el idioma de los dirigentes del país en aquella época.</a:t>
            </a:r>
          </a:p>
          <a:p>
            <a:endParaRPr lang="es-ES" altLang="es-ES" sz="2400"/>
          </a:p>
        </p:txBody>
      </p:sp>
      <p:pic>
        <p:nvPicPr>
          <p:cNvPr id="21508" name="Picture 6" descr="Piedra_Rosetta_2">
            <a:extLst>
              <a:ext uri="{FF2B5EF4-FFF2-40B4-BE49-F238E27FC236}">
                <a16:creationId xmlns:a16="http://schemas.microsoft.com/office/drawing/2014/main" id="{9EE18969-473A-45B0-AB04-E4FCF0220F0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773238"/>
            <a:ext cx="4319587" cy="4248150"/>
          </a:xfrm>
        </p:spPr>
      </p:pic>
    </p:spTree>
  </p:cSld>
  <p:clrMapOvr>
    <a:masterClrMapping/>
  </p:clrMapOvr>
  <p:transition spd="med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id="{290C19B9-08C1-4229-8352-FAD2DEC95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La Piedra Rosetta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4B636FF-2933-415F-AAE5-16664DCCF25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s-ES" altLang="es-ES" sz="2000"/>
          </a:p>
          <a:p>
            <a:pPr>
              <a:lnSpc>
                <a:spcPct val="80000"/>
              </a:lnSpc>
            </a:pPr>
            <a:r>
              <a:rPr lang="es-ES" altLang="es-ES" sz="2400"/>
              <a:t>La piedra fue descubierta por un capitán del ejército de Napoleón que la encontró en 1799 durante una campaña en Egipto.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/>
          </a:p>
          <a:p>
            <a:pPr>
              <a:lnSpc>
                <a:spcPct val="80000"/>
              </a:lnSpc>
            </a:pPr>
            <a:r>
              <a:rPr lang="es-ES" altLang="es-ES" sz="2400"/>
              <a:t>En 1824 Jean François Champolion descifró los jeroglíficos comparándolos con el griego y gracias a esto podemos conocer su significado. </a:t>
            </a:r>
          </a:p>
        </p:txBody>
      </p:sp>
      <p:pic>
        <p:nvPicPr>
          <p:cNvPr id="22532" name="Picture 6" descr="champollion">
            <a:extLst>
              <a:ext uri="{FF2B5EF4-FFF2-40B4-BE49-F238E27FC236}">
                <a16:creationId xmlns:a16="http://schemas.microsoft.com/office/drawing/2014/main" id="{AE2618D8-02FB-46D9-A9C7-F270BB8A0D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1916113"/>
            <a:ext cx="4397375" cy="3744912"/>
          </a:xfrm>
        </p:spPr>
      </p:pic>
    </p:spTree>
  </p:cSld>
  <p:clrMapOvr>
    <a:masterClrMapping/>
  </p:clrMapOvr>
  <p:transition spd="med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8">
            <a:extLst>
              <a:ext uri="{FF2B5EF4-FFF2-40B4-BE49-F238E27FC236}">
                <a16:creationId xmlns:a16="http://schemas.microsoft.com/office/drawing/2014/main" id="{7507DF53-5DCD-4B0E-95E9-3A1B6BE7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pic>
        <p:nvPicPr>
          <p:cNvPr id="23555" name="Picture 9" descr="Jerogl2">
            <a:extLst>
              <a:ext uri="{FF2B5EF4-FFF2-40B4-BE49-F238E27FC236}">
                <a16:creationId xmlns:a16="http://schemas.microsoft.com/office/drawing/2014/main" id="{53964546-0D76-4948-9999-DC81FDD07C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544638"/>
            <a:ext cx="7056438" cy="4692650"/>
          </a:xfrm>
        </p:spPr>
      </p:pic>
    </p:spTree>
  </p:cSld>
  <p:clrMapOvr>
    <a:masterClrMapping/>
  </p:clrMapOvr>
  <p:transition spd="med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D66DC75-05A7-4272-A379-709A54CF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pic>
        <p:nvPicPr>
          <p:cNvPr id="24579" name="Picture 4" descr="índice">
            <a:extLst>
              <a:ext uri="{FF2B5EF4-FFF2-40B4-BE49-F238E27FC236}">
                <a16:creationId xmlns:a16="http://schemas.microsoft.com/office/drawing/2014/main" id="{762F8289-0893-4715-A52F-894DAB1F97B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484313"/>
            <a:ext cx="6553200" cy="4672012"/>
          </a:xfrm>
          <a:noFill/>
        </p:spPr>
      </p:pic>
    </p:spTree>
  </p:cSld>
  <p:clrMapOvr>
    <a:masterClrMapping/>
  </p:clrMapOvr>
  <p:transition spd="med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33238CF-DF1B-4775-BFEE-F241FB86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pic>
        <p:nvPicPr>
          <p:cNvPr id="25603" name="Picture 4" descr="001c6860-82b2-11df-acc7-002185ce6064_3">
            <a:extLst>
              <a:ext uri="{FF2B5EF4-FFF2-40B4-BE49-F238E27FC236}">
                <a16:creationId xmlns:a16="http://schemas.microsoft.com/office/drawing/2014/main" id="{C69CDC1F-F4A5-49BF-AF08-65F6289E19D5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1557338"/>
            <a:ext cx="4967287" cy="4392612"/>
          </a:xfrm>
          <a:noFill/>
        </p:spPr>
      </p:pic>
    </p:spTree>
  </p:cSld>
  <p:clrMapOvr>
    <a:masterClrMapping/>
  </p:clrMapOvr>
  <p:transition spd="med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0BB8B8F-84A6-49C1-88EE-50DC2DD05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EGIPTO: Escritura jeroglífica</a:t>
            </a:r>
          </a:p>
        </p:txBody>
      </p:sp>
      <p:pic>
        <p:nvPicPr>
          <p:cNvPr id="26627" name="Picture 4" descr="jero">
            <a:extLst>
              <a:ext uri="{FF2B5EF4-FFF2-40B4-BE49-F238E27FC236}">
                <a16:creationId xmlns:a16="http://schemas.microsoft.com/office/drawing/2014/main" id="{9FB5C1EB-0967-4E52-A80B-2361B82EC47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916113"/>
            <a:ext cx="5543550" cy="3744912"/>
          </a:xfrm>
          <a:noFill/>
        </p:spPr>
      </p:pic>
    </p:spTree>
  </p:cSld>
  <p:clrMapOvr>
    <a:masterClrMapping/>
  </p:clrMapOvr>
  <p:transition spd="med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ACC87F7-0EB2-4A94-A1F8-63C9B6BD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tx2"/>
                </a:solidFill>
              </a:rPr>
              <a:t>FENICIA</a:t>
            </a:r>
          </a:p>
        </p:txBody>
      </p:sp>
      <p:pic>
        <p:nvPicPr>
          <p:cNvPr id="27651" name="Picture 9" descr="mapa_fenicios">
            <a:extLst>
              <a:ext uri="{FF2B5EF4-FFF2-40B4-BE49-F238E27FC236}">
                <a16:creationId xmlns:a16="http://schemas.microsoft.com/office/drawing/2014/main" id="{4AA1E894-97AB-4DC5-85F5-C47A74B4345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35125"/>
            <a:ext cx="4038600" cy="2114550"/>
          </a:xfrm>
        </p:spPr>
      </p:pic>
      <p:pic>
        <p:nvPicPr>
          <p:cNvPr id="27652" name="Picture 5" descr="fenicia">
            <a:extLst>
              <a:ext uri="{FF2B5EF4-FFF2-40B4-BE49-F238E27FC236}">
                <a16:creationId xmlns:a16="http://schemas.microsoft.com/office/drawing/2014/main" id="{C1CB05DB-4B11-4423-A960-28B18648701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3938588"/>
            <a:ext cx="3295650" cy="2187575"/>
          </a:xfrm>
        </p:spPr>
      </p:pic>
      <p:sp>
        <p:nvSpPr>
          <p:cNvPr id="27653" name="Rectangle 3">
            <a:extLst>
              <a:ext uri="{FF2B5EF4-FFF2-40B4-BE49-F238E27FC236}">
                <a16:creationId xmlns:a16="http://schemas.microsoft.com/office/drawing/2014/main" id="{6BB76948-508B-4551-87CD-0AF3635A34CD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altLang="es-ES" sz="2800"/>
              <a:t>Los fenicios eran un pueblo establecido en Canaán, a orillas del Mediterráneo.</a:t>
            </a:r>
          </a:p>
          <a:p>
            <a:pPr>
              <a:buFont typeface="Arial" panose="020B0604020202020204" pitchFamily="34" charset="0"/>
              <a:buNone/>
            </a:pPr>
            <a:endParaRPr lang="es-ES" altLang="es-ES" sz="2800"/>
          </a:p>
          <a:p>
            <a:r>
              <a:rPr lang="es-ES" altLang="es-ES" sz="2800"/>
              <a:t>Desarrollaron una importante cultura entre el 1500 y el siglo IV a. C.</a:t>
            </a:r>
          </a:p>
        </p:txBody>
      </p:sp>
    </p:spTree>
  </p:cSld>
  <p:clrMapOvr>
    <a:masterClrMapping/>
  </p:clrMapOvr>
  <p:transition spd="med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AEEE9005-F638-4AC3-A915-63BCD1F6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tx2"/>
                </a:solidFill>
              </a:rPr>
              <a:t>FENICIA</a:t>
            </a:r>
          </a:p>
        </p:txBody>
      </p:sp>
      <p:pic>
        <p:nvPicPr>
          <p:cNvPr id="28675" name="Picture 6" descr="civilizacion-fenicia">
            <a:extLst>
              <a:ext uri="{FF2B5EF4-FFF2-40B4-BE49-F238E27FC236}">
                <a16:creationId xmlns:a16="http://schemas.microsoft.com/office/drawing/2014/main" id="{E9328102-1970-4091-9460-7C1A9BF12D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341438"/>
            <a:ext cx="6624637" cy="2808287"/>
          </a:xfrm>
        </p:spPr>
      </p:pic>
      <p:sp>
        <p:nvSpPr>
          <p:cNvPr id="28676" name="Rectangle 3">
            <a:extLst>
              <a:ext uri="{FF2B5EF4-FFF2-40B4-BE49-F238E27FC236}">
                <a16:creationId xmlns:a16="http://schemas.microsoft.com/office/drawing/2014/main" id="{4D42AB81-FCAF-4AB1-8276-1F3BD5767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altLang="es-ES" sz="2800"/>
          </a:p>
          <a:p>
            <a:r>
              <a:rPr lang="es-ES" altLang="es-ES" sz="2800"/>
              <a:t>Fueron grandes expertos navegantes y mercaderes.</a:t>
            </a:r>
          </a:p>
          <a:p>
            <a:r>
              <a:rPr lang="es-ES" altLang="es-ES" sz="2800"/>
              <a:t>Su mayor aportación a la cultura occidental fue la </a:t>
            </a:r>
            <a:r>
              <a:rPr lang="es-ES" altLang="es-ES" sz="2800" b="1"/>
              <a:t>creación del primer alfabeto</a:t>
            </a:r>
            <a:r>
              <a:rPr lang="es-ES" altLang="es-ES" sz="2800"/>
              <a:t>.</a:t>
            </a:r>
          </a:p>
          <a:p>
            <a:endParaRPr lang="es-ES" altLang="es-ES" sz="2800"/>
          </a:p>
        </p:txBody>
      </p:sp>
    </p:spTree>
  </p:cSld>
  <p:clrMapOvr>
    <a:masterClrMapping/>
  </p:clrMapOvr>
  <p:transition spd="med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9311E0CD-3466-4FF2-B4EA-4B322CF3C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tx2"/>
                </a:solidFill>
              </a:rPr>
              <a:t>FENICIA: El primer alfabeto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3D4ADEC-58DC-422A-A9D5-9A96722F3B8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800"/>
              <a:t>Este primer alfabeto constaba de 22 signos cada uno de los cuales correspondía a un sonido, por lo que se podía escribir cualquier palabra. De esta manera se simplificó la escritura y fue la base de los alfabetos griego y latino.</a:t>
            </a:r>
          </a:p>
          <a:p>
            <a:pPr>
              <a:lnSpc>
                <a:spcPct val="90000"/>
              </a:lnSpc>
            </a:pPr>
            <a:endParaRPr lang="es-ES" altLang="es-ES" sz="2800"/>
          </a:p>
        </p:txBody>
      </p:sp>
      <p:pic>
        <p:nvPicPr>
          <p:cNvPr id="29700" name="Picture 8" descr="alfbfenicio">
            <a:extLst>
              <a:ext uri="{FF2B5EF4-FFF2-40B4-BE49-F238E27FC236}">
                <a16:creationId xmlns:a16="http://schemas.microsoft.com/office/drawing/2014/main" id="{A9917358-CF9B-4A4B-BDC5-93002AC979B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700213"/>
            <a:ext cx="4176713" cy="4105275"/>
          </a:xfrm>
          <a:noFill/>
        </p:spPr>
      </p:pic>
    </p:spTree>
  </p:cSld>
  <p:clrMapOvr>
    <a:masterClrMapping/>
  </p:clrMapOvr>
  <p:transition spd="med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D337F0AF-1D2C-409F-847C-C6924C33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fenicia</a:t>
            </a:r>
          </a:p>
        </p:txBody>
      </p:sp>
      <p:pic>
        <p:nvPicPr>
          <p:cNvPr id="30723" name="Picture 6" descr="alfabeto-fenicio">
            <a:extLst>
              <a:ext uri="{FF2B5EF4-FFF2-40B4-BE49-F238E27FC236}">
                <a16:creationId xmlns:a16="http://schemas.microsoft.com/office/drawing/2014/main" id="{5617E03A-50EF-4E41-9AC3-D147607EA3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8438" y="1600200"/>
            <a:ext cx="3665537" cy="4525963"/>
          </a:xfrm>
        </p:spPr>
      </p:pic>
    </p:spTree>
  </p:cSld>
  <p:clrMapOvr>
    <a:masterClrMapping/>
  </p:clrMapOvr>
  <p:transition spd="med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E398F1A-8F9B-486E-B279-19427F3D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hlink"/>
                </a:solidFill>
              </a:rPr>
              <a:t>GRECIA: Alfabeto griego</a:t>
            </a:r>
          </a:p>
        </p:txBody>
      </p:sp>
      <p:pic>
        <p:nvPicPr>
          <p:cNvPr id="31747" name="Picture 5" descr="alfabetogriego">
            <a:extLst>
              <a:ext uri="{FF2B5EF4-FFF2-40B4-BE49-F238E27FC236}">
                <a16:creationId xmlns:a16="http://schemas.microsoft.com/office/drawing/2014/main" id="{1BC2B99D-C438-4839-AC0D-5301F1254C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600200"/>
            <a:ext cx="6626225" cy="4525963"/>
          </a:xfrm>
        </p:spPr>
      </p:pic>
    </p:spTree>
  </p:cSld>
  <p:clrMapOvr>
    <a:masterClrMapping/>
  </p:clrMapOvr>
  <p:transition spd="med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207EEB2-6847-48D5-862D-E20B985B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rgbClr val="CC0000"/>
                </a:solidFill>
              </a:rPr>
              <a:t>Escritura de Números</a:t>
            </a:r>
          </a:p>
        </p:txBody>
      </p:sp>
      <p:pic>
        <p:nvPicPr>
          <p:cNvPr id="32771" name="Picture 5" descr="números">
            <a:extLst>
              <a:ext uri="{FF2B5EF4-FFF2-40B4-BE49-F238E27FC236}">
                <a16:creationId xmlns:a16="http://schemas.microsoft.com/office/drawing/2014/main" id="{526E667F-D1DF-40A1-89A4-466CBB548C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2025" y="1484313"/>
            <a:ext cx="4787900" cy="4321175"/>
          </a:xfrm>
        </p:spPr>
      </p:pic>
    </p:spTree>
  </p:cSld>
  <p:clrMapOvr>
    <a:masterClrMapping/>
  </p:clrMapOvr>
  <p:transition spd="med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96032C9-10EF-406B-A5FB-0A5CECF9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tx2"/>
                </a:solidFill>
              </a:rPr>
              <a:t>ROMA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E4C4229-0891-4626-A97A-0CB70E813BF4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 sz="2800"/>
          </a:p>
          <a:p>
            <a:r>
              <a:rPr lang="es-ES" altLang="es-ES" sz="2800"/>
              <a:t>En el siglo VIII a. C. la península Itálica estaba habitada por los latinos y los etruscos al norte. El sur de la península estaba ocupada por los griegos en la llamada Magna Grecia.</a:t>
            </a:r>
          </a:p>
        </p:txBody>
      </p:sp>
      <p:pic>
        <p:nvPicPr>
          <p:cNvPr id="33796" name="Picture 5" descr="mapa-fundacion-roma">
            <a:extLst>
              <a:ext uri="{FF2B5EF4-FFF2-40B4-BE49-F238E27FC236}">
                <a16:creationId xmlns:a16="http://schemas.microsoft.com/office/drawing/2014/main" id="{034AF80B-6542-4FB4-81F4-C695C80D75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700213"/>
            <a:ext cx="4259262" cy="4249737"/>
          </a:xfrm>
        </p:spPr>
      </p:pic>
    </p:spTree>
  </p:cSld>
  <p:clrMapOvr>
    <a:masterClrMapping/>
  </p:clrMapOvr>
  <p:transition spd="med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F532B77B-A713-43DE-B69B-FD7B5921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>
                <a:solidFill>
                  <a:schemeClr val="tx2"/>
                </a:solidFill>
              </a:rPr>
              <a:t>ROMA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E23A230-078F-4D3E-B306-52A356644BA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1541463"/>
          </a:xfrm>
        </p:spPr>
        <p:txBody>
          <a:bodyPr/>
          <a:lstStyle/>
          <a:p>
            <a:r>
              <a:rPr lang="es-ES" altLang="es-ES" sz="2800"/>
              <a:t>Según la leyenda, Rómulo y Remo, en el 753 a. C., fundaron un poblado a orillas del río Tíber que sería el origen de Roma.</a:t>
            </a:r>
          </a:p>
        </p:txBody>
      </p:sp>
      <p:pic>
        <p:nvPicPr>
          <p:cNvPr id="34820" name="Picture 6" descr="300px-Capitoline_she-wolf_Musei_Capitolini_MC1181">
            <a:extLst>
              <a:ext uri="{FF2B5EF4-FFF2-40B4-BE49-F238E27FC236}">
                <a16:creationId xmlns:a16="http://schemas.microsoft.com/office/drawing/2014/main" id="{EE8D4470-4B00-4D18-9CEC-BAD256671F1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3068638"/>
            <a:ext cx="4897438" cy="3240087"/>
          </a:xfrm>
        </p:spPr>
      </p:pic>
    </p:spTree>
  </p:cSld>
  <p:clrMapOvr>
    <a:masterClrMapping/>
  </p:clrMapOvr>
  <p:transition spd="med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34F3E9E9-FF27-42ED-ABF1-8ED03D23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romana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D05B8D7-A14E-4363-A17E-30E7B6478F7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Los etruscos recogieron signos del alfabeto fenicio y griego para dar lugar al alfabeto latino que todos conocemos.</a:t>
            </a:r>
          </a:p>
        </p:txBody>
      </p:sp>
      <p:pic>
        <p:nvPicPr>
          <p:cNvPr id="35844" name="Picture 6" descr="alfabetos">
            <a:extLst>
              <a:ext uri="{FF2B5EF4-FFF2-40B4-BE49-F238E27FC236}">
                <a16:creationId xmlns:a16="http://schemas.microsoft.com/office/drawing/2014/main" id="{9D60E8E3-603F-4D09-A388-DD052F33B4B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3068638"/>
            <a:ext cx="6911975" cy="3384550"/>
          </a:xfrm>
        </p:spPr>
      </p:pic>
    </p:spTree>
  </p:cSld>
  <p:clrMapOvr>
    <a:masterClrMapping/>
  </p:clrMapOvr>
  <p:transition spd="med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8E5794C-285C-4958-9A9A-6A927ADB1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romana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10307A4-563F-40BD-909C-F44C9E623D8E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400"/>
              <a:t>La escritura romana más antigua estaba compuesta enteramente de letras capitales. Una letra mayúscula (o capital, del latín </a:t>
            </a:r>
            <a:r>
              <a:rPr lang="es-ES" altLang="es-ES" sz="2400" i="1"/>
              <a:t>caput</a:t>
            </a:r>
            <a:r>
              <a:rPr lang="es-ES" altLang="es-ES" sz="2400"/>
              <a:t>) que actualmente llamamos “</a:t>
            </a:r>
            <a:r>
              <a:rPr lang="es-ES" altLang="es-ES" sz="2400" b="1"/>
              <a:t>capital romana</a:t>
            </a:r>
            <a:r>
              <a:rPr lang="es-ES" altLang="es-ES" sz="2400"/>
              <a:t>”. Se usaba para inscripciones en monumentos, por lo que es también conocida como </a:t>
            </a:r>
            <a:r>
              <a:rPr lang="es-ES" altLang="es-ES" sz="2400" i="1"/>
              <a:t>scriptura monumentalis</a:t>
            </a:r>
            <a:r>
              <a:rPr lang="es-ES" altLang="es-ES" sz="2400"/>
              <a:t>. </a:t>
            </a:r>
          </a:p>
        </p:txBody>
      </p:sp>
      <p:pic>
        <p:nvPicPr>
          <p:cNvPr id="36868" name="Picture 6" descr="capitales-cuadradas">
            <a:extLst>
              <a:ext uri="{FF2B5EF4-FFF2-40B4-BE49-F238E27FC236}">
                <a16:creationId xmlns:a16="http://schemas.microsoft.com/office/drawing/2014/main" id="{4284FE54-B820-463E-9557-951F87B4B3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3644900"/>
            <a:ext cx="5257800" cy="2663825"/>
          </a:xfrm>
        </p:spPr>
      </p:pic>
    </p:spTree>
  </p:cSld>
  <p:clrMapOvr>
    <a:masterClrMapping/>
  </p:clrMapOvr>
  <p:transition spd="med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6B752244-1ABE-4A81-945F-421C5A7C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romana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0CBE356-2F16-4401-AB1B-C8F9FA49F72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400"/>
              <a:t>Los romanos también desarrollaron una escritura libraria menos formal llamada “capital rústica”. </a:t>
            </a:r>
          </a:p>
          <a:p>
            <a:r>
              <a:rPr lang="es-ES" altLang="es-ES" sz="2400"/>
              <a:t>La </a:t>
            </a:r>
            <a:r>
              <a:rPr lang="es-ES" altLang="es-ES" sz="2400" b="1"/>
              <a:t>capital rústica</a:t>
            </a:r>
            <a:r>
              <a:rPr lang="es-ES" altLang="es-ES" sz="2400"/>
              <a:t> era una escritura mayúscula con letras más redondeadas y por lo tanto más fáciles de producir sobre superficies blandas con un cálamo o con una pluma .</a:t>
            </a:r>
          </a:p>
          <a:p>
            <a:pPr>
              <a:buFont typeface="Arial" panose="020B0604020202020204" pitchFamily="34" charset="0"/>
              <a:buNone/>
            </a:pPr>
            <a:endParaRPr lang="es-ES" altLang="es-ES" sz="2400"/>
          </a:p>
          <a:p>
            <a:endParaRPr lang="es-ES" altLang="es-ES" sz="2400"/>
          </a:p>
        </p:txBody>
      </p:sp>
      <p:pic>
        <p:nvPicPr>
          <p:cNvPr id="37892" name="Picture 6" descr="capital rústica">
            <a:extLst>
              <a:ext uri="{FF2B5EF4-FFF2-40B4-BE49-F238E27FC236}">
                <a16:creationId xmlns:a16="http://schemas.microsoft.com/office/drawing/2014/main" id="{75C13BFF-40B3-4E29-847A-7E2C3D20708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916113"/>
            <a:ext cx="4537075" cy="3889375"/>
          </a:xfrm>
          <a:noFill/>
        </p:spPr>
      </p:pic>
    </p:spTree>
  </p:cSld>
  <p:clrMapOvr>
    <a:masterClrMapping/>
  </p:clrMapOvr>
  <p:transition spd="med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59A7106E-E138-4BA3-8146-25DB82EC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romana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0780C22-3F3F-4E92-97AD-1BC94C372F18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800"/>
              <a:t>Para los escritos importantes y literarios desarrollaron el tipo “</a:t>
            </a:r>
            <a:r>
              <a:rPr lang="es-ES" altLang="es-ES" sz="2800" b="1"/>
              <a:t>capital elegante</a:t>
            </a:r>
            <a:r>
              <a:rPr lang="es-ES" altLang="es-ES" sz="2800"/>
              <a:t>” de uso librario.</a:t>
            </a:r>
          </a:p>
        </p:txBody>
      </p:sp>
      <p:pic>
        <p:nvPicPr>
          <p:cNvPr id="38916" name="Picture 6" descr="capital_elegant">
            <a:extLst>
              <a:ext uri="{FF2B5EF4-FFF2-40B4-BE49-F238E27FC236}">
                <a16:creationId xmlns:a16="http://schemas.microsoft.com/office/drawing/2014/main" id="{20D37E61-583F-41FC-9C75-98524B2BE96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2997200"/>
            <a:ext cx="5327650" cy="3124200"/>
          </a:xfrm>
        </p:spPr>
      </p:pic>
    </p:spTree>
  </p:cSld>
  <p:clrMapOvr>
    <a:masterClrMapping/>
  </p:clrMapOvr>
  <p:transition spd="med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6057EEB7-FC6E-4C0E-A136-B2D28A8A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solidFill>
                  <a:schemeClr val="tx2"/>
                </a:solidFill>
              </a:rPr>
              <a:t>Escritura romana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3DC5135-A5F0-4161-9C55-52B117F7958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5495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altLang="es-ES" sz="2400"/>
              <a:t>La </a:t>
            </a:r>
            <a:r>
              <a:rPr lang="es-ES" altLang="es-ES" sz="2400" b="1"/>
              <a:t>cursiva romana antigua,</a:t>
            </a:r>
            <a:r>
              <a:rPr lang="es-ES" altLang="es-ES" sz="2400"/>
              <a:t> o </a:t>
            </a:r>
            <a:r>
              <a:rPr lang="es-ES" altLang="es-ES" sz="2400" i="1"/>
              <a:t>cursiva capitalis</a:t>
            </a:r>
            <a:r>
              <a:rPr lang="es-ES" altLang="es-ES" sz="2400"/>
              <a:t>, era usada por los funcionarios romanos de la administración imperial, algunos mercaderes, alumnos de las escuelas del segundo nivel. </a:t>
            </a:r>
          </a:p>
          <a:p>
            <a:pPr>
              <a:lnSpc>
                <a:spcPct val="80000"/>
              </a:lnSpc>
            </a:pPr>
            <a:r>
              <a:rPr lang="es-ES" altLang="es-ES" sz="2400"/>
              <a:t>Esta escritura permitía un trazado más ágil y una ejecución más rápida, por lo que se generalizó su uso trazada con tinta sobre material blando (cera, barro, papiro) o semiduro (madera pintada).</a:t>
            </a:r>
            <a:r>
              <a:rPr lang="es-ES" altLang="es-ES" sz="2000"/>
              <a:t> </a:t>
            </a:r>
          </a:p>
        </p:txBody>
      </p:sp>
      <p:pic>
        <p:nvPicPr>
          <p:cNvPr id="39940" name="Picture 6" descr="cursiva romana">
            <a:extLst>
              <a:ext uri="{FF2B5EF4-FFF2-40B4-BE49-F238E27FC236}">
                <a16:creationId xmlns:a16="http://schemas.microsoft.com/office/drawing/2014/main" id="{F3821E96-FCE8-44E3-8AD4-EE1FCA2DAB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4076700"/>
            <a:ext cx="5473700" cy="2376488"/>
          </a:xfrm>
        </p:spPr>
      </p:pic>
    </p:spTree>
  </p:cSld>
  <p:clrMapOvr>
    <a:masterClrMapping/>
  </p:clrMapOvr>
  <p:transition spd="med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>
            <a:extLst>
              <a:ext uri="{FF2B5EF4-FFF2-40B4-BE49-F238E27FC236}">
                <a16:creationId xmlns:a16="http://schemas.microsoft.com/office/drawing/2014/main" id="{EFD0DC1F-1C4A-48BE-9A99-49C21302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Escritura romana</a:t>
            </a:r>
          </a:p>
        </p:txBody>
      </p:sp>
      <p:sp>
        <p:nvSpPr>
          <p:cNvPr id="40963" name="Rectangle 9">
            <a:extLst>
              <a:ext uri="{FF2B5EF4-FFF2-40B4-BE49-F238E27FC236}">
                <a16:creationId xmlns:a16="http://schemas.microsoft.com/office/drawing/2014/main" id="{F1B05E1C-2093-46C7-80B6-F17CDB4B0E8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altLang="es-ES" sz="2400"/>
              <a:t>Poco a poco empezó a utilizarse la </a:t>
            </a:r>
            <a:r>
              <a:rPr lang="es-ES" altLang="es-ES" sz="2400" b="1"/>
              <a:t>escritura uncial</a:t>
            </a:r>
            <a:r>
              <a:rPr lang="es-ES" altLang="es-ES" sz="2400"/>
              <a:t> en libros de buena factura y en documentos. </a:t>
            </a:r>
          </a:p>
          <a:p>
            <a:r>
              <a:rPr lang="es-ES" altLang="es-ES" sz="2400"/>
              <a:t>La minúscula cursiva romana sustituyó a la cursiva de formas mayúsculas como forma de escritura profesional y especializada. </a:t>
            </a:r>
          </a:p>
        </p:txBody>
      </p:sp>
      <p:pic>
        <p:nvPicPr>
          <p:cNvPr id="40964" name="Picture 12" descr="uncial">
            <a:extLst>
              <a:ext uri="{FF2B5EF4-FFF2-40B4-BE49-F238E27FC236}">
                <a16:creationId xmlns:a16="http://schemas.microsoft.com/office/drawing/2014/main" id="{0401497D-25BA-46FA-A208-6EAA90BB44F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844675"/>
            <a:ext cx="3887788" cy="3889375"/>
          </a:xfrm>
        </p:spPr>
      </p:pic>
    </p:spTree>
  </p:cSld>
  <p:clrMapOvr>
    <a:masterClrMapping/>
  </p:clrMapOvr>
  <p:transition spd="med"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>
            <a:extLst>
              <a:ext uri="{FF2B5EF4-FFF2-40B4-BE49-F238E27FC236}">
                <a16:creationId xmlns:a16="http://schemas.microsoft.com/office/drawing/2014/main" id="{116E5E79-6C99-457C-AF7B-513C4EB7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41987" name="3 Marcador de contenido" descr="capsa.jpg">
            <a:extLst>
              <a:ext uri="{FF2B5EF4-FFF2-40B4-BE49-F238E27FC236}">
                <a16:creationId xmlns:a16="http://schemas.microsoft.com/office/drawing/2014/main" id="{C95A0B68-B037-4E9F-B3B1-57C4A1E03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5" t="1321" r="1057"/>
          <a:stretch>
            <a:fillRect/>
          </a:stretch>
        </p:blipFill>
        <p:spPr>
          <a:xfrm>
            <a:off x="622300" y="500063"/>
            <a:ext cx="8021638" cy="5929312"/>
          </a:xfrm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3 Imagen" descr="soportes escritura.png">
            <a:extLst>
              <a:ext uri="{FF2B5EF4-FFF2-40B4-BE49-F238E27FC236}">
                <a16:creationId xmlns:a16="http://schemas.microsoft.com/office/drawing/2014/main" id="{CD1FB166-796D-463F-AA71-F8CAA4900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0" y="-1000125"/>
            <a:ext cx="10715625" cy="816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>
            <a:extLst>
              <a:ext uri="{FF2B5EF4-FFF2-40B4-BE49-F238E27FC236}">
                <a16:creationId xmlns:a16="http://schemas.microsoft.com/office/drawing/2014/main" id="{8A4DD5D6-283E-4CCF-84FC-37B292802CFF}"/>
              </a:ext>
            </a:extLst>
          </p:cNvPr>
          <p:cNvSpPr/>
          <p:nvPr/>
        </p:nvSpPr>
        <p:spPr>
          <a:xfrm>
            <a:off x="-900113" y="-822325"/>
            <a:ext cx="10787063" cy="164306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AB16BCC0-8AC6-472A-8A18-A65FA5515A40}"/>
              </a:ext>
            </a:extLst>
          </p:cNvPr>
          <p:cNvSpPr/>
          <p:nvPr/>
        </p:nvSpPr>
        <p:spPr>
          <a:xfrm>
            <a:off x="-757238" y="6021388"/>
            <a:ext cx="10287001" cy="121443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7 Rectángulo">
            <a:extLst>
              <a:ext uri="{FF2B5EF4-FFF2-40B4-BE49-F238E27FC236}">
                <a16:creationId xmlns:a16="http://schemas.microsoft.com/office/drawing/2014/main" id="{74279441-0C5E-440E-AB69-8675E345CDD3}"/>
              </a:ext>
            </a:extLst>
          </p:cNvPr>
          <p:cNvSpPr/>
          <p:nvPr/>
        </p:nvSpPr>
        <p:spPr>
          <a:xfrm>
            <a:off x="-928688" y="500063"/>
            <a:ext cx="214313" cy="578643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Rectángulo">
            <a:extLst>
              <a:ext uri="{FF2B5EF4-FFF2-40B4-BE49-F238E27FC236}">
                <a16:creationId xmlns:a16="http://schemas.microsoft.com/office/drawing/2014/main" id="{71954137-1FAC-4F69-893E-5A21AFA2A3E0}"/>
              </a:ext>
            </a:extLst>
          </p:cNvPr>
          <p:cNvSpPr/>
          <p:nvPr/>
        </p:nvSpPr>
        <p:spPr>
          <a:xfrm flipH="1">
            <a:off x="9715500" y="500063"/>
            <a:ext cx="142875" cy="578643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1127</Words>
  <Application>Microsoft Office PowerPoint</Application>
  <PresentationFormat>Presentación en pantalla (4:3)</PresentationFormat>
  <Paragraphs>106</Paragraphs>
  <Slides>41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5" baseType="lpstr">
      <vt:lpstr>Arial</vt:lpstr>
      <vt:lpstr>Calibri</vt:lpstr>
      <vt:lpstr>Papyrus</vt:lpstr>
      <vt:lpstr>Tema de Office</vt:lpstr>
      <vt:lpstr>Historia de la escritura</vt:lpstr>
      <vt:lpstr>HISTORIA DE LA ESCRITURA</vt:lpstr>
      <vt:lpstr>MESOPOTAMIA</vt:lpstr>
      <vt:lpstr>LA ESCRITURA EN MESOPOTAMIA</vt:lpstr>
      <vt:lpstr>LA ESCRITURA EN MESOPOTAMIA</vt:lpstr>
      <vt:lpstr>MESOPOTAMIA: La escritura pictográfica</vt:lpstr>
      <vt:lpstr>MESOPOTAMIA: La escritura pictográfica</vt:lpstr>
      <vt:lpstr>MESOPOTAMIA: La escritura pictográfica</vt:lpstr>
      <vt:lpstr>MESOPOTAMIA: Escritura cuneiforme</vt:lpstr>
      <vt:lpstr>MESOPOTAMIA: Escritura cuneiforme</vt:lpstr>
      <vt:lpstr>MESOPOTAMIA: Escritura cuneiforme</vt:lpstr>
      <vt:lpstr>EGIPTO</vt:lpstr>
      <vt:lpstr>EGIPTO: Escritura jeroglífica</vt:lpstr>
      <vt:lpstr>EGIPTO: Escritura jeroglífica</vt:lpstr>
      <vt:lpstr>EGIPTO: Escritura jeroglífica</vt:lpstr>
      <vt:lpstr>EGIPTO: Escritura jeroglífica</vt:lpstr>
      <vt:lpstr>La Piedra Rosetta</vt:lpstr>
      <vt:lpstr>La Piedra Rosetta</vt:lpstr>
      <vt:lpstr>La Piedra Rosetta</vt:lpstr>
      <vt:lpstr>La Piedra Rosetta</vt:lpstr>
      <vt:lpstr>La Piedra Rosetta</vt:lpstr>
      <vt:lpstr>EGIPTO: Escritura jeroglífica</vt:lpstr>
      <vt:lpstr>EGIPTO: Escritura jeroglífica</vt:lpstr>
      <vt:lpstr>EGIPTO: Escritura jeroglífica</vt:lpstr>
      <vt:lpstr>EGIPTO: Escritura jeroglífica</vt:lpstr>
      <vt:lpstr>FENICIA</vt:lpstr>
      <vt:lpstr>FENICIA</vt:lpstr>
      <vt:lpstr>FENICIA: El primer alfabeto</vt:lpstr>
      <vt:lpstr>Escritura fenicia</vt:lpstr>
      <vt:lpstr>GRECIA: Alfabeto griego</vt:lpstr>
      <vt:lpstr>Escritura de Números</vt:lpstr>
      <vt:lpstr>ROMA</vt:lpstr>
      <vt:lpstr>ROMA</vt:lpstr>
      <vt:lpstr>Escritura romana</vt:lpstr>
      <vt:lpstr>Escritura romana</vt:lpstr>
      <vt:lpstr>Escritura romana</vt:lpstr>
      <vt:lpstr>Escritura romana</vt:lpstr>
      <vt:lpstr>Escritura romana</vt:lpstr>
      <vt:lpstr>Escritura romana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SOPORTES E INSTRUMENTOS DE ESCRITURA</dc:title>
  <dc:creator>maritere</dc:creator>
  <cp:lastModifiedBy>Maria Sanz</cp:lastModifiedBy>
  <cp:revision>113</cp:revision>
  <dcterms:created xsi:type="dcterms:W3CDTF">2010-02-10T07:49:42Z</dcterms:created>
  <dcterms:modified xsi:type="dcterms:W3CDTF">2017-09-14T19:21:22Z</dcterms:modified>
</cp:coreProperties>
</file>