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7" r:id="rId7"/>
    <p:sldId id="265" r:id="rId8"/>
    <p:sldId id="268" r:id="rId9"/>
    <p:sldId id="269" r:id="rId10"/>
    <p:sldId id="271" r:id="rId11"/>
    <p:sldId id="272" r:id="rId12"/>
    <p:sldId id="275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CCCCFF"/>
    <a:srgbClr val="FF6699"/>
    <a:srgbClr val="CC9900"/>
    <a:srgbClr val="FF6600"/>
    <a:srgbClr val="CC3300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660"/>
  </p:normalViewPr>
  <p:slideViewPr>
    <p:cSldViewPr>
      <p:cViewPr>
        <p:scale>
          <a:sx n="81" d="100"/>
          <a:sy n="81" d="100"/>
        </p:scale>
        <p:origin x="176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676E1-DCC4-44FF-A4BD-B3ECFAE8C84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20F9F2-158A-42C7-AE70-55765C3CEC8E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Los metales que fueron dominando y utilizando, en orden, fueron:</a:t>
          </a:r>
          <a:endParaRPr lang="en-US"/>
        </a:p>
      </dgm:t>
    </dgm:pt>
    <dgm:pt modelId="{E6503274-3F8D-4E25-A02E-801918E8A148}" type="parTrans" cxnId="{1886D713-3E38-4EE5-A482-5ED8762F51DC}">
      <dgm:prSet/>
      <dgm:spPr/>
      <dgm:t>
        <a:bodyPr/>
        <a:lstStyle/>
        <a:p>
          <a:endParaRPr lang="en-US"/>
        </a:p>
      </dgm:t>
    </dgm:pt>
    <dgm:pt modelId="{A291195E-30A4-4452-85F7-66504E91E740}" type="sibTrans" cxnId="{1886D713-3E38-4EE5-A482-5ED8762F51DC}">
      <dgm:prSet/>
      <dgm:spPr/>
      <dgm:t>
        <a:bodyPr/>
        <a:lstStyle/>
        <a:p>
          <a:endParaRPr lang="en-US"/>
        </a:p>
      </dgm:t>
    </dgm:pt>
    <dgm:pt modelId="{9804368F-D332-4BEC-B713-D0DC48EC5FCB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/>
            <a:t>Cobre.</a:t>
          </a:r>
          <a:endParaRPr lang="en-US"/>
        </a:p>
      </dgm:t>
    </dgm:pt>
    <dgm:pt modelId="{1AC9C4A4-4061-41F7-A06A-8CCE33AAF646}" type="parTrans" cxnId="{9D0C9AFE-B5B4-4129-993A-63260772BF6B}">
      <dgm:prSet/>
      <dgm:spPr/>
      <dgm:t>
        <a:bodyPr/>
        <a:lstStyle/>
        <a:p>
          <a:endParaRPr lang="en-US"/>
        </a:p>
      </dgm:t>
    </dgm:pt>
    <dgm:pt modelId="{77F43878-B90B-40E4-B906-4E1B5612FACD}" type="sibTrans" cxnId="{9D0C9AFE-B5B4-4129-993A-63260772BF6B}">
      <dgm:prSet/>
      <dgm:spPr/>
      <dgm:t>
        <a:bodyPr/>
        <a:lstStyle/>
        <a:p>
          <a:endParaRPr lang="en-US"/>
        </a:p>
      </dgm:t>
    </dgm:pt>
    <dgm:pt modelId="{C95E5CDD-92D5-46F0-A630-B522624EDC77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/>
            <a:t>Bronce.</a:t>
          </a:r>
          <a:endParaRPr lang="en-US"/>
        </a:p>
      </dgm:t>
    </dgm:pt>
    <dgm:pt modelId="{5BF64302-EAD0-4F0B-AF71-A79CA7E17732}" type="parTrans" cxnId="{FDE921C9-36BD-4205-8F2A-13F1FF96ACA8}">
      <dgm:prSet/>
      <dgm:spPr/>
      <dgm:t>
        <a:bodyPr/>
        <a:lstStyle/>
        <a:p>
          <a:endParaRPr lang="en-US"/>
        </a:p>
      </dgm:t>
    </dgm:pt>
    <dgm:pt modelId="{61ED3F58-76CA-41D4-A586-F1406E9B8380}" type="sibTrans" cxnId="{FDE921C9-36BD-4205-8F2A-13F1FF96ACA8}">
      <dgm:prSet/>
      <dgm:spPr/>
      <dgm:t>
        <a:bodyPr/>
        <a:lstStyle/>
        <a:p>
          <a:endParaRPr lang="en-US"/>
        </a:p>
      </dgm:t>
    </dgm:pt>
    <dgm:pt modelId="{A99EC98B-21B3-4DE1-85EE-FE1717BEB510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/>
            <a:t>Hierro.</a:t>
          </a:r>
          <a:endParaRPr lang="en-US"/>
        </a:p>
      </dgm:t>
    </dgm:pt>
    <dgm:pt modelId="{684E4CEE-C8B0-4CC1-8B99-09469BF80080}" type="parTrans" cxnId="{EBAB2966-FC92-46BB-9ACD-CC5C150A7A47}">
      <dgm:prSet/>
      <dgm:spPr/>
      <dgm:t>
        <a:bodyPr/>
        <a:lstStyle/>
        <a:p>
          <a:endParaRPr lang="en-US"/>
        </a:p>
      </dgm:t>
    </dgm:pt>
    <dgm:pt modelId="{A502B277-ABDD-44CF-80F7-3BB2E433C782}" type="sibTrans" cxnId="{EBAB2966-FC92-46BB-9ACD-CC5C150A7A47}">
      <dgm:prSet/>
      <dgm:spPr/>
      <dgm:t>
        <a:bodyPr/>
        <a:lstStyle/>
        <a:p>
          <a:endParaRPr lang="en-US"/>
        </a:p>
      </dgm:t>
    </dgm:pt>
    <dgm:pt modelId="{14D46577-8BC1-4DA6-93AE-BB0B839BCFD3}" type="pres">
      <dgm:prSet presAssocID="{F05676E1-DCC4-44FF-A4BD-B3ECFAE8C849}" presName="root" presStyleCnt="0">
        <dgm:presLayoutVars>
          <dgm:dir/>
          <dgm:resizeHandles val="exact"/>
        </dgm:presLayoutVars>
      </dgm:prSet>
      <dgm:spPr/>
    </dgm:pt>
    <dgm:pt modelId="{8E1973E6-0E86-4EDA-BB38-5DE82D26CD0A}" type="pres">
      <dgm:prSet presAssocID="{8520F9F2-158A-42C7-AE70-55765C3CEC8E}" presName="compNode" presStyleCnt="0"/>
      <dgm:spPr/>
    </dgm:pt>
    <dgm:pt modelId="{D7B457C1-EA68-4B62-AADB-906B28B06CCC}" type="pres">
      <dgm:prSet presAssocID="{8520F9F2-158A-42C7-AE70-55765C3CEC8E}" presName="bgRect" presStyleLbl="bgShp" presStyleIdx="0" presStyleCnt="4"/>
      <dgm:spPr/>
    </dgm:pt>
    <dgm:pt modelId="{C39815B4-E78E-44AD-AC61-69845F7D40D3}" type="pres">
      <dgm:prSet presAssocID="{8520F9F2-158A-42C7-AE70-55765C3CEC8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7F691609-F002-43B8-9FDF-AA5C1A54031B}" type="pres">
      <dgm:prSet presAssocID="{8520F9F2-158A-42C7-AE70-55765C3CEC8E}" presName="spaceRect" presStyleCnt="0"/>
      <dgm:spPr/>
    </dgm:pt>
    <dgm:pt modelId="{DFE3E655-979B-423E-883E-79636347E9D6}" type="pres">
      <dgm:prSet presAssocID="{8520F9F2-158A-42C7-AE70-55765C3CEC8E}" presName="parTx" presStyleLbl="revTx" presStyleIdx="0" presStyleCnt="4">
        <dgm:presLayoutVars>
          <dgm:chMax val="0"/>
          <dgm:chPref val="0"/>
        </dgm:presLayoutVars>
      </dgm:prSet>
      <dgm:spPr/>
    </dgm:pt>
    <dgm:pt modelId="{D374DDF6-F279-481F-B027-A5332BC44774}" type="pres">
      <dgm:prSet presAssocID="{A291195E-30A4-4452-85F7-66504E91E740}" presName="sibTrans" presStyleCnt="0"/>
      <dgm:spPr/>
    </dgm:pt>
    <dgm:pt modelId="{813A7EB3-78B3-4A2B-9DCC-B153C8516DEF}" type="pres">
      <dgm:prSet presAssocID="{9804368F-D332-4BEC-B713-D0DC48EC5FCB}" presName="compNode" presStyleCnt="0"/>
      <dgm:spPr/>
    </dgm:pt>
    <dgm:pt modelId="{01EB73E1-AC24-4872-8C4E-D4B97E0559AF}" type="pres">
      <dgm:prSet presAssocID="{9804368F-D332-4BEC-B713-D0DC48EC5FCB}" presName="bgRect" presStyleLbl="bgShp" presStyleIdx="1" presStyleCnt="4"/>
      <dgm:spPr/>
    </dgm:pt>
    <dgm:pt modelId="{E8289356-AB74-4C42-8658-1FB68E236516}" type="pres">
      <dgm:prSet presAssocID="{9804368F-D332-4BEC-B713-D0DC48EC5FC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9DC63481-0CBA-4FA8-BDEB-6B9E3A4A0C9A}" type="pres">
      <dgm:prSet presAssocID="{9804368F-D332-4BEC-B713-D0DC48EC5FCB}" presName="spaceRect" presStyleCnt="0"/>
      <dgm:spPr/>
    </dgm:pt>
    <dgm:pt modelId="{7B286CB8-6801-45CA-8F21-AA5146EB6E75}" type="pres">
      <dgm:prSet presAssocID="{9804368F-D332-4BEC-B713-D0DC48EC5FCB}" presName="parTx" presStyleLbl="revTx" presStyleIdx="1" presStyleCnt="4">
        <dgm:presLayoutVars>
          <dgm:chMax val="0"/>
          <dgm:chPref val="0"/>
        </dgm:presLayoutVars>
      </dgm:prSet>
      <dgm:spPr/>
    </dgm:pt>
    <dgm:pt modelId="{AEAFF501-6A9D-40EB-831B-BA8812CFB4B6}" type="pres">
      <dgm:prSet presAssocID="{77F43878-B90B-40E4-B906-4E1B5612FACD}" presName="sibTrans" presStyleCnt="0"/>
      <dgm:spPr/>
    </dgm:pt>
    <dgm:pt modelId="{DE755BB4-324F-476D-B981-97F53B3CF6E7}" type="pres">
      <dgm:prSet presAssocID="{C95E5CDD-92D5-46F0-A630-B522624EDC77}" presName="compNode" presStyleCnt="0"/>
      <dgm:spPr/>
    </dgm:pt>
    <dgm:pt modelId="{D44EB8C6-E991-4E8B-B8B2-74BB632121CE}" type="pres">
      <dgm:prSet presAssocID="{C95E5CDD-92D5-46F0-A630-B522624EDC77}" presName="bgRect" presStyleLbl="bgShp" presStyleIdx="2" presStyleCnt="4"/>
      <dgm:spPr/>
    </dgm:pt>
    <dgm:pt modelId="{24704B67-9D4B-4C0F-8391-9520D4A7B06A}" type="pres">
      <dgm:prSet presAssocID="{C95E5CDD-92D5-46F0-A630-B522624EDC7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rona de laureles"/>
        </a:ext>
      </dgm:extLst>
    </dgm:pt>
    <dgm:pt modelId="{006885AC-F88A-4976-BA0D-C94D7E14A9F4}" type="pres">
      <dgm:prSet presAssocID="{C95E5CDD-92D5-46F0-A630-B522624EDC77}" presName="spaceRect" presStyleCnt="0"/>
      <dgm:spPr/>
    </dgm:pt>
    <dgm:pt modelId="{8480445F-7649-4CE6-8F77-3DDA0F4A2C7F}" type="pres">
      <dgm:prSet presAssocID="{C95E5CDD-92D5-46F0-A630-B522624EDC77}" presName="parTx" presStyleLbl="revTx" presStyleIdx="2" presStyleCnt="4">
        <dgm:presLayoutVars>
          <dgm:chMax val="0"/>
          <dgm:chPref val="0"/>
        </dgm:presLayoutVars>
      </dgm:prSet>
      <dgm:spPr/>
    </dgm:pt>
    <dgm:pt modelId="{DACDB4A9-EFEE-436F-9198-FC7E62EEF6D6}" type="pres">
      <dgm:prSet presAssocID="{61ED3F58-76CA-41D4-A586-F1406E9B8380}" presName="sibTrans" presStyleCnt="0"/>
      <dgm:spPr/>
    </dgm:pt>
    <dgm:pt modelId="{2D9B39CC-8ACC-430A-811F-0CE3654D2E3B}" type="pres">
      <dgm:prSet presAssocID="{A99EC98B-21B3-4DE1-85EE-FE1717BEB510}" presName="compNode" presStyleCnt="0"/>
      <dgm:spPr/>
    </dgm:pt>
    <dgm:pt modelId="{596FBFEE-1CB2-4B02-965A-CBB46DBA9558}" type="pres">
      <dgm:prSet presAssocID="{A99EC98B-21B3-4DE1-85EE-FE1717BEB510}" presName="bgRect" presStyleLbl="bgShp" presStyleIdx="3" presStyleCnt="4"/>
      <dgm:spPr/>
    </dgm:pt>
    <dgm:pt modelId="{F9513B6D-27FB-4FE1-8B47-580A7DAFFC24}" type="pres">
      <dgm:prSet presAssocID="{A99EC98B-21B3-4DE1-85EE-FE1717BEB51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olf Clubs"/>
        </a:ext>
      </dgm:extLst>
    </dgm:pt>
    <dgm:pt modelId="{C708923E-054D-4B85-B9D0-9A32DD1A4862}" type="pres">
      <dgm:prSet presAssocID="{A99EC98B-21B3-4DE1-85EE-FE1717BEB510}" presName="spaceRect" presStyleCnt="0"/>
      <dgm:spPr/>
    </dgm:pt>
    <dgm:pt modelId="{05A1D911-E476-479C-BB97-01AC18ED2F96}" type="pres">
      <dgm:prSet presAssocID="{A99EC98B-21B3-4DE1-85EE-FE1717BEB510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886D713-3E38-4EE5-A482-5ED8762F51DC}" srcId="{F05676E1-DCC4-44FF-A4BD-B3ECFAE8C849}" destId="{8520F9F2-158A-42C7-AE70-55765C3CEC8E}" srcOrd="0" destOrd="0" parTransId="{E6503274-3F8D-4E25-A02E-801918E8A148}" sibTransId="{A291195E-30A4-4452-85F7-66504E91E740}"/>
    <dgm:cxn modelId="{9CC3D620-A3A2-4647-BE51-679BDA3FD203}" type="presOf" srcId="{A99EC98B-21B3-4DE1-85EE-FE1717BEB510}" destId="{05A1D911-E476-479C-BB97-01AC18ED2F96}" srcOrd="0" destOrd="0" presId="urn:microsoft.com/office/officeart/2018/2/layout/IconVerticalSolidList"/>
    <dgm:cxn modelId="{FBC8BE3F-FF0B-4287-BD85-EBB4828ACDDA}" type="presOf" srcId="{8520F9F2-158A-42C7-AE70-55765C3CEC8E}" destId="{DFE3E655-979B-423E-883E-79636347E9D6}" srcOrd="0" destOrd="0" presId="urn:microsoft.com/office/officeart/2018/2/layout/IconVerticalSolidList"/>
    <dgm:cxn modelId="{EBAB2966-FC92-46BB-9ACD-CC5C150A7A47}" srcId="{F05676E1-DCC4-44FF-A4BD-B3ECFAE8C849}" destId="{A99EC98B-21B3-4DE1-85EE-FE1717BEB510}" srcOrd="3" destOrd="0" parTransId="{684E4CEE-C8B0-4CC1-8B99-09469BF80080}" sibTransId="{A502B277-ABDD-44CF-80F7-3BB2E433C782}"/>
    <dgm:cxn modelId="{B5AF0890-A7DA-4B07-AA8A-A64F05D7B264}" type="presOf" srcId="{C95E5CDD-92D5-46F0-A630-B522624EDC77}" destId="{8480445F-7649-4CE6-8F77-3DDA0F4A2C7F}" srcOrd="0" destOrd="0" presId="urn:microsoft.com/office/officeart/2018/2/layout/IconVerticalSolidList"/>
    <dgm:cxn modelId="{B4BC96A4-DF9B-4DEE-A9C5-24E631FEC027}" type="presOf" srcId="{F05676E1-DCC4-44FF-A4BD-B3ECFAE8C849}" destId="{14D46577-8BC1-4DA6-93AE-BB0B839BCFD3}" srcOrd="0" destOrd="0" presId="urn:microsoft.com/office/officeart/2018/2/layout/IconVerticalSolidList"/>
    <dgm:cxn modelId="{FDE921C9-36BD-4205-8F2A-13F1FF96ACA8}" srcId="{F05676E1-DCC4-44FF-A4BD-B3ECFAE8C849}" destId="{C95E5CDD-92D5-46F0-A630-B522624EDC77}" srcOrd="2" destOrd="0" parTransId="{5BF64302-EAD0-4F0B-AF71-A79CA7E17732}" sibTransId="{61ED3F58-76CA-41D4-A586-F1406E9B8380}"/>
    <dgm:cxn modelId="{D3874AE4-8D77-4B33-9AF0-005C947167BE}" type="presOf" srcId="{9804368F-D332-4BEC-B713-D0DC48EC5FCB}" destId="{7B286CB8-6801-45CA-8F21-AA5146EB6E75}" srcOrd="0" destOrd="0" presId="urn:microsoft.com/office/officeart/2018/2/layout/IconVerticalSolidList"/>
    <dgm:cxn modelId="{9D0C9AFE-B5B4-4129-993A-63260772BF6B}" srcId="{F05676E1-DCC4-44FF-A4BD-B3ECFAE8C849}" destId="{9804368F-D332-4BEC-B713-D0DC48EC5FCB}" srcOrd="1" destOrd="0" parTransId="{1AC9C4A4-4061-41F7-A06A-8CCE33AAF646}" sibTransId="{77F43878-B90B-40E4-B906-4E1B5612FACD}"/>
    <dgm:cxn modelId="{0AC55F32-E6F0-43B3-B04E-6F3EA1687C98}" type="presParOf" srcId="{14D46577-8BC1-4DA6-93AE-BB0B839BCFD3}" destId="{8E1973E6-0E86-4EDA-BB38-5DE82D26CD0A}" srcOrd="0" destOrd="0" presId="urn:microsoft.com/office/officeart/2018/2/layout/IconVerticalSolidList"/>
    <dgm:cxn modelId="{B84FE1B9-6F09-4545-A405-90DA9F31C299}" type="presParOf" srcId="{8E1973E6-0E86-4EDA-BB38-5DE82D26CD0A}" destId="{D7B457C1-EA68-4B62-AADB-906B28B06CCC}" srcOrd="0" destOrd="0" presId="urn:microsoft.com/office/officeart/2018/2/layout/IconVerticalSolidList"/>
    <dgm:cxn modelId="{401CDDB2-2C0C-49E1-9498-DA59785DBFC9}" type="presParOf" srcId="{8E1973E6-0E86-4EDA-BB38-5DE82D26CD0A}" destId="{C39815B4-E78E-44AD-AC61-69845F7D40D3}" srcOrd="1" destOrd="0" presId="urn:microsoft.com/office/officeart/2018/2/layout/IconVerticalSolidList"/>
    <dgm:cxn modelId="{14BAFF22-66DD-4D01-B758-711F8FE3B51A}" type="presParOf" srcId="{8E1973E6-0E86-4EDA-BB38-5DE82D26CD0A}" destId="{7F691609-F002-43B8-9FDF-AA5C1A54031B}" srcOrd="2" destOrd="0" presId="urn:microsoft.com/office/officeart/2018/2/layout/IconVerticalSolidList"/>
    <dgm:cxn modelId="{4A4E957C-220F-4B35-91D8-F83912DC5612}" type="presParOf" srcId="{8E1973E6-0E86-4EDA-BB38-5DE82D26CD0A}" destId="{DFE3E655-979B-423E-883E-79636347E9D6}" srcOrd="3" destOrd="0" presId="urn:microsoft.com/office/officeart/2018/2/layout/IconVerticalSolidList"/>
    <dgm:cxn modelId="{45F94684-777F-4152-BBF7-77C7A0EE3045}" type="presParOf" srcId="{14D46577-8BC1-4DA6-93AE-BB0B839BCFD3}" destId="{D374DDF6-F279-481F-B027-A5332BC44774}" srcOrd="1" destOrd="0" presId="urn:microsoft.com/office/officeart/2018/2/layout/IconVerticalSolidList"/>
    <dgm:cxn modelId="{019EEB28-2510-4C5D-9A5F-22F55646A77A}" type="presParOf" srcId="{14D46577-8BC1-4DA6-93AE-BB0B839BCFD3}" destId="{813A7EB3-78B3-4A2B-9DCC-B153C8516DEF}" srcOrd="2" destOrd="0" presId="urn:microsoft.com/office/officeart/2018/2/layout/IconVerticalSolidList"/>
    <dgm:cxn modelId="{BCD33EF1-FE03-4B26-8D6C-75DEFD624E8F}" type="presParOf" srcId="{813A7EB3-78B3-4A2B-9DCC-B153C8516DEF}" destId="{01EB73E1-AC24-4872-8C4E-D4B97E0559AF}" srcOrd="0" destOrd="0" presId="urn:microsoft.com/office/officeart/2018/2/layout/IconVerticalSolidList"/>
    <dgm:cxn modelId="{4774B034-1BD3-42A4-9524-2507AED38FB4}" type="presParOf" srcId="{813A7EB3-78B3-4A2B-9DCC-B153C8516DEF}" destId="{E8289356-AB74-4C42-8658-1FB68E236516}" srcOrd="1" destOrd="0" presId="urn:microsoft.com/office/officeart/2018/2/layout/IconVerticalSolidList"/>
    <dgm:cxn modelId="{DC5C46D0-DF23-401E-9506-D1C41E62868D}" type="presParOf" srcId="{813A7EB3-78B3-4A2B-9DCC-B153C8516DEF}" destId="{9DC63481-0CBA-4FA8-BDEB-6B9E3A4A0C9A}" srcOrd="2" destOrd="0" presId="urn:microsoft.com/office/officeart/2018/2/layout/IconVerticalSolidList"/>
    <dgm:cxn modelId="{DD33AC0B-2AD8-427E-B95E-E540ADC3DE25}" type="presParOf" srcId="{813A7EB3-78B3-4A2B-9DCC-B153C8516DEF}" destId="{7B286CB8-6801-45CA-8F21-AA5146EB6E75}" srcOrd="3" destOrd="0" presId="urn:microsoft.com/office/officeart/2018/2/layout/IconVerticalSolidList"/>
    <dgm:cxn modelId="{73FC6D97-6E08-4AB2-BF81-ACB90050D255}" type="presParOf" srcId="{14D46577-8BC1-4DA6-93AE-BB0B839BCFD3}" destId="{AEAFF501-6A9D-40EB-831B-BA8812CFB4B6}" srcOrd="3" destOrd="0" presId="urn:microsoft.com/office/officeart/2018/2/layout/IconVerticalSolidList"/>
    <dgm:cxn modelId="{8197A44E-1483-4817-91A8-E5D77BA18C81}" type="presParOf" srcId="{14D46577-8BC1-4DA6-93AE-BB0B839BCFD3}" destId="{DE755BB4-324F-476D-B981-97F53B3CF6E7}" srcOrd="4" destOrd="0" presId="urn:microsoft.com/office/officeart/2018/2/layout/IconVerticalSolidList"/>
    <dgm:cxn modelId="{18868642-05E2-404C-AF2C-A97236FB17EB}" type="presParOf" srcId="{DE755BB4-324F-476D-B981-97F53B3CF6E7}" destId="{D44EB8C6-E991-4E8B-B8B2-74BB632121CE}" srcOrd="0" destOrd="0" presId="urn:microsoft.com/office/officeart/2018/2/layout/IconVerticalSolidList"/>
    <dgm:cxn modelId="{E347724E-3DE7-4451-8385-EF6122BB37E0}" type="presParOf" srcId="{DE755BB4-324F-476D-B981-97F53B3CF6E7}" destId="{24704B67-9D4B-4C0F-8391-9520D4A7B06A}" srcOrd="1" destOrd="0" presId="urn:microsoft.com/office/officeart/2018/2/layout/IconVerticalSolidList"/>
    <dgm:cxn modelId="{92826230-DFD5-499D-A2F0-9BD239162A0E}" type="presParOf" srcId="{DE755BB4-324F-476D-B981-97F53B3CF6E7}" destId="{006885AC-F88A-4976-BA0D-C94D7E14A9F4}" srcOrd="2" destOrd="0" presId="urn:microsoft.com/office/officeart/2018/2/layout/IconVerticalSolidList"/>
    <dgm:cxn modelId="{F85084DE-CCE5-40AA-BEB7-003FF7B57ADF}" type="presParOf" srcId="{DE755BB4-324F-476D-B981-97F53B3CF6E7}" destId="{8480445F-7649-4CE6-8F77-3DDA0F4A2C7F}" srcOrd="3" destOrd="0" presId="urn:microsoft.com/office/officeart/2018/2/layout/IconVerticalSolidList"/>
    <dgm:cxn modelId="{2959165D-B7BA-4A50-9E5D-7AEA0D24760E}" type="presParOf" srcId="{14D46577-8BC1-4DA6-93AE-BB0B839BCFD3}" destId="{DACDB4A9-EFEE-436F-9198-FC7E62EEF6D6}" srcOrd="5" destOrd="0" presId="urn:microsoft.com/office/officeart/2018/2/layout/IconVerticalSolidList"/>
    <dgm:cxn modelId="{4BE58DDE-3678-4E1F-9F15-2B7FC51CCD94}" type="presParOf" srcId="{14D46577-8BC1-4DA6-93AE-BB0B839BCFD3}" destId="{2D9B39CC-8ACC-430A-811F-0CE3654D2E3B}" srcOrd="6" destOrd="0" presId="urn:microsoft.com/office/officeart/2018/2/layout/IconVerticalSolidList"/>
    <dgm:cxn modelId="{00273F79-8147-43AF-B738-3DC8985A05BA}" type="presParOf" srcId="{2D9B39CC-8ACC-430A-811F-0CE3654D2E3B}" destId="{596FBFEE-1CB2-4B02-965A-CBB46DBA9558}" srcOrd="0" destOrd="0" presId="urn:microsoft.com/office/officeart/2018/2/layout/IconVerticalSolidList"/>
    <dgm:cxn modelId="{361D8375-5790-4C50-B06E-CB3379C183E7}" type="presParOf" srcId="{2D9B39CC-8ACC-430A-811F-0CE3654D2E3B}" destId="{F9513B6D-27FB-4FE1-8B47-580A7DAFFC24}" srcOrd="1" destOrd="0" presId="urn:microsoft.com/office/officeart/2018/2/layout/IconVerticalSolidList"/>
    <dgm:cxn modelId="{0C290E7B-7E8F-429D-A3FF-030690C29884}" type="presParOf" srcId="{2D9B39CC-8ACC-430A-811F-0CE3654D2E3B}" destId="{C708923E-054D-4B85-B9D0-9A32DD1A4862}" srcOrd="2" destOrd="0" presId="urn:microsoft.com/office/officeart/2018/2/layout/IconVerticalSolidList"/>
    <dgm:cxn modelId="{BDC803A1-22D3-4113-87D5-549074CEAE83}" type="presParOf" srcId="{2D9B39CC-8ACC-430A-811F-0CE3654D2E3B}" destId="{05A1D911-E476-479C-BB97-01AC18ED2F9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7AF7E0-29A2-47D6-92E3-501E78263DBF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7BDE7D6-B44C-47D5-96EC-01CD52B95FEE}">
      <dgm:prSet/>
      <dgm:spPr/>
      <dgm:t>
        <a:bodyPr/>
        <a:lstStyle/>
        <a:p>
          <a:r>
            <a:rPr lang="es-ES"/>
            <a:t>El hecho de disponer del conocimiento de la metalurgia hizo poderosos a determinados pueblos.</a:t>
          </a:r>
          <a:endParaRPr lang="en-US"/>
        </a:p>
      </dgm:t>
    </dgm:pt>
    <dgm:pt modelId="{F58048B0-71A6-4D2B-A23B-3CF61B30E43E}" type="parTrans" cxnId="{055C0826-1E29-4DCA-9FE3-1891CAD276D0}">
      <dgm:prSet/>
      <dgm:spPr/>
      <dgm:t>
        <a:bodyPr/>
        <a:lstStyle/>
        <a:p>
          <a:endParaRPr lang="en-US"/>
        </a:p>
      </dgm:t>
    </dgm:pt>
    <dgm:pt modelId="{BEE879FE-1B38-4D70-A756-371487537F7F}" type="sibTrans" cxnId="{055C0826-1E29-4DCA-9FE3-1891CAD276D0}">
      <dgm:prSet/>
      <dgm:spPr/>
      <dgm:t>
        <a:bodyPr/>
        <a:lstStyle/>
        <a:p>
          <a:endParaRPr lang="en-US"/>
        </a:p>
      </dgm:t>
    </dgm:pt>
    <dgm:pt modelId="{BA284540-F7CA-43DC-BBE8-CB04C8AF233E}">
      <dgm:prSet/>
      <dgm:spPr/>
      <dgm:t>
        <a:bodyPr/>
        <a:lstStyle/>
        <a:p>
          <a:r>
            <a:rPr lang="es-ES"/>
            <a:t>Pocos conocían este arte, por lo que éstos se especializaron en esta artesanía compleja.</a:t>
          </a:r>
          <a:endParaRPr lang="en-US"/>
        </a:p>
      </dgm:t>
    </dgm:pt>
    <dgm:pt modelId="{D9C5904D-9FBA-49BD-9D50-BE11A1ADBC41}" type="parTrans" cxnId="{E5B79DB9-D510-4C97-BA7E-01FF115C0CB7}">
      <dgm:prSet/>
      <dgm:spPr/>
      <dgm:t>
        <a:bodyPr/>
        <a:lstStyle/>
        <a:p>
          <a:endParaRPr lang="en-US"/>
        </a:p>
      </dgm:t>
    </dgm:pt>
    <dgm:pt modelId="{0D864782-FC57-4968-9D7D-0087DEC5BCEE}" type="sibTrans" cxnId="{E5B79DB9-D510-4C97-BA7E-01FF115C0CB7}">
      <dgm:prSet/>
      <dgm:spPr/>
      <dgm:t>
        <a:bodyPr/>
        <a:lstStyle/>
        <a:p>
          <a:endParaRPr lang="en-US"/>
        </a:p>
      </dgm:t>
    </dgm:pt>
    <dgm:pt modelId="{513D4876-0A18-40A4-95E8-C31989EBCC54}">
      <dgm:prSet/>
      <dgm:spPr/>
      <dgm:t>
        <a:bodyPr/>
        <a:lstStyle/>
        <a:p>
          <a:r>
            <a:rPr lang="es-ES"/>
            <a:t>Estos pueblos comenzaron a producir más piezas metálicas de las que necesitaban.</a:t>
          </a:r>
          <a:endParaRPr lang="en-US"/>
        </a:p>
      </dgm:t>
    </dgm:pt>
    <dgm:pt modelId="{4FA5F9A0-D9F6-4489-898E-052B1DE4A0F5}" type="parTrans" cxnId="{0DB1BD2D-49B7-4612-80BF-BE462D610E0A}">
      <dgm:prSet/>
      <dgm:spPr/>
      <dgm:t>
        <a:bodyPr/>
        <a:lstStyle/>
        <a:p>
          <a:endParaRPr lang="en-US"/>
        </a:p>
      </dgm:t>
    </dgm:pt>
    <dgm:pt modelId="{3E9C9FE8-318F-4E06-98CF-0511F5BF1D28}" type="sibTrans" cxnId="{0DB1BD2D-49B7-4612-80BF-BE462D610E0A}">
      <dgm:prSet/>
      <dgm:spPr/>
      <dgm:t>
        <a:bodyPr/>
        <a:lstStyle/>
        <a:p>
          <a:endParaRPr lang="en-US"/>
        </a:p>
      </dgm:t>
    </dgm:pt>
    <dgm:pt modelId="{61E26B0E-FD27-4C02-8065-F182BB3CA693}" type="pres">
      <dgm:prSet presAssocID="{677AF7E0-29A2-47D6-92E3-501E78263DBF}" presName="linear" presStyleCnt="0">
        <dgm:presLayoutVars>
          <dgm:animLvl val="lvl"/>
          <dgm:resizeHandles val="exact"/>
        </dgm:presLayoutVars>
      </dgm:prSet>
      <dgm:spPr/>
    </dgm:pt>
    <dgm:pt modelId="{6CCC3160-CDB4-4BE6-889C-A82EA3F25CB7}" type="pres">
      <dgm:prSet presAssocID="{97BDE7D6-B44C-47D5-96EC-01CD52B95FE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9A59711-8311-44E2-821E-AFDC7357728D}" type="pres">
      <dgm:prSet presAssocID="{BEE879FE-1B38-4D70-A756-371487537F7F}" presName="spacer" presStyleCnt="0"/>
      <dgm:spPr/>
    </dgm:pt>
    <dgm:pt modelId="{FA0AF6A8-505E-498D-B791-696C43CA53B7}" type="pres">
      <dgm:prSet presAssocID="{BA284540-F7CA-43DC-BBE8-CB04C8AF233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B9FD886-5645-4E30-9F53-8D0008DC99AC}" type="pres">
      <dgm:prSet presAssocID="{0D864782-FC57-4968-9D7D-0087DEC5BCEE}" presName="spacer" presStyleCnt="0"/>
      <dgm:spPr/>
    </dgm:pt>
    <dgm:pt modelId="{BF65CF85-03A6-473F-B217-4EE8B60BADC5}" type="pres">
      <dgm:prSet presAssocID="{513D4876-0A18-40A4-95E8-C31989EBCC5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A2C700A-3DCF-4EC1-897B-0EA43911843C}" type="presOf" srcId="{97BDE7D6-B44C-47D5-96EC-01CD52B95FEE}" destId="{6CCC3160-CDB4-4BE6-889C-A82EA3F25CB7}" srcOrd="0" destOrd="0" presId="urn:microsoft.com/office/officeart/2005/8/layout/vList2"/>
    <dgm:cxn modelId="{22CF1A0D-F931-4C64-80BA-770221408256}" type="presOf" srcId="{677AF7E0-29A2-47D6-92E3-501E78263DBF}" destId="{61E26B0E-FD27-4C02-8065-F182BB3CA693}" srcOrd="0" destOrd="0" presId="urn:microsoft.com/office/officeart/2005/8/layout/vList2"/>
    <dgm:cxn modelId="{055C0826-1E29-4DCA-9FE3-1891CAD276D0}" srcId="{677AF7E0-29A2-47D6-92E3-501E78263DBF}" destId="{97BDE7D6-B44C-47D5-96EC-01CD52B95FEE}" srcOrd="0" destOrd="0" parTransId="{F58048B0-71A6-4D2B-A23B-3CF61B30E43E}" sibTransId="{BEE879FE-1B38-4D70-A756-371487537F7F}"/>
    <dgm:cxn modelId="{0DB1BD2D-49B7-4612-80BF-BE462D610E0A}" srcId="{677AF7E0-29A2-47D6-92E3-501E78263DBF}" destId="{513D4876-0A18-40A4-95E8-C31989EBCC54}" srcOrd="2" destOrd="0" parTransId="{4FA5F9A0-D9F6-4489-898E-052B1DE4A0F5}" sibTransId="{3E9C9FE8-318F-4E06-98CF-0511F5BF1D28}"/>
    <dgm:cxn modelId="{5DC99D71-28C7-4428-9FF1-E9674C55E0B7}" type="presOf" srcId="{513D4876-0A18-40A4-95E8-C31989EBCC54}" destId="{BF65CF85-03A6-473F-B217-4EE8B60BADC5}" srcOrd="0" destOrd="0" presId="urn:microsoft.com/office/officeart/2005/8/layout/vList2"/>
    <dgm:cxn modelId="{E5B79DB9-D510-4C97-BA7E-01FF115C0CB7}" srcId="{677AF7E0-29A2-47D6-92E3-501E78263DBF}" destId="{BA284540-F7CA-43DC-BBE8-CB04C8AF233E}" srcOrd="1" destOrd="0" parTransId="{D9C5904D-9FBA-49BD-9D50-BE11A1ADBC41}" sibTransId="{0D864782-FC57-4968-9D7D-0087DEC5BCEE}"/>
    <dgm:cxn modelId="{A09DAAF9-D424-4A36-BC1D-BD9BB4722C12}" type="presOf" srcId="{BA284540-F7CA-43DC-BBE8-CB04C8AF233E}" destId="{FA0AF6A8-505E-498D-B791-696C43CA53B7}" srcOrd="0" destOrd="0" presId="urn:microsoft.com/office/officeart/2005/8/layout/vList2"/>
    <dgm:cxn modelId="{0C9F20B1-C956-402E-BDB4-7574F6828DB8}" type="presParOf" srcId="{61E26B0E-FD27-4C02-8065-F182BB3CA693}" destId="{6CCC3160-CDB4-4BE6-889C-A82EA3F25CB7}" srcOrd="0" destOrd="0" presId="urn:microsoft.com/office/officeart/2005/8/layout/vList2"/>
    <dgm:cxn modelId="{CE821744-761A-4A5D-947C-36DBC4A847A7}" type="presParOf" srcId="{61E26B0E-FD27-4C02-8065-F182BB3CA693}" destId="{B9A59711-8311-44E2-821E-AFDC7357728D}" srcOrd="1" destOrd="0" presId="urn:microsoft.com/office/officeart/2005/8/layout/vList2"/>
    <dgm:cxn modelId="{5FBB941D-A850-4C87-A2E3-CED32B313021}" type="presParOf" srcId="{61E26B0E-FD27-4C02-8065-F182BB3CA693}" destId="{FA0AF6A8-505E-498D-B791-696C43CA53B7}" srcOrd="2" destOrd="0" presId="urn:microsoft.com/office/officeart/2005/8/layout/vList2"/>
    <dgm:cxn modelId="{42533DB3-14BE-4AD5-8B3C-0EBCBCB3F271}" type="presParOf" srcId="{61E26B0E-FD27-4C02-8065-F182BB3CA693}" destId="{3B9FD886-5645-4E30-9F53-8D0008DC99AC}" srcOrd="3" destOrd="0" presId="urn:microsoft.com/office/officeart/2005/8/layout/vList2"/>
    <dgm:cxn modelId="{6D679C88-43E4-481E-8B5C-AF21320B5E29}" type="presParOf" srcId="{61E26B0E-FD27-4C02-8065-F182BB3CA693}" destId="{BF65CF85-03A6-473F-B217-4EE8B60BADC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04DC13-7795-4C8F-B546-795098643B7F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11DB5E8-0B0A-4047-AD3E-C189E233BBED}">
      <dgm:prSet/>
      <dgm:spPr/>
      <dgm:t>
        <a:bodyPr/>
        <a:lstStyle/>
        <a:p>
          <a:r>
            <a:rPr lang="es-ES"/>
            <a:t>La respuesta podríamos encontrarla en las siguientes razones:</a:t>
          </a:r>
          <a:endParaRPr lang="en-US"/>
        </a:p>
      </dgm:t>
    </dgm:pt>
    <dgm:pt modelId="{81B2E4C4-E0F8-44E4-B27D-CFC4294AA49D}" type="parTrans" cxnId="{662C6D14-80AD-4451-845F-927BE8EAD901}">
      <dgm:prSet/>
      <dgm:spPr/>
      <dgm:t>
        <a:bodyPr/>
        <a:lstStyle/>
        <a:p>
          <a:endParaRPr lang="en-US"/>
        </a:p>
      </dgm:t>
    </dgm:pt>
    <dgm:pt modelId="{7B1A78A7-B9A8-42D4-B946-113928A9B8AE}" type="sibTrans" cxnId="{662C6D14-80AD-4451-845F-927BE8EAD901}">
      <dgm:prSet/>
      <dgm:spPr/>
      <dgm:t>
        <a:bodyPr/>
        <a:lstStyle/>
        <a:p>
          <a:endParaRPr lang="en-US"/>
        </a:p>
      </dgm:t>
    </dgm:pt>
    <dgm:pt modelId="{DB82B68F-938A-421A-8E2F-9D3DF6175A2E}">
      <dgm:prSet/>
      <dgm:spPr/>
      <dgm:t>
        <a:bodyPr/>
        <a:lstStyle/>
        <a:p>
          <a:r>
            <a:rPr lang="es-ES"/>
            <a:t>Pueblos con gran desarrollo artesano y agrícola y, por tanto, con grandes ingresos.</a:t>
          </a:r>
          <a:endParaRPr lang="en-US"/>
        </a:p>
      </dgm:t>
    </dgm:pt>
    <dgm:pt modelId="{1DE4535A-81DC-4901-9C63-AED7763D8B31}" type="parTrans" cxnId="{B323F32D-16AF-4423-A63C-84536191AF3A}">
      <dgm:prSet/>
      <dgm:spPr/>
      <dgm:t>
        <a:bodyPr/>
        <a:lstStyle/>
        <a:p>
          <a:endParaRPr lang="en-US"/>
        </a:p>
      </dgm:t>
    </dgm:pt>
    <dgm:pt modelId="{5DD9270F-7788-46B0-BBBE-1F3EB32B5685}" type="sibTrans" cxnId="{B323F32D-16AF-4423-A63C-84536191AF3A}">
      <dgm:prSet/>
      <dgm:spPr/>
      <dgm:t>
        <a:bodyPr/>
        <a:lstStyle/>
        <a:p>
          <a:endParaRPr lang="en-US"/>
        </a:p>
      </dgm:t>
    </dgm:pt>
    <dgm:pt modelId="{1661BD07-DFD9-42D5-9A5C-3A245BEA9159}">
      <dgm:prSet/>
      <dgm:spPr/>
      <dgm:t>
        <a:bodyPr/>
        <a:lstStyle/>
        <a:p>
          <a:r>
            <a:rPr lang="es-ES"/>
            <a:t>Existencia de familias poderosas con muchos recursos que patrocinaron las obras.</a:t>
          </a:r>
          <a:endParaRPr lang="en-US"/>
        </a:p>
      </dgm:t>
    </dgm:pt>
    <dgm:pt modelId="{64D3FF95-3C64-4321-81C9-9FAE3EE9B5AC}" type="parTrans" cxnId="{DD749577-721C-4A9D-B0E7-0C9557589236}">
      <dgm:prSet/>
      <dgm:spPr/>
      <dgm:t>
        <a:bodyPr/>
        <a:lstStyle/>
        <a:p>
          <a:endParaRPr lang="en-US"/>
        </a:p>
      </dgm:t>
    </dgm:pt>
    <dgm:pt modelId="{A2FA1A1D-806E-4CC6-B4F8-E888A3DF6856}" type="sibTrans" cxnId="{DD749577-721C-4A9D-B0E7-0C9557589236}">
      <dgm:prSet/>
      <dgm:spPr/>
      <dgm:t>
        <a:bodyPr/>
        <a:lstStyle/>
        <a:p>
          <a:endParaRPr lang="en-US"/>
        </a:p>
      </dgm:t>
    </dgm:pt>
    <dgm:pt modelId="{647E7880-3DFF-4D3B-A722-79753283909D}">
      <dgm:prSet/>
      <dgm:spPr/>
      <dgm:t>
        <a:bodyPr/>
        <a:lstStyle/>
        <a:p>
          <a:r>
            <a:rPr lang="es-ES"/>
            <a:t>Deseo de perdurar en el futuro.</a:t>
          </a:r>
          <a:endParaRPr lang="en-US"/>
        </a:p>
      </dgm:t>
    </dgm:pt>
    <dgm:pt modelId="{412CA825-F10A-4166-B70E-EF3099AD7186}" type="parTrans" cxnId="{3EC818B6-3953-4F36-8319-B0DE0819E454}">
      <dgm:prSet/>
      <dgm:spPr/>
      <dgm:t>
        <a:bodyPr/>
        <a:lstStyle/>
        <a:p>
          <a:endParaRPr lang="en-US"/>
        </a:p>
      </dgm:t>
    </dgm:pt>
    <dgm:pt modelId="{BFC2B465-4FE2-4A9B-A45C-D2D8B739A4E9}" type="sibTrans" cxnId="{3EC818B6-3953-4F36-8319-B0DE0819E454}">
      <dgm:prSet/>
      <dgm:spPr/>
      <dgm:t>
        <a:bodyPr/>
        <a:lstStyle/>
        <a:p>
          <a:endParaRPr lang="en-US"/>
        </a:p>
      </dgm:t>
    </dgm:pt>
    <dgm:pt modelId="{9D41440C-4CFD-40AC-B55E-9FEDFDC8C447}">
      <dgm:prSet/>
      <dgm:spPr/>
      <dgm:t>
        <a:bodyPr/>
        <a:lstStyle/>
        <a:p>
          <a:r>
            <a:rPr lang="es-ES"/>
            <a:t>Importancia de la muerte en su cultura.</a:t>
          </a:r>
          <a:endParaRPr lang="en-US"/>
        </a:p>
      </dgm:t>
    </dgm:pt>
    <dgm:pt modelId="{B6176B36-552F-4967-89C8-FBFC22E9E747}" type="parTrans" cxnId="{ED781478-868A-45F3-8091-D8CBB8B8F464}">
      <dgm:prSet/>
      <dgm:spPr/>
      <dgm:t>
        <a:bodyPr/>
        <a:lstStyle/>
        <a:p>
          <a:endParaRPr lang="en-US"/>
        </a:p>
      </dgm:t>
    </dgm:pt>
    <dgm:pt modelId="{CE42DABC-43EC-4C54-8A25-FE9C39F9F553}" type="sibTrans" cxnId="{ED781478-868A-45F3-8091-D8CBB8B8F464}">
      <dgm:prSet/>
      <dgm:spPr/>
      <dgm:t>
        <a:bodyPr/>
        <a:lstStyle/>
        <a:p>
          <a:endParaRPr lang="en-US"/>
        </a:p>
      </dgm:t>
    </dgm:pt>
    <dgm:pt modelId="{905C089C-4830-4C6E-8E9D-076CE6BBF09E}">
      <dgm:prSet/>
      <dgm:spPr/>
      <dgm:t>
        <a:bodyPr/>
        <a:lstStyle/>
        <a:p>
          <a:r>
            <a:rPr lang="es-ES"/>
            <a:t>Mano de obra abundante y barata…</a:t>
          </a:r>
          <a:endParaRPr lang="en-US"/>
        </a:p>
      </dgm:t>
    </dgm:pt>
    <dgm:pt modelId="{4A927D52-B4D8-4E47-84B4-42D1B225D535}" type="parTrans" cxnId="{024764D8-B9BD-49BF-9026-93E68E6BA8BC}">
      <dgm:prSet/>
      <dgm:spPr/>
      <dgm:t>
        <a:bodyPr/>
        <a:lstStyle/>
        <a:p>
          <a:endParaRPr lang="en-US"/>
        </a:p>
      </dgm:t>
    </dgm:pt>
    <dgm:pt modelId="{647E43C1-DD0F-44EC-BD7D-818273081A04}" type="sibTrans" cxnId="{024764D8-B9BD-49BF-9026-93E68E6BA8BC}">
      <dgm:prSet/>
      <dgm:spPr/>
      <dgm:t>
        <a:bodyPr/>
        <a:lstStyle/>
        <a:p>
          <a:endParaRPr lang="en-US"/>
        </a:p>
      </dgm:t>
    </dgm:pt>
    <dgm:pt modelId="{6CCB9C70-DBB4-4F62-A34E-6DEE5D22789A}" type="pres">
      <dgm:prSet presAssocID="{6C04DC13-7795-4C8F-B546-795098643B7F}" presName="linear" presStyleCnt="0">
        <dgm:presLayoutVars>
          <dgm:animLvl val="lvl"/>
          <dgm:resizeHandles val="exact"/>
        </dgm:presLayoutVars>
      </dgm:prSet>
      <dgm:spPr/>
    </dgm:pt>
    <dgm:pt modelId="{DDA05B2E-0F2B-4420-B118-F71250580841}" type="pres">
      <dgm:prSet presAssocID="{C11DB5E8-0B0A-4047-AD3E-C189E233BBE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27C4F81-269B-4ABA-965A-29734FD3742D}" type="pres">
      <dgm:prSet presAssocID="{7B1A78A7-B9A8-42D4-B946-113928A9B8AE}" presName="spacer" presStyleCnt="0"/>
      <dgm:spPr/>
    </dgm:pt>
    <dgm:pt modelId="{584D9FD6-385C-42FE-9B75-86F31F897DF5}" type="pres">
      <dgm:prSet presAssocID="{DB82B68F-938A-421A-8E2F-9D3DF6175A2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EE2E2A6-FB20-4D39-8F06-7058EA9CD1A3}" type="pres">
      <dgm:prSet presAssocID="{5DD9270F-7788-46B0-BBBE-1F3EB32B5685}" presName="spacer" presStyleCnt="0"/>
      <dgm:spPr/>
    </dgm:pt>
    <dgm:pt modelId="{123EAE29-3D36-4F8C-85CF-196165038F0D}" type="pres">
      <dgm:prSet presAssocID="{1661BD07-DFD9-42D5-9A5C-3A245BEA915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3580A4C-33BA-4A54-AB58-477EF5BD1BA9}" type="pres">
      <dgm:prSet presAssocID="{A2FA1A1D-806E-4CC6-B4F8-E888A3DF6856}" presName="spacer" presStyleCnt="0"/>
      <dgm:spPr/>
    </dgm:pt>
    <dgm:pt modelId="{734CE7F2-7E48-4218-9DC3-1A4D231C390E}" type="pres">
      <dgm:prSet presAssocID="{647E7880-3DFF-4D3B-A722-79753283909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F225808-D6FC-4020-BC44-2BD7A3C0CE28}" type="pres">
      <dgm:prSet presAssocID="{BFC2B465-4FE2-4A9B-A45C-D2D8B739A4E9}" presName="spacer" presStyleCnt="0"/>
      <dgm:spPr/>
    </dgm:pt>
    <dgm:pt modelId="{C3588CF4-0701-4375-90CE-134DE520A97B}" type="pres">
      <dgm:prSet presAssocID="{9D41440C-4CFD-40AC-B55E-9FEDFDC8C44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D8C3CB7-3C8C-46ED-A707-69778A400356}" type="pres">
      <dgm:prSet presAssocID="{CE42DABC-43EC-4C54-8A25-FE9C39F9F553}" presName="spacer" presStyleCnt="0"/>
      <dgm:spPr/>
    </dgm:pt>
    <dgm:pt modelId="{579987DB-A64C-4D9F-9F73-6EDF9BDE44C2}" type="pres">
      <dgm:prSet presAssocID="{905C089C-4830-4C6E-8E9D-076CE6BBF09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62C6D14-80AD-4451-845F-927BE8EAD901}" srcId="{6C04DC13-7795-4C8F-B546-795098643B7F}" destId="{C11DB5E8-0B0A-4047-AD3E-C189E233BBED}" srcOrd="0" destOrd="0" parTransId="{81B2E4C4-E0F8-44E4-B27D-CFC4294AA49D}" sibTransId="{7B1A78A7-B9A8-42D4-B946-113928A9B8AE}"/>
    <dgm:cxn modelId="{427E771F-7993-438C-98D6-5B2D5DD41FE1}" type="presOf" srcId="{647E7880-3DFF-4D3B-A722-79753283909D}" destId="{734CE7F2-7E48-4218-9DC3-1A4D231C390E}" srcOrd="0" destOrd="0" presId="urn:microsoft.com/office/officeart/2005/8/layout/vList2"/>
    <dgm:cxn modelId="{55CB8D26-196E-45B0-88C2-E4AE8A2EB583}" type="presOf" srcId="{1661BD07-DFD9-42D5-9A5C-3A245BEA9159}" destId="{123EAE29-3D36-4F8C-85CF-196165038F0D}" srcOrd="0" destOrd="0" presId="urn:microsoft.com/office/officeart/2005/8/layout/vList2"/>
    <dgm:cxn modelId="{B323F32D-16AF-4423-A63C-84536191AF3A}" srcId="{6C04DC13-7795-4C8F-B546-795098643B7F}" destId="{DB82B68F-938A-421A-8E2F-9D3DF6175A2E}" srcOrd="1" destOrd="0" parTransId="{1DE4535A-81DC-4901-9C63-AED7763D8B31}" sibTransId="{5DD9270F-7788-46B0-BBBE-1F3EB32B5685}"/>
    <dgm:cxn modelId="{0027602F-AA44-468B-9AC9-8999BB74C91C}" type="presOf" srcId="{C11DB5E8-0B0A-4047-AD3E-C189E233BBED}" destId="{DDA05B2E-0F2B-4420-B118-F71250580841}" srcOrd="0" destOrd="0" presId="urn:microsoft.com/office/officeart/2005/8/layout/vList2"/>
    <dgm:cxn modelId="{6CF17D36-52A0-4D6E-8DE1-C7A4701DE2F1}" type="presOf" srcId="{905C089C-4830-4C6E-8E9D-076CE6BBF09E}" destId="{579987DB-A64C-4D9F-9F73-6EDF9BDE44C2}" srcOrd="0" destOrd="0" presId="urn:microsoft.com/office/officeart/2005/8/layout/vList2"/>
    <dgm:cxn modelId="{8540B048-DA06-4F7C-B7E7-30D4B3109791}" type="presOf" srcId="{6C04DC13-7795-4C8F-B546-795098643B7F}" destId="{6CCB9C70-DBB4-4F62-A34E-6DEE5D22789A}" srcOrd="0" destOrd="0" presId="urn:microsoft.com/office/officeart/2005/8/layout/vList2"/>
    <dgm:cxn modelId="{DD749577-721C-4A9D-B0E7-0C9557589236}" srcId="{6C04DC13-7795-4C8F-B546-795098643B7F}" destId="{1661BD07-DFD9-42D5-9A5C-3A245BEA9159}" srcOrd="2" destOrd="0" parTransId="{64D3FF95-3C64-4321-81C9-9FAE3EE9B5AC}" sibTransId="{A2FA1A1D-806E-4CC6-B4F8-E888A3DF6856}"/>
    <dgm:cxn modelId="{ED781478-868A-45F3-8091-D8CBB8B8F464}" srcId="{6C04DC13-7795-4C8F-B546-795098643B7F}" destId="{9D41440C-4CFD-40AC-B55E-9FEDFDC8C447}" srcOrd="4" destOrd="0" parTransId="{B6176B36-552F-4967-89C8-FBFC22E9E747}" sibTransId="{CE42DABC-43EC-4C54-8A25-FE9C39F9F553}"/>
    <dgm:cxn modelId="{3EC818B6-3953-4F36-8319-B0DE0819E454}" srcId="{6C04DC13-7795-4C8F-B546-795098643B7F}" destId="{647E7880-3DFF-4D3B-A722-79753283909D}" srcOrd="3" destOrd="0" parTransId="{412CA825-F10A-4166-B70E-EF3099AD7186}" sibTransId="{BFC2B465-4FE2-4A9B-A45C-D2D8B739A4E9}"/>
    <dgm:cxn modelId="{A76247CC-3EA2-4102-BA60-FB0C21A99229}" type="presOf" srcId="{DB82B68F-938A-421A-8E2F-9D3DF6175A2E}" destId="{584D9FD6-385C-42FE-9B75-86F31F897DF5}" srcOrd="0" destOrd="0" presId="urn:microsoft.com/office/officeart/2005/8/layout/vList2"/>
    <dgm:cxn modelId="{024764D8-B9BD-49BF-9026-93E68E6BA8BC}" srcId="{6C04DC13-7795-4C8F-B546-795098643B7F}" destId="{905C089C-4830-4C6E-8E9D-076CE6BBF09E}" srcOrd="5" destOrd="0" parTransId="{4A927D52-B4D8-4E47-84B4-42D1B225D535}" sibTransId="{647E43C1-DD0F-44EC-BD7D-818273081A04}"/>
    <dgm:cxn modelId="{19F6C2DA-AD3D-4A6A-ABAB-2262E16BF9F1}" type="presOf" srcId="{9D41440C-4CFD-40AC-B55E-9FEDFDC8C447}" destId="{C3588CF4-0701-4375-90CE-134DE520A97B}" srcOrd="0" destOrd="0" presId="urn:microsoft.com/office/officeart/2005/8/layout/vList2"/>
    <dgm:cxn modelId="{660E36C8-415A-4574-AE1A-CBEBAAE814E3}" type="presParOf" srcId="{6CCB9C70-DBB4-4F62-A34E-6DEE5D22789A}" destId="{DDA05B2E-0F2B-4420-B118-F71250580841}" srcOrd="0" destOrd="0" presId="urn:microsoft.com/office/officeart/2005/8/layout/vList2"/>
    <dgm:cxn modelId="{E9A84E90-ACF5-41EA-8DA9-9C872903767F}" type="presParOf" srcId="{6CCB9C70-DBB4-4F62-A34E-6DEE5D22789A}" destId="{F27C4F81-269B-4ABA-965A-29734FD3742D}" srcOrd="1" destOrd="0" presId="urn:microsoft.com/office/officeart/2005/8/layout/vList2"/>
    <dgm:cxn modelId="{75DCBC9E-611E-47F5-8AA0-A8DFFF504E17}" type="presParOf" srcId="{6CCB9C70-DBB4-4F62-A34E-6DEE5D22789A}" destId="{584D9FD6-385C-42FE-9B75-86F31F897DF5}" srcOrd="2" destOrd="0" presId="urn:microsoft.com/office/officeart/2005/8/layout/vList2"/>
    <dgm:cxn modelId="{9AB84748-C50B-49BF-ACC0-678DD05D59E8}" type="presParOf" srcId="{6CCB9C70-DBB4-4F62-A34E-6DEE5D22789A}" destId="{DEE2E2A6-FB20-4D39-8F06-7058EA9CD1A3}" srcOrd="3" destOrd="0" presId="urn:microsoft.com/office/officeart/2005/8/layout/vList2"/>
    <dgm:cxn modelId="{99776592-9852-4448-8677-ABB4D69B9F71}" type="presParOf" srcId="{6CCB9C70-DBB4-4F62-A34E-6DEE5D22789A}" destId="{123EAE29-3D36-4F8C-85CF-196165038F0D}" srcOrd="4" destOrd="0" presId="urn:microsoft.com/office/officeart/2005/8/layout/vList2"/>
    <dgm:cxn modelId="{CF417870-C72A-48C4-9B58-2C1788005EF8}" type="presParOf" srcId="{6CCB9C70-DBB4-4F62-A34E-6DEE5D22789A}" destId="{D3580A4C-33BA-4A54-AB58-477EF5BD1BA9}" srcOrd="5" destOrd="0" presId="urn:microsoft.com/office/officeart/2005/8/layout/vList2"/>
    <dgm:cxn modelId="{712B482E-1B76-4B0C-B91A-182950D020E7}" type="presParOf" srcId="{6CCB9C70-DBB4-4F62-A34E-6DEE5D22789A}" destId="{734CE7F2-7E48-4218-9DC3-1A4D231C390E}" srcOrd="6" destOrd="0" presId="urn:microsoft.com/office/officeart/2005/8/layout/vList2"/>
    <dgm:cxn modelId="{9A86834A-6DB1-4252-9EF1-C915562C867D}" type="presParOf" srcId="{6CCB9C70-DBB4-4F62-A34E-6DEE5D22789A}" destId="{7F225808-D6FC-4020-BC44-2BD7A3C0CE28}" srcOrd="7" destOrd="0" presId="urn:microsoft.com/office/officeart/2005/8/layout/vList2"/>
    <dgm:cxn modelId="{F07B1FB0-10D6-4EB0-AC99-EB2F8AA77918}" type="presParOf" srcId="{6CCB9C70-DBB4-4F62-A34E-6DEE5D22789A}" destId="{C3588CF4-0701-4375-90CE-134DE520A97B}" srcOrd="8" destOrd="0" presId="urn:microsoft.com/office/officeart/2005/8/layout/vList2"/>
    <dgm:cxn modelId="{FAA7A300-D390-4975-A734-E20C72FA1B71}" type="presParOf" srcId="{6CCB9C70-DBB4-4F62-A34E-6DEE5D22789A}" destId="{CD8C3CB7-3C8C-46ED-A707-69778A400356}" srcOrd="9" destOrd="0" presId="urn:microsoft.com/office/officeart/2005/8/layout/vList2"/>
    <dgm:cxn modelId="{987C4906-2C9D-4271-97D8-BD3FBB1788EE}" type="presParOf" srcId="{6CCB9C70-DBB4-4F62-A34E-6DEE5D22789A}" destId="{579987DB-A64C-4D9F-9F73-6EDF9BDE44C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2281F3-2ACD-4769-B137-1354FC7E208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4A4EBB6-29F0-4851-A59F-B76D4AD8A287}">
      <dgm:prSet/>
      <dgm:spPr/>
      <dgm:t>
        <a:bodyPr/>
        <a:lstStyle/>
        <a:p>
          <a:r>
            <a:rPr lang="es-ES"/>
            <a:t>Monumento megalítico formado por varias piedras o bloques de piedras (sólo verticales o a modo de dólmenes), generalmente organizados creando una forma circular.</a:t>
          </a:r>
          <a:endParaRPr lang="en-US"/>
        </a:p>
      </dgm:t>
    </dgm:pt>
    <dgm:pt modelId="{F6254681-FAE1-4440-AE29-2B34F50751DF}" type="parTrans" cxnId="{E6AE0B2C-3645-4A91-9CB1-3B34AC01708E}">
      <dgm:prSet/>
      <dgm:spPr/>
      <dgm:t>
        <a:bodyPr/>
        <a:lstStyle/>
        <a:p>
          <a:endParaRPr lang="en-US"/>
        </a:p>
      </dgm:t>
    </dgm:pt>
    <dgm:pt modelId="{73D657D3-7446-4EF3-AFE2-3C487151633D}" type="sibTrans" cxnId="{E6AE0B2C-3645-4A91-9CB1-3B34AC01708E}">
      <dgm:prSet/>
      <dgm:spPr/>
      <dgm:t>
        <a:bodyPr/>
        <a:lstStyle/>
        <a:p>
          <a:endParaRPr lang="en-US"/>
        </a:p>
      </dgm:t>
    </dgm:pt>
    <dgm:pt modelId="{B5DFBB21-3E8B-4826-9519-E033DF1F90A9}">
      <dgm:prSet/>
      <dgm:spPr/>
      <dgm:t>
        <a:bodyPr/>
        <a:lstStyle/>
        <a:p>
          <a:r>
            <a:rPr lang="es-ES"/>
            <a:t>Se cree que serían un santuario relacionado con algún culto agrario o solar.</a:t>
          </a:r>
          <a:endParaRPr lang="en-US"/>
        </a:p>
      </dgm:t>
    </dgm:pt>
    <dgm:pt modelId="{15F8106B-72FD-41FD-B218-3406F28DFB4F}" type="parTrans" cxnId="{5A7E4B09-F5B4-4003-80B1-563AC511AFD3}">
      <dgm:prSet/>
      <dgm:spPr/>
      <dgm:t>
        <a:bodyPr/>
        <a:lstStyle/>
        <a:p>
          <a:endParaRPr lang="en-US"/>
        </a:p>
      </dgm:t>
    </dgm:pt>
    <dgm:pt modelId="{EF9B6CA8-FCDF-42DF-86FD-2C558CAAA611}" type="sibTrans" cxnId="{5A7E4B09-F5B4-4003-80B1-563AC511AFD3}">
      <dgm:prSet/>
      <dgm:spPr/>
      <dgm:t>
        <a:bodyPr/>
        <a:lstStyle/>
        <a:p>
          <a:endParaRPr lang="en-US"/>
        </a:p>
      </dgm:t>
    </dgm:pt>
    <dgm:pt modelId="{C51D0699-17DA-4DD1-AD44-A2CB71FB2A3F}" type="pres">
      <dgm:prSet presAssocID="{E72281F3-2ACD-4769-B137-1354FC7E208C}" presName="linear" presStyleCnt="0">
        <dgm:presLayoutVars>
          <dgm:animLvl val="lvl"/>
          <dgm:resizeHandles val="exact"/>
        </dgm:presLayoutVars>
      </dgm:prSet>
      <dgm:spPr/>
    </dgm:pt>
    <dgm:pt modelId="{DF5C927C-DFC1-4F02-B3A9-A8CD510BD89E}" type="pres">
      <dgm:prSet presAssocID="{14A4EBB6-29F0-4851-A59F-B76D4AD8A28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B3CD4B9-B7AE-4222-B4F3-F81AC5088F36}" type="pres">
      <dgm:prSet presAssocID="{73D657D3-7446-4EF3-AFE2-3C487151633D}" presName="spacer" presStyleCnt="0"/>
      <dgm:spPr/>
    </dgm:pt>
    <dgm:pt modelId="{2AC24960-3EAA-452A-85E2-99AAAC81580B}" type="pres">
      <dgm:prSet presAssocID="{B5DFBB21-3E8B-4826-9519-E033DF1F90A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A7E4B09-F5B4-4003-80B1-563AC511AFD3}" srcId="{E72281F3-2ACD-4769-B137-1354FC7E208C}" destId="{B5DFBB21-3E8B-4826-9519-E033DF1F90A9}" srcOrd="1" destOrd="0" parTransId="{15F8106B-72FD-41FD-B218-3406F28DFB4F}" sibTransId="{EF9B6CA8-FCDF-42DF-86FD-2C558CAAA611}"/>
    <dgm:cxn modelId="{E6AE0B2C-3645-4A91-9CB1-3B34AC01708E}" srcId="{E72281F3-2ACD-4769-B137-1354FC7E208C}" destId="{14A4EBB6-29F0-4851-A59F-B76D4AD8A287}" srcOrd="0" destOrd="0" parTransId="{F6254681-FAE1-4440-AE29-2B34F50751DF}" sibTransId="{73D657D3-7446-4EF3-AFE2-3C487151633D}"/>
    <dgm:cxn modelId="{DA6AF84D-C671-4E64-B0C9-58F23D32151E}" type="presOf" srcId="{14A4EBB6-29F0-4851-A59F-B76D4AD8A287}" destId="{DF5C927C-DFC1-4F02-B3A9-A8CD510BD89E}" srcOrd="0" destOrd="0" presId="urn:microsoft.com/office/officeart/2005/8/layout/vList2"/>
    <dgm:cxn modelId="{52A7C2B4-4271-4A96-88FD-B194088D9460}" type="presOf" srcId="{E72281F3-2ACD-4769-B137-1354FC7E208C}" destId="{C51D0699-17DA-4DD1-AD44-A2CB71FB2A3F}" srcOrd="0" destOrd="0" presId="urn:microsoft.com/office/officeart/2005/8/layout/vList2"/>
    <dgm:cxn modelId="{C80461E6-4D43-4652-A5EF-6CD497666151}" type="presOf" srcId="{B5DFBB21-3E8B-4826-9519-E033DF1F90A9}" destId="{2AC24960-3EAA-452A-85E2-99AAAC81580B}" srcOrd="0" destOrd="0" presId="urn:microsoft.com/office/officeart/2005/8/layout/vList2"/>
    <dgm:cxn modelId="{7243A60D-015E-44E8-8795-0369F1277B46}" type="presParOf" srcId="{C51D0699-17DA-4DD1-AD44-A2CB71FB2A3F}" destId="{DF5C927C-DFC1-4F02-B3A9-A8CD510BD89E}" srcOrd="0" destOrd="0" presId="urn:microsoft.com/office/officeart/2005/8/layout/vList2"/>
    <dgm:cxn modelId="{774C3DF3-73E9-416E-AAB8-F7F67C6D6295}" type="presParOf" srcId="{C51D0699-17DA-4DD1-AD44-A2CB71FB2A3F}" destId="{FB3CD4B9-B7AE-4222-B4F3-F81AC5088F36}" srcOrd="1" destOrd="0" presId="urn:microsoft.com/office/officeart/2005/8/layout/vList2"/>
    <dgm:cxn modelId="{33DBFA40-D63D-4C00-A418-3973F71B6351}" type="presParOf" srcId="{C51D0699-17DA-4DD1-AD44-A2CB71FB2A3F}" destId="{2AC24960-3EAA-452A-85E2-99AAAC81580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B457C1-EA68-4B62-AADB-906B28B06CCC}">
      <dsp:nvSpPr>
        <dsp:cNvPr id="0" name=""/>
        <dsp:cNvSpPr/>
      </dsp:nvSpPr>
      <dsp:spPr>
        <a:xfrm>
          <a:off x="0" y="1878"/>
          <a:ext cx="3250703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815B4-E78E-44AD-AC61-69845F7D40D3}">
      <dsp:nvSpPr>
        <dsp:cNvPr id="0" name=""/>
        <dsp:cNvSpPr/>
      </dsp:nvSpPr>
      <dsp:spPr>
        <a:xfrm>
          <a:off x="287993" y="216088"/>
          <a:ext cx="523623" cy="5236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3E655-979B-423E-883E-79636347E9D6}">
      <dsp:nvSpPr>
        <dsp:cNvPr id="0" name=""/>
        <dsp:cNvSpPr/>
      </dsp:nvSpPr>
      <dsp:spPr>
        <a:xfrm>
          <a:off x="1099610" y="1878"/>
          <a:ext cx="2151093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Los metales que fueron dominando y utilizando, en orden, fueron:</a:t>
          </a:r>
          <a:endParaRPr lang="en-US" sz="1400" kern="1200"/>
        </a:p>
      </dsp:txBody>
      <dsp:txXfrm>
        <a:off x="1099610" y="1878"/>
        <a:ext cx="2151093" cy="952043"/>
      </dsp:txXfrm>
    </dsp:sp>
    <dsp:sp modelId="{01EB73E1-AC24-4872-8C4E-D4B97E0559AF}">
      <dsp:nvSpPr>
        <dsp:cNvPr id="0" name=""/>
        <dsp:cNvSpPr/>
      </dsp:nvSpPr>
      <dsp:spPr>
        <a:xfrm>
          <a:off x="0" y="1191932"/>
          <a:ext cx="3250703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89356-AB74-4C42-8658-1FB68E236516}">
      <dsp:nvSpPr>
        <dsp:cNvPr id="0" name=""/>
        <dsp:cNvSpPr/>
      </dsp:nvSpPr>
      <dsp:spPr>
        <a:xfrm>
          <a:off x="287993" y="1406142"/>
          <a:ext cx="523623" cy="5236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86CB8-6801-45CA-8F21-AA5146EB6E75}">
      <dsp:nvSpPr>
        <dsp:cNvPr id="0" name=""/>
        <dsp:cNvSpPr/>
      </dsp:nvSpPr>
      <dsp:spPr>
        <a:xfrm>
          <a:off x="1099610" y="1191932"/>
          <a:ext cx="2151093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/>
            <a:t>Cobre.</a:t>
          </a:r>
          <a:endParaRPr lang="en-US" sz="1400" kern="1200"/>
        </a:p>
      </dsp:txBody>
      <dsp:txXfrm>
        <a:off x="1099610" y="1191932"/>
        <a:ext cx="2151093" cy="952043"/>
      </dsp:txXfrm>
    </dsp:sp>
    <dsp:sp modelId="{D44EB8C6-E991-4E8B-B8B2-74BB632121CE}">
      <dsp:nvSpPr>
        <dsp:cNvPr id="0" name=""/>
        <dsp:cNvSpPr/>
      </dsp:nvSpPr>
      <dsp:spPr>
        <a:xfrm>
          <a:off x="0" y="2381986"/>
          <a:ext cx="3250703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704B67-9D4B-4C0F-8391-9520D4A7B06A}">
      <dsp:nvSpPr>
        <dsp:cNvPr id="0" name=""/>
        <dsp:cNvSpPr/>
      </dsp:nvSpPr>
      <dsp:spPr>
        <a:xfrm>
          <a:off x="287993" y="2596196"/>
          <a:ext cx="523623" cy="5236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0445F-7649-4CE6-8F77-3DDA0F4A2C7F}">
      <dsp:nvSpPr>
        <dsp:cNvPr id="0" name=""/>
        <dsp:cNvSpPr/>
      </dsp:nvSpPr>
      <dsp:spPr>
        <a:xfrm>
          <a:off x="1099610" y="2381986"/>
          <a:ext cx="2151093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/>
            <a:t>Bronce.</a:t>
          </a:r>
          <a:endParaRPr lang="en-US" sz="1400" kern="1200"/>
        </a:p>
      </dsp:txBody>
      <dsp:txXfrm>
        <a:off x="1099610" y="2381986"/>
        <a:ext cx="2151093" cy="952043"/>
      </dsp:txXfrm>
    </dsp:sp>
    <dsp:sp modelId="{596FBFEE-1CB2-4B02-965A-CBB46DBA9558}">
      <dsp:nvSpPr>
        <dsp:cNvPr id="0" name=""/>
        <dsp:cNvSpPr/>
      </dsp:nvSpPr>
      <dsp:spPr>
        <a:xfrm>
          <a:off x="0" y="3572041"/>
          <a:ext cx="3250703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513B6D-27FB-4FE1-8B47-580A7DAFFC24}">
      <dsp:nvSpPr>
        <dsp:cNvPr id="0" name=""/>
        <dsp:cNvSpPr/>
      </dsp:nvSpPr>
      <dsp:spPr>
        <a:xfrm>
          <a:off x="287993" y="3786250"/>
          <a:ext cx="523623" cy="5236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A1D911-E476-479C-BB97-01AC18ED2F96}">
      <dsp:nvSpPr>
        <dsp:cNvPr id="0" name=""/>
        <dsp:cNvSpPr/>
      </dsp:nvSpPr>
      <dsp:spPr>
        <a:xfrm>
          <a:off x="1099610" y="3572041"/>
          <a:ext cx="2151093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/>
            <a:t>Hierro.</a:t>
          </a:r>
          <a:endParaRPr lang="en-US" sz="1400" kern="1200"/>
        </a:p>
      </dsp:txBody>
      <dsp:txXfrm>
        <a:off x="1099610" y="3572041"/>
        <a:ext cx="2151093" cy="952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C3160-CDB4-4BE6-889C-A82EA3F25CB7}">
      <dsp:nvSpPr>
        <dsp:cNvPr id="0" name=""/>
        <dsp:cNvSpPr/>
      </dsp:nvSpPr>
      <dsp:spPr>
        <a:xfrm>
          <a:off x="0" y="5539"/>
          <a:ext cx="5000124" cy="17643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El hecho de disponer del conocimiento de la metalurgia hizo poderosos a determinados pueblos.</a:t>
          </a:r>
          <a:endParaRPr lang="en-US" sz="2600" kern="1200"/>
        </a:p>
      </dsp:txBody>
      <dsp:txXfrm>
        <a:off x="86129" y="91668"/>
        <a:ext cx="4827866" cy="1592102"/>
      </dsp:txXfrm>
    </dsp:sp>
    <dsp:sp modelId="{FA0AF6A8-505E-498D-B791-696C43CA53B7}">
      <dsp:nvSpPr>
        <dsp:cNvPr id="0" name=""/>
        <dsp:cNvSpPr/>
      </dsp:nvSpPr>
      <dsp:spPr>
        <a:xfrm>
          <a:off x="0" y="1844780"/>
          <a:ext cx="5000124" cy="1764360"/>
        </a:xfrm>
        <a:prstGeom prst="roundRect">
          <a:avLst/>
        </a:prstGeom>
        <a:gradFill rotWithShape="0">
          <a:gsLst>
            <a:gs pos="0">
              <a:schemeClr val="accent5">
                <a:hueOff val="1628513"/>
                <a:satOff val="5598"/>
                <a:lumOff val="-2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628513"/>
                <a:satOff val="5598"/>
                <a:lumOff val="-2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628513"/>
                <a:satOff val="5598"/>
                <a:lumOff val="-2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Pocos conocían este arte, por lo que éstos se especializaron en esta artesanía compleja.</a:t>
          </a:r>
          <a:endParaRPr lang="en-US" sz="2600" kern="1200"/>
        </a:p>
      </dsp:txBody>
      <dsp:txXfrm>
        <a:off x="86129" y="1930909"/>
        <a:ext cx="4827866" cy="1592102"/>
      </dsp:txXfrm>
    </dsp:sp>
    <dsp:sp modelId="{BF65CF85-03A6-473F-B217-4EE8B60BADC5}">
      <dsp:nvSpPr>
        <dsp:cNvPr id="0" name=""/>
        <dsp:cNvSpPr/>
      </dsp:nvSpPr>
      <dsp:spPr>
        <a:xfrm>
          <a:off x="0" y="3684020"/>
          <a:ext cx="5000124" cy="1764360"/>
        </a:xfrm>
        <a:prstGeom prst="roundRect">
          <a:avLst/>
        </a:prstGeom>
        <a:gradFill rotWithShape="0">
          <a:gsLst>
            <a:gs pos="0">
              <a:schemeClr val="accent5">
                <a:hueOff val="3257026"/>
                <a:satOff val="11196"/>
                <a:lumOff val="-5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257026"/>
                <a:satOff val="11196"/>
                <a:lumOff val="-5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257026"/>
                <a:satOff val="11196"/>
                <a:lumOff val="-5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Estos pueblos comenzaron a producir más piezas metálicas de las que necesitaban.</a:t>
          </a:r>
          <a:endParaRPr lang="en-US" sz="2600" kern="1200"/>
        </a:p>
      </dsp:txBody>
      <dsp:txXfrm>
        <a:off x="86129" y="3770149"/>
        <a:ext cx="4827866" cy="1592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05B2E-0F2B-4420-B118-F71250580841}">
      <dsp:nvSpPr>
        <dsp:cNvPr id="0" name=""/>
        <dsp:cNvSpPr/>
      </dsp:nvSpPr>
      <dsp:spPr>
        <a:xfrm>
          <a:off x="0" y="512419"/>
          <a:ext cx="5000124" cy="6949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La respuesta podríamos encontrarla en las siguientes razones:</a:t>
          </a:r>
          <a:endParaRPr lang="en-US" sz="1800" kern="1200"/>
        </a:p>
      </dsp:txBody>
      <dsp:txXfrm>
        <a:off x="33926" y="546345"/>
        <a:ext cx="4932272" cy="627128"/>
      </dsp:txXfrm>
    </dsp:sp>
    <dsp:sp modelId="{584D9FD6-385C-42FE-9B75-86F31F897DF5}">
      <dsp:nvSpPr>
        <dsp:cNvPr id="0" name=""/>
        <dsp:cNvSpPr/>
      </dsp:nvSpPr>
      <dsp:spPr>
        <a:xfrm>
          <a:off x="0" y="1259240"/>
          <a:ext cx="5000124" cy="694980"/>
        </a:xfrm>
        <a:prstGeom prst="roundRect">
          <a:avLst/>
        </a:prstGeom>
        <a:gradFill rotWithShape="0">
          <a:gsLst>
            <a:gs pos="0">
              <a:schemeClr val="accent5">
                <a:hueOff val="651405"/>
                <a:satOff val="2239"/>
                <a:lumOff val="-1074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651405"/>
                <a:satOff val="2239"/>
                <a:lumOff val="-1074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651405"/>
                <a:satOff val="2239"/>
                <a:lumOff val="-1074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Pueblos con gran desarrollo artesano y agrícola y, por tanto, con grandes ingresos.</a:t>
          </a:r>
          <a:endParaRPr lang="en-US" sz="1800" kern="1200"/>
        </a:p>
      </dsp:txBody>
      <dsp:txXfrm>
        <a:off x="33926" y="1293166"/>
        <a:ext cx="4932272" cy="627128"/>
      </dsp:txXfrm>
    </dsp:sp>
    <dsp:sp modelId="{123EAE29-3D36-4F8C-85CF-196165038F0D}">
      <dsp:nvSpPr>
        <dsp:cNvPr id="0" name=""/>
        <dsp:cNvSpPr/>
      </dsp:nvSpPr>
      <dsp:spPr>
        <a:xfrm>
          <a:off x="0" y="2006059"/>
          <a:ext cx="5000124" cy="694980"/>
        </a:xfrm>
        <a:prstGeom prst="roundRect">
          <a:avLst/>
        </a:prstGeom>
        <a:gradFill rotWithShape="0">
          <a:gsLst>
            <a:gs pos="0">
              <a:schemeClr val="accent5">
                <a:hueOff val="1302810"/>
                <a:satOff val="4478"/>
                <a:lumOff val="-21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302810"/>
                <a:satOff val="4478"/>
                <a:lumOff val="-21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302810"/>
                <a:satOff val="4478"/>
                <a:lumOff val="-21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Existencia de familias poderosas con muchos recursos que patrocinaron las obras.</a:t>
          </a:r>
          <a:endParaRPr lang="en-US" sz="1800" kern="1200"/>
        </a:p>
      </dsp:txBody>
      <dsp:txXfrm>
        <a:off x="33926" y="2039985"/>
        <a:ext cx="4932272" cy="627128"/>
      </dsp:txXfrm>
    </dsp:sp>
    <dsp:sp modelId="{734CE7F2-7E48-4218-9DC3-1A4D231C390E}">
      <dsp:nvSpPr>
        <dsp:cNvPr id="0" name=""/>
        <dsp:cNvSpPr/>
      </dsp:nvSpPr>
      <dsp:spPr>
        <a:xfrm>
          <a:off x="0" y="2752879"/>
          <a:ext cx="5000124" cy="694980"/>
        </a:xfrm>
        <a:prstGeom prst="roundRect">
          <a:avLst/>
        </a:prstGeom>
        <a:gradFill rotWithShape="0">
          <a:gsLst>
            <a:gs pos="0">
              <a:schemeClr val="accent5">
                <a:hueOff val="1954216"/>
                <a:satOff val="6718"/>
                <a:lumOff val="-322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54216"/>
                <a:satOff val="6718"/>
                <a:lumOff val="-322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54216"/>
                <a:satOff val="6718"/>
                <a:lumOff val="-322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Deseo de perdurar en el futuro.</a:t>
          </a:r>
          <a:endParaRPr lang="en-US" sz="1800" kern="1200"/>
        </a:p>
      </dsp:txBody>
      <dsp:txXfrm>
        <a:off x="33926" y="2786805"/>
        <a:ext cx="4932272" cy="627128"/>
      </dsp:txXfrm>
    </dsp:sp>
    <dsp:sp modelId="{C3588CF4-0701-4375-90CE-134DE520A97B}">
      <dsp:nvSpPr>
        <dsp:cNvPr id="0" name=""/>
        <dsp:cNvSpPr/>
      </dsp:nvSpPr>
      <dsp:spPr>
        <a:xfrm>
          <a:off x="0" y="3499699"/>
          <a:ext cx="5000124" cy="694980"/>
        </a:xfrm>
        <a:prstGeom prst="roundRect">
          <a:avLst/>
        </a:prstGeom>
        <a:gradFill rotWithShape="0">
          <a:gsLst>
            <a:gs pos="0">
              <a:schemeClr val="accent5">
                <a:hueOff val="2605621"/>
                <a:satOff val="8957"/>
                <a:lumOff val="-42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605621"/>
                <a:satOff val="8957"/>
                <a:lumOff val="-42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605621"/>
                <a:satOff val="8957"/>
                <a:lumOff val="-42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Importancia de la muerte en su cultura.</a:t>
          </a:r>
          <a:endParaRPr lang="en-US" sz="1800" kern="1200"/>
        </a:p>
      </dsp:txBody>
      <dsp:txXfrm>
        <a:off x="33926" y="3533625"/>
        <a:ext cx="4932272" cy="627128"/>
      </dsp:txXfrm>
    </dsp:sp>
    <dsp:sp modelId="{579987DB-A64C-4D9F-9F73-6EDF9BDE44C2}">
      <dsp:nvSpPr>
        <dsp:cNvPr id="0" name=""/>
        <dsp:cNvSpPr/>
      </dsp:nvSpPr>
      <dsp:spPr>
        <a:xfrm>
          <a:off x="0" y="4246520"/>
          <a:ext cx="5000124" cy="694980"/>
        </a:xfrm>
        <a:prstGeom prst="roundRect">
          <a:avLst/>
        </a:prstGeom>
        <a:gradFill rotWithShape="0">
          <a:gsLst>
            <a:gs pos="0">
              <a:schemeClr val="accent5">
                <a:hueOff val="3257026"/>
                <a:satOff val="11196"/>
                <a:lumOff val="-5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257026"/>
                <a:satOff val="11196"/>
                <a:lumOff val="-5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257026"/>
                <a:satOff val="11196"/>
                <a:lumOff val="-5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Mano de obra abundante y barata…</a:t>
          </a:r>
          <a:endParaRPr lang="en-US" sz="1800" kern="1200"/>
        </a:p>
      </dsp:txBody>
      <dsp:txXfrm>
        <a:off x="33926" y="4280446"/>
        <a:ext cx="4932272" cy="6271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C927C-DFC1-4F02-B3A9-A8CD510BD89E}">
      <dsp:nvSpPr>
        <dsp:cNvPr id="0" name=""/>
        <dsp:cNvSpPr/>
      </dsp:nvSpPr>
      <dsp:spPr>
        <a:xfrm>
          <a:off x="0" y="22103"/>
          <a:ext cx="4697730" cy="26956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Monumento megalítico formado por varias piedras o bloques de piedras (sólo verticales o a modo de dólmenes), generalmente organizados creando una forma circular.</a:t>
          </a:r>
          <a:endParaRPr lang="en-US" sz="2400" kern="1200"/>
        </a:p>
      </dsp:txBody>
      <dsp:txXfrm>
        <a:off x="131592" y="153695"/>
        <a:ext cx="4434546" cy="2432496"/>
      </dsp:txXfrm>
    </dsp:sp>
    <dsp:sp modelId="{2AC24960-3EAA-452A-85E2-99AAAC81580B}">
      <dsp:nvSpPr>
        <dsp:cNvPr id="0" name=""/>
        <dsp:cNvSpPr/>
      </dsp:nvSpPr>
      <dsp:spPr>
        <a:xfrm>
          <a:off x="0" y="2786903"/>
          <a:ext cx="4697730" cy="2695680"/>
        </a:xfrm>
        <a:prstGeom prst="roundRect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Se cree que serían un santuario relacionado con algún culto agrario o solar.</a:t>
          </a:r>
          <a:endParaRPr lang="en-US" sz="2400" kern="1200"/>
        </a:p>
      </dsp:txBody>
      <dsp:txXfrm>
        <a:off x="131592" y="2918495"/>
        <a:ext cx="4434546" cy="2432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C9EDC9-9B69-BAF2-C866-66687A13B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E3DF8B-C22C-5F06-409A-9FB01B9D3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804A9F-2F1D-7FC8-A3EB-58D9457BE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FF8FDA-A818-2A54-E2B3-EA293F45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6BEA51-2067-055B-41B2-088777F9C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AAB92-6191-4A8A-8608-63B21E3DA40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87125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5621B-9AA8-39F3-2D9F-5306ECA1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911700-4D63-E3C7-94FD-3D11FCA05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D02921-76CA-5ED1-2E2A-C0618DF20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271984-B649-B758-F3AE-56084E65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1A821A-8606-CA42-3458-B18FF24C5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6FB0C-7DF1-434D-A02D-8812022D836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6867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BEF63-69F1-ED9A-EF88-680517D12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75BA9C-3A07-49AB-C41F-C2BD37816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70F1F1-B5F1-50A7-6060-C364E706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07185C-4C7E-5C9B-DD93-54577DAC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B9ACEE-0A7D-C875-B2EE-DAEE1A319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833CB-FDED-4FA2-8DD6-3F807C00B68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7081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EDA962-F629-4F2F-723C-2AF5F004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7C0ABE-865C-E918-0937-552584BE4C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A8DA1F-47B1-0540-596D-D88213476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3EDEF4-7AAE-3014-7072-304B11FBB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D10DEB-3DE1-3E75-D9C8-E1CB3A5F5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0D9257-0B5D-BDB6-9AD9-26AEB2722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738DEA-E9A6-4D37-9B0C-860B19DEA20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0120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98737D-FE23-D25A-2EAA-D4D1CA51B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B15860-60A5-A250-52E5-4C54CD9DF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628FE7-BC32-0EA4-C832-B7F5BE058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DCF1BF-E8FC-DD96-BBE6-96A4D6567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F6354A-CF6C-A010-0437-D102C75F0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B59F8A3-C7FE-AEC3-5282-8A8AC9B7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86DC50-495E-E2DE-BDE5-096612A94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8429682-CD88-D3CB-76E6-7048E3D6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9BFE0-8393-47E9-A15F-5014856B604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18443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56E16-E73A-6B9B-0F4A-F657C3565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5BD20C-112F-6514-CACB-EC4C9251F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E35AED-5337-D62B-21FA-21F95BD6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07F2BD-EA47-F4F6-34C1-61B1BB47E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58F9C-EEC5-450B-975D-F910A503FEA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3223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7E5282C-98AB-A49C-D52C-9B002E4D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D3CE4CE-C49B-C7F8-9B1E-A65978F2C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DEA283-4667-59D2-2577-FCA4B3D5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B5892-4EDC-45F6-AFE9-24183DF99FA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2739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CBDAD-125C-C88A-6123-F35764171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05A71D-76CE-35CA-601B-7229E155C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B8C44F-5D50-5162-7122-42DE6F149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231F3F-3A18-2811-D28A-8275C06DA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253227-FF63-A18D-B210-0E949F4F9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D999F6-EB90-28D5-3CC1-4F2E6ED6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BE086E-F29D-466D-B98B-FFD26F188C9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1563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F932E-07D4-81AE-E711-DF6916481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D69AD9F-37CE-B1D2-6E85-BF9BC579AE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9741E6-3A77-6377-CD06-E4C101430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737462-5AA0-9C7F-7B68-B8B9F2E38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02E4AA-6CA9-C80C-DFB9-83A13AEB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01EC9D-7FF6-8609-A529-B8A4A853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1723-B5C2-4B8C-AD25-951B93DD534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1720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D00F13-63C3-FBA3-9DAB-6890945C0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76D605-6592-4D6F-1C2F-7E3474C4D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D50D8-06EF-120A-3CE8-4DEC3B38C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353279-581D-7661-AD27-D39CB800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B1B9C-6F91-EA79-90D1-DCC8AC565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6DFDE-CAF1-4F71-A271-9D1F8388D50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5632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8BC312-4DD2-49C1-1B06-618AFEFF5C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F96431-4CCC-E938-6D76-25EEE7343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BDEC2F-8E77-1802-A18B-504683EE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1C067A-581B-24F5-CED3-E3E342CE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0A752C-991C-E922-4BE2-B3BDBEE5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47F52-A3F8-4028-9306-3F8BDB3AB66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61291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682C29-980F-4D17-9068-DF8DF902CC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304DF6-A259-A18A-E73C-DF0DB3DE4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AD71116-605B-34DD-6FE6-8307045BB8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CE24881-4C64-18E8-93AF-FC0A1D4D18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0398DC4-8E03-F70A-2359-26EE836E32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2CAA135-3328-4796-86C4-5116BF721D0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>
            <a:extLst>
              <a:ext uri="{FF2B5EF4-FFF2-40B4-BE49-F238E27FC236}">
                <a16:creationId xmlns:a16="http://schemas.microsoft.com/office/drawing/2014/main" id="{F9325334-B0FC-2495-B835-304FB30CF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8460" y="692696"/>
            <a:ext cx="3065480" cy="46805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es-ES" sz="192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es-ES" sz="192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19200" b="1" dirty="0">
                <a:latin typeface="+mj-lt"/>
                <a:ea typeface="+mj-ea"/>
                <a:cs typeface="+mj-cs"/>
              </a:rPr>
              <a:t>LA EDAD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19200" b="1" dirty="0">
                <a:latin typeface="+mj-lt"/>
                <a:ea typeface="+mj-ea"/>
                <a:cs typeface="+mj-cs"/>
              </a:rPr>
              <a:t> DE LOS METALES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es-ES" sz="47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es-ES" sz="47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es-ES" sz="4700" b="1" dirty="0">
              <a:latin typeface="+mj-lt"/>
              <a:ea typeface="+mj-ea"/>
              <a:cs typeface="+mj-cs"/>
            </a:endParaRP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altLang="es-ES" sz="4700" b="1" dirty="0">
                <a:latin typeface="+mj-lt"/>
                <a:ea typeface="+mj-ea"/>
                <a:cs typeface="+mj-cs"/>
              </a:rPr>
              <a:t>IES FORTUNY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altLang="es-ES" sz="4700" b="1" dirty="0">
                <a:latin typeface="+mj-lt"/>
                <a:ea typeface="+mj-ea"/>
                <a:cs typeface="+mj-cs"/>
              </a:rPr>
              <a:t>MARÍA SANZ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s-ES" sz="1600" b="1" dirty="0">
                <a:latin typeface="+mj-lt"/>
                <a:ea typeface="+mj-ea"/>
                <a:cs typeface="+mj-cs"/>
              </a:rPr>
              <a:t>I</a:t>
            </a:r>
          </a:p>
        </p:txBody>
      </p:sp>
      <p:sp>
        <p:nvSpPr>
          <p:cNvPr id="2061" name="Freeform: Shape 206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F2D44D30-F884-B51E-167A-B6DD82245D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5" r="12542" b="-1"/>
          <a:stretch/>
        </p:blipFill>
        <p:spPr bwMode="auto"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4318944-3193-738C-CF11-FD95E50E5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Cronología.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4032BF4-4DCA-65B3-E496-7571C50D67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" altLang="es-ES" dirty="0">
                <a:solidFill>
                  <a:schemeClr val="bg1"/>
                </a:solidFill>
              </a:rPr>
              <a:t>Repasemos la cronología prehistórica: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BA941C42-CE60-82BE-751B-6B2791999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2349500"/>
            <a:ext cx="4392612" cy="10541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/>
              <a:t>PREHISTORIA</a:t>
            </a:r>
          </a:p>
          <a:p>
            <a:pPr algn="ctr">
              <a:spcBef>
                <a:spcPct val="50000"/>
              </a:spcBef>
            </a:pPr>
            <a:r>
              <a:rPr lang="es-ES" altLang="es-ES" i="1"/>
              <a:t>(3 millones a. C. – 3500 a.C.)</a:t>
            </a:r>
          </a:p>
          <a:p>
            <a:pPr algn="ctr">
              <a:spcBef>
                <a:spcPct val="50000"/>
              </a:spcBef>
            </a:pPr>
            <a:r>
              <a:rPr lang="es-ES" altLang="es-ES" sz="1200" i="1"/>
              <a:t>Aparición del ser humano – Invención escritura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73539D7F-8F3F-3282-C681-0B0D88F15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933825"/>
            <a:ext cx="2447925" cy="1190625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/>
              <a:t>PALEOLITICO</a:t>
            </a:r>
          </a:p>
          <a:p>
            <a:pPr algn="ctr">
              <a:spcBef>
                <a:spcPct val="50000"/>
              </a:spcBef>
            </a:pPr>
            <a:r>
              <a:rPr lang="es-ES" altLang="es-ES" sz="1200" i="1"/>
              <a:t>(3 millones a.C. – 8000 a. C.)</a:t>
            </a:r>
          </a:p>
          <a:p>
            <a:pPr algn="ctr">
              <a:spcBef>
                <a:spcPct val="50000"/>
              </a:spcBef>
            </a:pPr>
            <a:r>
              <a:rPr lang="es-ES" altLang="es-ES" sz="1200" i="1"/>
              <a:t>Aparición del ser humano – </a:t>
            </a:r>
          </a:p>
          <a:p>
            <a:pPr algn="ctr">
              <a:spcBef>
                <a:spcPct val="50000"/>
              </a:spcBef>
            </a:pPr>
            <a:r>
              <a:rPr lang="es-ES" altLang="es-ES" sz="1200" i="1"/>
              <a:t>Invención de la agricultura.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889F02B1-0AEE-4AF0-BFE6-B45D7BE43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005263"/>
            <a:ext cx="1944688" cy="1325562"/>
          </a:xfrm>
          <a:prstGeom prst="rect">
            <a:avLst/>
          </a:prstGeom>
          <a:solidFill>
            <a:srgbClr val="FF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/>
              <a:t>NEOLÍTICO</a:t>
            </a:r>
          </a:p>
          <a:p>
            <a:pPr algn="ctr">
              <a:spcBef>
                <a:spcPct val="50000"/>
              </a:spcBef>
            </a:pPr>
            <a:r>
              <a:rPr lang="es-ES" altLang="es-ES" sz="1400" i="1"/>
              <a:t>(</a:t>
            </a:r>
            <a:r>
              <a:rPr lang="es-ES" altLang="es-ES" sz="1200" i="1"/>
              <a:t>8000 a. C. – 5000 a. C. )</a:t>
            </a:r>
          </a:p>
          <a:p>
            <a:pPr algn="ctr">
              <a:spcBef>
                <a:spcPct val="50000"/>
              </a:spcBef>
            </a:pPr>
            <a:r>
              <a:rPr lang="es-ES" altLang="es-ES" sz="1200" i="1"/>
              <a:t>Invención de la agricultura-Uso de los metales.</a:t>
            </a:r>
          </a:p>
        </p:txBody>
      </p:sp>
      <p:sp>
        <p:nvSpPr>
          <p:cNvPr id="7175" name="Text Box 7">
            <a:extLst>
              <a:ext uri="{FF2B5EF4-FFF2-40B4-BE49-F238E27FC236}">
                <a16:creationId xmlns:a16="http://schemas.microsoft.com/office/drawing/2014/main" id="{62A6860A-C1A0-F834-1E54-3B1317C1B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076700"/>
            <a:ext cx="2952750" cy="1217613"/>
          </a:xfrm>
          <a:prstGeom prst="rect">
            <a:avLst/>
          </a:prstGeom>
          <a:solidFill>
            <a:srgbClr val="FF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/>
              <a:t>EDAD DE LOS METALES</a:t>
            </a:r>
          </a:p>
          <a:p>
            <a:pPr algn="ctr">
              <a:spcBef>
                <a:spcPct val="50000"/>
              </a:spcBef>
            </a:pPr>
            <a:r>
              <a:rPr lang="es-ES" altLang="es-ES" sz="1400" i="1"/>
              <a:t>(5000 a. C. 3500 a. C.)</a:t>
            </a:r>
          </a:p>
          <a:p>
            <a:pPr algn="ctr">
              <a:spcBef>
                <a:spcPct val="50000"/>
              </a:spcBef>
            </a:pPr>
            <a:r>
              <a:rPr lang="es-ES" altLang="es-ES" sz="1400" i="1"/>
              <a:t>Uso de los metales – Invención de la escritura.</a:t>
            </a:r>
          </a:p>
        </p:txBody>
      </p:sp>
      <p:sp>
        <p:nvSpPr>
          <p:cNvPr id="7176" name="Line 8">
            <a:extLst>
              <a:ext uri="{FF2B5EF4-FFF2-40B4-BE49-F238E27FC236}">
                <a16:creationId xmlns:a16="http://schemas.microsoft.com/office/drawing/2014/main" id="{743E3868-0191-FCA5-E203-ACCBCE5AD1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8538" y="3429000"/>
            <a:ext cx="1727200" cy="504825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177" name="Line 9">
            <a:extLst>
              <a:ext uri="{FF2B5EF4-FFF2-40B4-BE49-F238E27FC236}">
                <a16:creationId xmlns:a16="http://schemas.microsoft.com/office/drawing/2014/main" id="{251674BA-7879-A381-8D6A-6F42516EE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500438"/>
            <a:ext cx="0" cy="57626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178" name="Line 10">
            <a:extLst>
              <a:ext uri="{FF2B5EF4-FFF2-40B4-BE49-F238E27FC236}">
                <a16:creationId xmlns:a16="http://schemas.microsoft.com/office/drawing/2014/main" id="{382C6B25-0D5E-022B-3622-4CDF79965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429000"/>
            <a:ext cx="1152525" cy="50482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179" name="AutoShape 11">
            <a:extLst>
              <a:ext uri="{FF2B5EF4-FFF2-40B4-BE49-F238E27FC236}">
                <a16:creationId xmlns:a16="http://schemas.microsoft.com/office/drawing/2014/main" id="{CB107732-29C7-96A9-D3ED-F6CFC8B12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4508500"/>
            <a:ext cx="431800" cy="21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7180" name="AutoShape 12">
            <a:extLst>
              <a:ext uri="{FF2B5EF4-FFF2-40B4-BE49-F238E27FC236}">
                <a16:creationId xmlns:a16="http://schemas.microsoft.com/office/drawing/2014/main" id="{D2C0DAF5-EE19-C9B4-0B22-D74852A34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4508500"/>
            <a:ext cx="431800" cy="21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7181" name="Oval 13">
            <a:extLst>
              <a:ext uri="{FF2B5EF4-FFF2-40B4-BE49-F238E27FC236}">
                <a16:creationId xmlns:a16="http://schemas.microsoft.com/office/drawing/2014/main" id="{37625ABF-C5F0-8BB5-6ADA-A2906CA51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3789363"/>
            <a:ext cx="3563937" cy="208756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7182" name="Text Box 14">
            <a:extLst>
              <a:ext uri="{FF2B5EF4-FFF2-40B4-BE49-F238E27FC236}">
                <a16:creationId xmlns:a16="http://schemas.microsoft.com/office/drawing/2014/main" id="{43AFEF67-4397-EAA5-0F23-2AB59FADF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5805488"/>
            <a:ext cx="30591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1400">
                <a:solidFill>
                  <a:srgbClr val="FF6600"/>
                </a:solidFill>
              </a:rPr>
              <a:t>En la Península Ibérica comenzaron a utilizarse en el 3000 a. 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820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82362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9AED8C89-4504-5DA7-3BDE-4BC8E192F4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Cronología.</a:t>
            </a: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E2D4CFF0-2743-0BA7-3148-12042AF385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r="928" b="1"/>
          <a:stretch/>
        </p:blipFill>
        <p:spPr bwMode="auto">
          <a:xfrm>
            <a:off x="245660" y="2454903"/>
            <a:ext cx="5293729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4" name="Rectangle 820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DC59888-1B4F-14FA-2776-D73E6C6DC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pPr algn="just">
              <a:buFontTx/>
              <a:buNone/>
            </a:pPr>
            <a:r>
              <a:rPr lang="es-ES" altLang="es-ES" sz="2000" dirty="0">
                <a:solidFill>
                  <a:srgbClr val="FFFFFF"/>
                </a:solidFill>
              </a:rPr>
              <a:t>Nos situamos al final de la Prehistoria, momento en el que se aprendió a utilizar el </a:t>
            </a:r>
            <a:r>
              <a:rPr lang="es-ES" altLang="es-ES" sz="2000" b="1" dirty="0">
                <a:solidFill>
                  <a:srgbClr val="FFFFFF"/>
                </a:solidFill>
              </a:rPr>
              <a:t>metal</a:t>
            </a:r>
            <a:r>
              <a:rPr lang="es-ES" altLang="es-ES" sz="2000" dirty="0">
                <a:solidFill>
                  <a:srgbClr val="FFFFFF"/>
                </a:solidFill>
              </a:rPr>
              <a:t> para fabricar objetos, por ello, esta etapa es conocida como </a:t>
            </a:r>
            <a:r>
              <a:rPr lang="es-ES" altLang="es-ES" sz="2000" b="1" dirty="0">
                <a:solidFill>
                  <a:srgbClr val="FFFFFF"/>
                </a:solidFill>
              </a:rPr>
              <a:t>Edad de los Metales</a:t>
            </a:r>
            <a:r>
              <a:rPr lang="es-ES" altLang="es-ES" sz="2000"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D6F2F0-3F96-59D1-9D79-2CEBB5AB9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s-ES" altLang="es-ES" sz="3600" dirty="0"/>
              <a:t>La metalurgia.</a:t>
            </a:r>
          </a:p>
        </p:txBody>
      </p:sp>
      <p:pic>
        <p:nvPicPr>
          <p:cNvPr id="9223" name="Picture 7" descr="Las Armas En La Edad de Los Metales">
            <a:extLst>
              <a:ext uri="{FF2B5EF4-FFF2-40B4-BE49-F238E27FC236}">
                <a16:creationId xmlns:a16="http://schemas.microsoft.com/office/drawing/2014/main" id="{5A2E72DD-C2E1-941E-FEEE-E884C3C77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r="1215" b="1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>
            <a:extLst>
              <a:ext uri="{FF2B5EF4-FFF2-40B4-BE49-F238E27FC236}">
                <a16:creationId xmlns:a16="http://schemas.microsoft.com/office/drawing/2014/main" id="{0FD667C0-BFDB-B6DC-BCFF-775EAEE86C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Autofit/>
          </a:bodyPr>
          <a:lstStyle/>
          <a:p>
            <a:pPr>
              <a:buFontTx/>
              <a:buNone/>
            </a:pPr>
            <a:r>
              <a:rPr lang="es-ES" altLang="es-ES" sz="2400" dirty="0"/>
              <a:t>Los metales utilizados fueron cambiando con el tiempo, siendo cada vez más resistentes, lo que les permitió vencer a aquellos que dominaban metales más avanzados en las batallas que enfrentaban a unos pueblos con otros.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D51A16F-7E1A-9835-B89C-5323EB515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La metalurgia.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5BA919B6-0FC1-F0FC-6657-5704C9343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157788"/>
            <a:ext cx="27352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>
                <a:solidFill>
                  <a:schemeClr val="folHlink"/>
                </a:solidFill>
              </a:rPr>
              <a:t>.</a:t>
            </a:r>
          </a:p>
        </p:txBody>
      </p:sp>
      <p:pic>
        <p:nvPicPr>
          <p:cNvPr id="10250" name="Picture 10">
            <a:extLst>
              <a:ext uri="{FF2B5EF4-FFF2-40B4-BE49-F238E27FC236}">
                <a16:creationId xmlns:a16="http://schemas.microsoft.com/office/drawing/2014/main" id="{E698EB5A-ECBB-544E-BD63-CCC464144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776" y="2132856"/>
            <a:ext cx="4739870" cy="36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252" name="Rectangle 3">
            <a:extLst>
              <a:ext uri="{FF2B5EF4-FFF2-40B4-BE49-F238E27FC236}">
                <a16:creationId xmlns:a16="http://schemas.microsoft.com/office/drawing/2014/main" id="{A7939FF1-5A03-6637-A701-2CD1FD47481D}"/>
              </a:ext>
            </a:extLst>
          </p:cNvPr>
          <p:cNvGraphicFramePr/>
          <p:nvPr/>
        </p:nvGraphicFramePr>
        <p:xfrm>
          <a:off x="457200" y="1600200"/>
          <a:ext cx="325070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Rectangle 1332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BB23B216-325C-6C2B-9F49-561C9D7152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metalurgia.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04B9D65E-F708-179C-04E5-000964718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2318355"/>
            <a:ext cx="8178799" cy="310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A3EE878-7616-33C2-E698-F4D78B808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La metalurgia.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BB24317-3F9A-7787-0EEC-51B1F6229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b="1">
                <a:solidFill>
                  <a:srgbClr val="FF6600"/>
                </a:solidFill>
              </a:rPr>
              <a:t>Cobre.</a:t>
            </a:r>
          </a:p>
          <a:p>
            <a:endParaRPr lang="es-ES" altLang="es-ES"/>
          </a:p>
        </p:txBody>
      </p:sp>
      <p:pic>
        <p:nvPicPr>
          <p:cNvPr id="11269" name="Picture 5">
            <a:extLst>
              <a:ext uri="{FF2B5EF4-FFF2-40B4-BE49-F238E27FC236}">
                <a16:creationId xmlns:a16="http://schemas.microsoft.com/office/drawing/2014/main" id="{2FED51FE-43EE-94E7-57EB-EDACCECAC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33600"/>
            <a:ext cx="4032250" cy="302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>
            <a:extLst>
              <a:ext uri="{FF2B5EF4-FFF2-40B4-BE49-F238E27FC236}">
                <a16:creationId xmlns:a16="http://schemas.microsoft.com/office/drawing/2014/main" id="{6BCD374A-9398-406B-1177-20AED4529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700213"/>
            <a:ext cx="3671887" cy="23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>
            <a:extLst>
              <a:ext uri="{FF2B5EF4-FFF2-40B4-BE49-F238E27FC236}">
                <a16:creationId xmlns:a16="http://schemas.microsoft.com/office/drawing/2014/main" id="{4ED78C76-3E1B-B5B4-DF7A-7AB6056D6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76700"/>
            <a:ext cx="2952750" cy="239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4" name="Text Box 10">
            <a:extLst>
              <a:ext uri="{FF2B5EF4-FFF2-40B4-BE49-F238E27FC236}">
                <a16:creationId xmlns:a16="http://schemas.microsoft.com/office/drawing/2014/main" id="{443D198B-165E-2360-88D6-C49769850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373688"/>
            <a:ext cx="46085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>
                <a:solidFill>
                  <a:srgbClr val="FF6600"/>
                </a:solidFill>
              </a:rPr>
              <a:t>En la Península Ibérica comenzó a utilizarse en el 3000 a. 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9" name="Rectangle 1434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6E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0F64F6A-3B11-08B5-CAED-5050DBFFE8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La metalurgia.</a:t>
            </a:r>
          </a:p>
        </p:txBody>
      </p:sp>
      <p:sp>
        <p:nvSpPr>
          <p:cNvPr id="14351" name="Rectangle 14350">
            <a:extLst>
              <a:ext uri="{FF2B5EF4-FFF2-40B4-BE49-F238E27FC236}">
                <a16:creationId xmlns:a16="http://schemas.microsoft.com/office/drawing/2014/main" id="{33B81349-3A7E-4A66-9ED9-66E6F8E29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7" y="2454901"/>
            <a:ext cx="2580872" cy="4080255"/>
          </a:xfrm>
          <a:prstGeom prst="rect">
            <a:avLst/>
          </a:prstGeom>
          <a:solidFill>
            <a:srgbClr val="937E5C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1" name="Picture 5">
            <a:extLst>
              <a:ext uri="{FF2B5EF4-FFF2-40B4-BE49-F238E27FC236}">
                <a16:creationId xmlns:a16="http://schemas.microsoft.com/office/drawing/2014/main" id="{1AEAF013-5F79-0C99-79AE-492E99B55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333" y="2667954"/>
            <a:ext cx="1672234" cy="363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3" name="Rectangle 14352">
            <a:extLst>
              <a:ext uri="{FF2B5EF4-FFF2-40B4-BE49-F238E27FC236}">
                <a16:creationId xmlns:a16="http://schemas.microsoft.com/office/drawing/2014/main" id="{4A37A7FF-19A5-40D8-8D0C-E780CBD33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56101" y="2454900"/>
            <a:ext cx="2580872" cy="4080255"/>
          </a:xfrm>
          <a:prstGeom prst="rect">
            <a:avLst/>
          </a:prstGeom>
          <a:solidFill>
            <a:srgbClr val="937E5C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3" name="Picture 7">
            <a:extLst>
              <a:ext uri="{FF2B5EF4-FFF2-40B4-BE49-F238E27FC236}">
                <a16:creationId xmlns:a16="http://schemas.microsoft.com/office/drawing/2014/main" id="{92E0297C-7303-AD3A-F686-2703CF3E5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4227" y="3622905"/>
            <a:ext cx="2300519" cy="172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5" name="Rectangle 1435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A5338C-A7D1-61D0-CB85-B7DF6B8FAF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67042" y="762983"/>
            <a:ext cx="2636346" cy="5330923"/>
          </a:xfrm>
        </p:spPr>
        <p:txBody>
          <a:bodyPr anchor="ctr">
            <a:normAutofit/>
          </a:bodyPr>
          <a:lstStyle/>
          <a:p>
            <a:pPr>
              <a:spcBef>
                <a:spcPct val="50000"/>
              </a:spcBef>
            </a:pPr>
            <a:r>
              <a:rPr lang="es-ES" altLang="es-ES" sz="2100">
                <a:solidFill>
                  <a:srgbClr val="FFFFFF"/>
                </a:solidFill>
              </a:rPr>
              <a:t>Las armas y herramientas de cobre eran mucho más resistentes que las de piedra. Los pueblos que las dominaban vencían a los que todavía se hallaban en la Edad de Piedra.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1FF9EE7-3EA7-1B75-74A5-58335E049A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La metalurgia.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CA53771-8079-FC84-100F-12DF08077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b="1">
                <a:solidFill>
                  <a:srgbClr val="CC9900"/>
                </a:solidFill>
              </a:rPr>
              <a:t>Bronce </a:t>
            </a:r>
            <a:r>
              <a:rPr lang="es-ES" altLang="es-ES">
                <a:solidFill>
                  <a:schemeClr val="bg1"/>
                </a:solidFill>
              </a:rPr>
              <a:t>(aleación de bronce y estaño).</a:t>
            </a:r>
            <a:endParaRPr lang="es-ES" altLang="es-ES" b="1">
              <a:solidFill>
                <a:srgbClr val="CC9900"/>
              </a:solidFill>
            </a:endParaRPr>
          </a:p>
          <a:p>
            <a:endParaRPr lang="es-ES" altLang="es-ES"/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5A72546C-0F86-FDEB-C11A-181BDE964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349500"/>
            <a:ext cx="3409950" cy="345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>
            <a:extLst>
              <a:ext uri="{FF2B5EF4-FFF2-40B4-BE49-F238E27FC236}">
                <a16:creationId xmlns:a16="http://schemas.microsoft.com/office/drawing/2014/main" id="{94C643D4-150F-FE2C-85A9-7BBA9A0E0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492375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>
            <a:extLst>
              <a:ext uri="{FF2B5EF4-FFF2-40B4-BE49-F238E27FC236}">
                <a16:creationId xmlns:a16="http://schemas.microsoft.com/office/drawing/2014/main" id="{A676BC6E-E9AE-1F45-5E73-04D2AAFA6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492375"/>
            <a:ext cx="2160588" cy="176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0" name="Text Box 10">
            <a:extLst>
              <a:ext uri="{FF2B5EF4-FFF2-40B4-BE49-F238E27FC236}">
                <a16:creationId xmlns:a16="http://schemas.microsoft.com/office/drawing/2014/main" id="{22EEDB08-8204-4365-90DB-A5A9A324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437063"/>
            <a:ext cx="2305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>
                <a:solidFill>
                  <a:srgbClr val="FF6600"/>
                </a:solidFill>
              </a:rPr>
              <a:t>Bronce.</a:t>
            </a:r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A2F80B91-ADAF-E8AD-D0ED-7912B5E45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4437063"/>
            <a:ext cx="2305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>
                <a:solidFill>
                  <a:schemeClr val="accent1"/>
                </a:solidFill>
              </a:rPr>
              <a:t>Estaño.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25" name="Rectangle 17424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82E7BC77-73D1-E3FC-DC1A-73DB56D66C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669978"/>
            <a:ext cx="3293268" cy="2091732"/>
          </a:xfrm>
        </p:spPr>
        <p:txBody>
          <a:bodyPr anchor="t">
            <a:normAutofit fontScale="90000"/>
          </a:bodyPr>
          <a:lstStyle/>
          <a:p>
            <a:r>
              <a:rPr lang="es-ES" altLang="es-ES" sz="5300" dirty="0">
                <a:solidFill>
                  <a:schemeClr val="bg1"/>
                </a:solidFill>
              </a:rPr>
              <a:t>La metalurgia</a:t>
            </a:r>
            <a:r>
              <a:rPr lang="es-ES" altLang="es-ES" sz="35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7417" name="Picture 9">
            <a:extLst>
              <a:ext uri="{FF2B5EF4-FFF2-40B4-BE49-F238E27FC236}">
                <a16:creationId xmlns:a16="http://schemas.microsoft.com/office/drawing/2014/main" id="{55BB3DF5-4C37-75C3-F395-357DA83F96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0" r="15425" b="3"/>
          <a:stretch/>
        </p:blipFill>
        <p:spPr bwMode="auto">
          <a:xfrm>
            <a:off x="20" y="10"/>
            <a:ext cx="3000355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>
            <a:extLst>
              <a:ext uri="{FF2B5EF4-FFF2-40B4-BE49-F238E27FC236}">
                <a16:creationId xmlns:a16="http://schemas.microsoft.com/office/drawing/2014/main" id="{483BEAC2-7459-6D74-CA85-AB1D164D0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2" r="19930"/>
          <a:stretch/>
        </p:blipFill>
        <p:spPr bwMode="auto">
          <a:xfrm>
            <a:off x="3143251" y="10"/>
            <a:ext cx="2857499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9" name="Picture 11">
            <a:extLst>
              <a:ext uri="{FF2B5EF4-FFF2-40B4-BE49-F238E27FC236}">
                <a16:creationId xmlns:a16="http://schemas.microsoft.com/office/drawing/2014/main" id="{4A193BC1-B5FB-475D-B9B1-6A0C47A99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4" r="24061" b="1"/>
          <a:stretch/>
        </p:blipFill>
        <p:spPr bwMode="auto">
          <a:xfrm>
            <a:off x="6143625" y="-1"/>
            <a:ext cx="3000375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27" name="Group 17426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17428" name="Freeform: Shape 17427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429" name="Freeform: Shape 17428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F0EBFF9-9435-A90C-F84A-CD528078A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48150" y="4766267"/>
            <a:ext cx="4788346" cy="209173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spcBef>
                <a:spcPct val="50000"/>
              </a:spcBef>
              <a:buNone/>
            </a:pPr>
            <a:r>
              <a:rPr lang="es-ES" altLang="es-ES" sz="2400" b="1" dirty="0">
                <a:solidFill>
                  <a:schemeClr val="bg1">
                    <a:alpha val="80000"/>
                  </a:schemeClr>
                </a:solidFill>
              </a:rPr>
              <a:t>Los pueblos que conocían el bronce vencían fácilmente con sus armas a los pueblos que todavía se hallaban en la Edad del Cobre.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1500F0E-3E5E-38CD-27D5-70E7124137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La metalurgia.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E1000BA-B09C-AFC1-D165-DD56F09CA4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b="1">
                <a:solidFill>
                  <a:schemeClr val="accent1"/>
                </a:solidFill>
              </a:rPr>
              <a:t>Hierro.</a:t>
            </a:r>
          </a:p>
          <a:p>
            <a:pPr>
              <a:buFontTx/>
              <a:buNone/>
            </a:pPr>
            <a:endParaRPr lang="es-ES" altLang="es-ES"/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8CDC37DA-9F28-DCCA-C33C-D9D676967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349500"/>
            <a:ext cx="2879725" cy="274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>
            <a:extLst>
              <a:ext uri="{FF2B5EF4-FFF2-40B4-BE49-F238E27FC236}">
                <a16:creationId xmlns:a16="http://schemas.microsoft.com/office/drawing/2014/main" id="{4355227A-5AF1-88F7-B473-DD7715B8F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700213"/>
            <a:ext cx="1781175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1" name="Picture 9">
            <a:extLst>
              <a:ext uri="{FF2B5EF4-FFF2-40B4-BE49-F238E27FC236}">
                <a16:creationId xmlns:a16="http://schemas.microsoft.com/office/drawing/2014/main" id="{BEF5B8ED-60DB-09D1-2ACA-3B1E29841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652963"/>
            <a:ext cx="2089150" cy="181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3" name="Picture 11">
            <a:extLst>
              <a:ext uri="{FF2B5EF4-FFF2-40B4-BE49-F238E27FC236}">
                <a16:creationId xmlns:a16="http://schemas.microsoft.com/office/drawing/2014/main" id="{BDC51BCC-6523-706B-2E32-7340A86C2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205038"/>
            <a:ext cx="2632075" cy="35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7AF93AD-D339-2771-D352-D863ED201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3504" y="723578"/>
            <a:ext cx="2540329" cy="545338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sz="3700" dirty="0">
                <a:solidFill>
                  <a:schemeClr val="tx1"/>
                </a:solidFill>
              </a:rPr>
              <a:t>ARMAS</a:t>
            </a:r>
            <a:br>
              <a:rPr lang="es-ES" altLang="es-ES" sz="3700" dirty="0">
                <a:solidFill>
                  <a:schemeClr val="tx1"/>
                </a:solidFill>
              </a:rPr>
            </a:br>
            <a:r>
              <a:rPr lang="es-ES" altLang="es-ES" sz="3700" dirty="0">
                <a:solidFill>
                  <a:schemeClr val="tx1"/>
                </a:solidFill>
              </a:rPr>
              <a:t>DE </a:t>
            </a:r>
            <a:br>
              <a:rPr lang="es-ES" altLang="es-ES" sz="3700" dirty="0">
                <a:solidFill>
                  <a:schemeClr val="tx1"/>
                </a:solidFill>
              </a:rPr>
            </a:br>
            <a:r>
              <a:rPr lang="es-ES" altLang="es-ES" sz="3700" dirty="0">
                <a:solidFill>
                  <a:schemeClr val="tx1"/>
                </a:solidFill>
              </a:rPr>
              <a:t>LA </a:t>
            </a:r>
            <a:br>
              <a:rPr lang="es-ES" altLang="es-ES" sz="3700" dirty="0">
                <a:solidFill>
                  <a:schemeClr val="tx1"/>
                </a:solidFill>
              </a:rPr>
            </a:br>
            <a:r>
              <a:rPr lang="es-ES" altLang="es-ES" sz="3700" dirty="0">
                <a:solidFill>
                  <a:schemeClr val="tx1"/>
                </a:solidFill>
              </a:rPr>
              <a:t>EDAD </a:t>
            </a:r>
            <a:br>
              <a:rPr lang="es-ES" altLang="es-ES" sz="3700" dirty="0">
                <a:solidFill>
                  <a:schemeClr val="tx1"/>
                </a:solidFill>
              </a:rPr>
            </a:br>
            <a:r>
              <a:rPr lang="es-ES" altLang="es-ES" sz="3700" dirty="0">
                <a:solidFill>
                  <a:schemeClr val="tx1"/>
                </a:solidFill>
              </a:rPr>
              <a:t>DEL </a:t>
            </a:r>
            <a:br>
              <a:rPr lang="es-ES" altLang="es-ES" sz="3700" dirty="0">
                <a:solidFill>
                  <a:schemeClr val="tx1"/>
                </a:solidFill>
              </a:rPr>
            </a:br>
            <a:r>
              <a:rPr lang="es-ES" altLang="es-ES" sz="3700" dirty="0">
                <a:solidFill>
                  <a:schemeClr val="tx1"/>
                </a:solidFill>
              </a:rPr>
              <a:t>HIERRO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5724D26-8C3B-7964-F994-068025F98F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3504" y="2548467"/>
            <a:ext cx="2540328" cy="3628495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s-ES" altLang="es-ES" sz="1600"/>
              <a:t>.</a:t>
            </a:r>
          </a:p>
        </p:txBody>
      </p:sp>
      <p:sp>
        <p:nvSpPr>
          <p:cNvPr id="21523" name="Rectangle 21522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03806" y="0"/>
            <a:ext cx="5740194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25" name="Rectangle 21524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5105" y="321732"/>
            <a:ext cx="3083291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515" name="Picture 11">
            <a:extLst>
              <a:ext uri="{FF2B5EF4-FFF2-40B4-BE49-F238E27FC236}">
                <a16:creationId xmlns:a16="http://schemas.microsoft.com/office/drawing/2014/main" id="{4C1B7908-5623-AABF-6441-C95F04C8C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7097" y="1092952"/>
            <a:ext cx="2831924" cy="212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27" name="Rectangle 21526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8617" y="321732"/>
            <a:ext cx="2074512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517" name="Picture 13">
            <a:extLst>
              <a:ext uri="{FF2B5EF4-FFF2-40B4-BE49-F238E27FC236}">
                <a16:creationId xmlns:a16="http://schemas.microsoft.com/office/drawing/2014/main" id="{97BDF43D-A839-1A10-C2BF-3A15A0700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8893" y="474133"/>
            <a:ext cx="1610548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29" name="Rectangle 21528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5105" y="4155753"/>
            <a:ext cx="3083291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1A22B371-2DFF-DD2C-59A3-01CE0D227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7097" y="4366759"/>
            <a:ext cx="2831924" cy="196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31" name="Rectangle 21530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8617" y="3509431"/>
            <a:ext cx="2074512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513" name="Picture 9">
            <a:extLst>
              <a:ext uri="{FF2B5EF4-FFF2-40B4-BE49-F238E27FC236}">
                <a16:creationId xmlns:a16="http://schemas.microsoft.com/office/drawing/2014/main" id="{E3C20DEA-CEA4-73D5-42AD-A528E002B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9729" y="3734053"/>
            <a:ext cx="1828877" cy="258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A1A5C73-E105-7701-7603-CE5FE2299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96276" y="4522156"/>
            <a:ext cx="3703452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s-E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metalurgia.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5E83C01-B59D-1088-390D-EFED777C5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96277" y="3945418"/>
            <a:ext cx="3703452" cy="5767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s-ES" sz="17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Armas</a:t>
            </a:r>
            <a:r>
              <a:rPr lang="en-US" altLang="es-E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</a:t>
            </a:r>
            <a:r>
              <a:rPr lang="en-US" altLang="es-ES" sz="17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Edad</a:t>
            </a:r>
            <a:r>
              <a:rPr lang="en-US" altLang="es-E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altLang="es-ES" sz="17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</a:t>
            </a:r>
            <a:r>
              <a:rPr lang="en-US" altLang="es-E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es-ES" sz="17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Metales</a:t>
            </a:r>
            <a:r>
              <a:rPr lang="en-US" altLang="es-E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24594" name="Freeform: Shape 24593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2798064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96" name="Freeform: Shape 24595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86" y="-4332"/>
            <a:ext cx="3182112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581" name="Picture 5">
            <a:extLst>
              <a:ext uri="{FF2B5EF4-FFF2-40B4-BE49-F238E27FC236}">
                <a16:creationId xmlns:a16="http://schemas.microsoft.com/office/drawing/2014/main" id="{C342E4EE-4A8A-1C7F-3237-2B2DC0A2D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2" r="2523" b="-1"/>
          <a:stretch/>
        </p:blipFill>
        <p:spPr bwMode="auto">
          <a:xfrm>
            <a:off x="934929" y="10"/>
            <a:ext cx="2935224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3" name="Picture 7">
            <a:extLst>
              <a:ext uri="{FF2B5EF4-FFF2-40B4-BE49-F238E27FC236}">
                <a16:creationId xmlns:a16="http://schemas.microsoft.com/office/drawing/2014/main" id="{988D221F-32D9-9496-E19F-5E1F8AFB0F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9" b="1"/>
          <a:stretch/>
        </p:blipFill>
        <p:spPr bwMode="auto">
          <a:xfrm>
            <a:off x="20" y="2288331"/>
            <a:ext cx="267345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98" name="Oval 24597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0725" y="561316"/>
            <a:ext cx="2386584" cy="3182112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589" name="Picture 13">
            <a:extLst>
              <a:ext uri="{FF2B5EF4-FFF2-40B4-BE49-F238E27FC236}">
                <a16:creationId xmlns:a16="http://schemas.microsoft.com/office/drawing/2014/main" id="{CE91E4A9-507B-1A18-D708-CADEED17E3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5" r="3237" b="2"/>
          <a:stretch/>
        </p:blipFill>
        <p:spPr bwMode="auto">
          <a:xfrm>
            <a:off x="4144169" y="725908"/>
            <a:ext cx="2139696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00" name="Freeform: Shape 24599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4426" y="-4332"/>
            <a:ext cx="2579574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587" name="Picture 11">
            <a:extLst>
              <a:ext uri="{FF2B5EF4-FFF2-40B4-BE49-F238E27FC236}">
                <a16:creationId xmlns:a16="http://schemas.microsoft.com/office/drawing/2014/main" id="{4DCB25A0-4FC3-7F69-7A30-EBF01EC4A6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4" r="23571"/>
          <a:stretch/>
        </p:blipFill>
        <p:spPr bwMode="auto">
          <a:xfrm>
            <a:off x="6689070" y="-4331"/>
            <a:ext cx="2454929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02" name="Freeform: Shape 24601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9498" y="3907418"/>
            <a:ext cx="2244502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585" name="Picture 9">
            <a:extLst>
              <a:ext uri="{FF2B5EF4-FFF2-40B4-BE49-F238E27FC236}">
                <a16:creationId xmlns:a16="http://schemas.microsoft.com/office/drawing/2014/main" id="{6AE3B516-49FF-9344-103A-A34CDEF6B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"/>
          <a:stretch/>
        </p:blipFill>
        <p:spPr bwMode="auto">
          <a:xfrm>
            <a:off x="7022427" y="4071322"/>
            <a:ext cx="2121573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8EBC5AF-B370-7850-BE9B-6B9CB34F4D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La metalurgia.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1734945-2D66-B775-C795-A49DF9C00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" altLang="es-ES">
                <a:solidFill>
                  <a:srgbClr val="FF6699"/>
                </a:solidFill>
              </a:rPr>
              <a:t>Ornamentos de la Edad de los Metales:</a:t>
            </a:r>
          </a:p>
        </p:txBody>
      </p:sp>
      <p:pic>
        <p:nvPicPr>
          <p:cNvPr id="25605" name="Picture 5">
            <a:extLst>
              <a:ext uri="{FF2B5EF4-FFF2-40B4-BE49-F238E27FC236}">
                <a16:creationId xmlns:a16="http://schemas.microsoft.com/office/drawing/2014/main" id="{A12EA40A-078A-8404-4A09-C1BDBC923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05038"/>
            <a:ext cx="1350963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7" name="Picture 7">
            <a:extLst>
              <a:ext uri="{FF2B5EF4-FFF2-40B4-BE49-F238E27FC236}">
                <a16:creationId xmlns:a16="http://schemas.microsoft.com/office/drawing/2014/main" id="{AF38937E-1104-15A5-C6FD-A39480DB8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365625"/>
            <a:ext cx="21717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9" name="Picture 9">
            <a:extLst>
              <a:ext uri="{FF2B5EF4-FFF2-40B4-BE49-F238E27FC236}">
                <a16:creationId xmlns:a16="http://schemas.microsoft.com/office/drawing/2014/main" id="{618E0F62-BB00-7FDA-4D67-FB0B97E99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276475"/>
            <a:ext cx="1530350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1" name="Picture 11">
            <a:extLst>
              <a:ext uri="{FF2B5EF4-FFF2-40B4-BE49-F238E27FC236}">
                <a16:creationId xmlns:a16="http://schemas.microsoft.com/office/drawing/2014/main" id="{16B8E221-9F5C-CBD9-EA5D-2EDC6F9D3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060575"/>
            <a:ext cx="3167063" cy="264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3" name="Picture 13">
            <a:extLst>
              <a:ext uri="{FF2B5EF4-FFF2-40B4-BE49-F238E27FC236}">
                <a16:creationId xmlns:a16="http://schemas.microsoft.com/office/drawing/2014/main" id="{7CF01345-4699-221C-075D-4D0843DC9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781300"/>
            <a:ext cx="1296988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5" name="Picture 15">
            <a:extLst>
              <a:ext uri="{FF2B5EF4-FFF2-40B4-BE49-F238E27FC236}">
                <a16:creationId xmlns:a16="http://schemas.microsoft.com/office/drawing/2014/main" id="{C0C8C7EF-D21E-CFBC-F006-C526F760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581525"/>
            <a:ext cx="2286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7" name="Picture 17">
            <a:extLst>
              <a:ext uri="{FF2B5EF4-FFF2-40B4-BE49-F238E27FC236}">
                <a16:creationId xmlns:a16="http://schemas.microsoft.com/office/drawing/2014/main" id="{12D96118-8331-CE89-04B5-8863D9131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724400"/>
            <a:ext cx="1698625" cy="189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4" name="Rectangle 2663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6F80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2ECB3BC6-04E6-3389-EE6A-4A9B1549F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516804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La metalurgia. Proceso.</a:t>
            </a:r>
          </a:p>
        </p:txBody>
      </p:sp>
      <p:sp>
        <p:nvSpPr>
          <p:cNvPr id="26636" name="Rectangle 26635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8" y="2432305"/>
            <a:ext cx="5292501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29" name="Picture 5">
            <a:extLst>
              <a:ext uri="{FF2B5EF4-FFF2-40B4-BE49-F238E27FC236}">
                <a16:creationId xmlns:a16="http://schemas.microsoft.com/office/drawing/2014/main" id="{0F22FC21-9840-120F-5D4A-AEAE01F34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058" y="3428889"/>
            <a:ext cx="4934932" cy="210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8" name="Rectangle 2663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E15E11F-82F4-D066-6FC5-3FAC505DD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92569" y="1002708"/>
            <a:ext cx="2568554" cy="4852362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r>
              <a:rPr lang="es-ES" altLang="es-ES" sz="2800" dirty="0">
                <a:solidFill>
                  <a:srgbClr val="FFFFFF"/>
                </a:solidFill>
              </a:rPr>
              <a:t>Al principio, el metal se trabajaba en frío, dándole forma golpeándolo a través de herramientas más duras.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5" name="Rectangle 27664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61BF3FE3-1582-22A2-AA6D-B710BCA4BB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metalurgia. Proceso.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A041DF2-F384-C972-4AB3-E5D8DCEE3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5677" y="4170501"/>
            <a:ext cx="27432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Más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tarde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aprendieron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aplicarle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fuego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calor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para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poder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moldearlo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es-E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mejor</a:t>
            </a:r>
            <a:r>
              <a:rPr lang="en-US" altLang="es-E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cxnSp>
        <p:nvCxnSpPr>
          <p:cNvPr id="27667" name="Straight Connector 27666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3" name="Picture 5">
            <a:extLst>
              <a:ext uri="{FF2B5EF4-FFF2-40B4-BE49-F238E27FC236}">
                <a16:creationId xmlns:a16="http://schemas.microsoft.com/office/drawing/2014/main" id="{2DB30462-B72D-AACE-224B-8A823D556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r="-1" b="-1"/>
          <a:stretch/>
        </p:blipFill>
        <p:spPr bwMode="auto">
          <a:xfrm>
            <a:off x="3865366" y="1538742"/>
            <a:ext cx="4915159" cy="378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4" name="Rectangle 28685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584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F599BE1D-BC62-58DE-AFC1-0F600661FB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La metalurgia. Proceso.</a:t>
            </a:r>
          </a:p>
        </p:txBody>
      </p:sp>
      <p:pic>
        <p:nvPicPr>
          <p:cNvPr id="28681" name="Picture 9">
            <a:extLst>
              <a:ext uri="{FF2B5EF4-FFF2-40B4-BE49-F238E27FC236}">
                <a16:creationId xmlns:a16="http://schemas.microsoft.com/office/drawing/2014/main" id="{11896293-2021-6483-AAA4-FB4EA6A4B9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0" r="25089" b="-2"/>
          <a:stretch/>
        </p:blipFill>
        <p:spPr bwMode="auto">
          <a:xfrm>
            <a:off x="245659" y="2454903"/>
            <a:ext cx="2582101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9" name="Picture 7">
            <a:extLst>
              <a:ext uri="{FF2B5EF4-FFF2-40B4-BE49-F238E27FC236}">
                <a16:creationId xmlns:a16="http://schemas.microsoft.com/office/drawing/2014/main" id="{0F875D5E-50C7-088B-EE16-1CD982A942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2" r="25596" b="1"/>
          <a:stretch/>
        </p:blipFill>
        <p:spPr bwMode="auto">
          <a:xfrm>
            <a:off x="2956695" y="2454901"/>
            <a:ext cx="2582102" cy="408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95" name="Rectangle 2868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571C04C-07B2-7224-5755-5C673F1B01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68479" y="763523"/>
            <a:ext cx="2633472" cy="5330952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r>
              <a:rPr lang="es-ES" altLang="es-ES" sz="2100">
                <a:solidFill>
                  <a:srgbClr val="FFFFFF"/>
                </a:solidFill>
              </a:rPr>
              <a:t>Para elaborar los objetos de metal se seguía el siguiente proceso:</a:t>
            </a:r>
          </a:p>
          <a:p>
            <a:r>
              <a:rPr lang="es-ES" altLang="es-ES" sz="2100">
                <a:solidFill>
                  <a:srgbClr val="FFFFFF"/>
                </a:solidFill>
              </a:rPr>
              <a:t>Fundir: Calentar el metal hasta fundirlo. Para atizar el fuego utilizaban un fuelle muy rudimentario.</a:t>
            </a:r>
          </a:p>
        </p:txBody>
      </p:sp>
      <p:sp>
        <p:nvSpPr>
          <p:cNvPr id="28677" name="AutoShape 5">
            <a:extLst>
              <a:ext uri="{FF2B5EF4-FFF2-40B4-BE49-F238E27FC236}">
                <a16:creationId xmlns:a16="http://schemas.microsoft.com/office/drawing/2014/main" id="{5BC84F09-254F-9652-E2F4-1ABF65B543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00450" y="2676525"/>
            <a:ext cx="194310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9" name="Rectangle 29705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823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43E0A517-1187-ADCA-DD28-76BEF823E5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516804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La metalurgia. Proceso.</a:t>
            </a:r>
          </a:p>
        </p:txBody>
      </p:sp>
      <p:sp>
        <p:nvSpPr>
          <p:cNvPr id="29708" name="Rectangle 29707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8" y="2432305"/>
            <a:ext cx="5292501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EB3EF15A-C221-B21E-4700-DBFEF666D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058" y="2690962"/>
            <a:ext cx="4934932" cy="358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10" name="Rectangle 2970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510C3EC-3668-A576-7937-3516CE5D2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r>
              <a:rPr lang="es-ES" altLang="es-ES" sz="1700">
                <a:solidFill>
                  <a:srgbClr val="FFFFFF"/>
                </a:solidFill>
              </a:rPr>
              <a:t>Moldear: Depositar el metal fundido en un molde de piedra con la forma deseada. Después se dejaba enfriar y se desmoldaba la pieza.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0" name="Rectangle 3072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76644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3AD70DDF-CA04-D750-306E-17FF55F211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La metalurgia. Proceso.</a:t>
            </a:r>
          </a:p>
        </p:txBody>
      </p:sp>
      <p:pic>
        <p:nvPicPr>
          <p:cNvPr id="30725" name="Picture 5">
            <a:extLst>
              <a:ext uri="{FF2B5EF4-FFF2-40B4-BE49-F238E27FC236}">
                <a16:creationId xmlns:a16="http://schemas.microsoft.com/office/drawing/2014/main" id="{FA265D33-801F-1005-246D-04656FE789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-1"/>
          <a:stretch/>
        </p:blipFill>
        <p:spPr bwMode="auto">
          <a:xfrm>
            <a:off x="245660" y="2454903"/>
            <a:ext cx="5293729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2" name="Rectangle 3073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AF7E125-41BA-1F1D-DEF8-EE2585080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r>
              <a:rPr lang="es-ES" altLang="es-ES" sz="1700">
                <a:solidFill>
                  <a:srgbClr val="FFFFFF"/>
                </a:solidFill>
              </a:rPr>
              <a:t>Pulir: Para finalizar, pulían la pieza metálica y la sujetaban a la herramienta concreta.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3" name="Rectangle 3175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5" name="Rectangle 31754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7" name="Rectangle 31756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9" name="Rectangle 31758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761" name="Freeform: Shape 31760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763" name="Rectangle 31762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9E2C7EDD-7AD7-A9DA-FFE2-B632997E8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s-ES" altLang="es-ES" sz="2700">
                <a:solidFill>
                  <a:srgbClr val="FFFFFF"/>
                </a:solidFill>
              </a:rPr>
              <a:t>Artesanos y comerciantes</a:t>
            </a:r>
            <a:br>
              <a:rPr lang="es-ES" altLang="es-ES" sz="2700">
                <a:solidFill>
                  <a:srgbClr val="FFFFFF"/>
                </a:solidFill>
              </a:rPr>
            </a:br>
            <a:r>
              <a:rPr lang="es-ES" altLang="es-ES" sz="2700">
                <a:solidFill>
                  <a:srgbClr val="FFFFFF"/>
                </a:solidFill>
              </a:rPr>
              <a:t> (Edad de los Metales).</a:t>
            </a:r>
          </a:p>
        </p:txBody>
      </p:sp>
      <p:graphicFrame>
        <p:nvGraphicFramePr>
          <p:cNvPr id="31749" name="Rectangle 3">
            <a:extLst>
              <a:ext uri="{FF2B5EF4-FFF2-40B4-BE49-F238E27FC236}">
                <a16:creationId xmlns:a16="http://schemas.microsoft.com/office/drawing/2014/main" id="{D2FF5E65-735A-7441-80B2-6BDEE8EB0E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2949208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84" name="Rectangle 32783">
            <a:extLst>
              <a:ext uri="{FF2B5EF4-FFF2-40B4-BE49-F238E27FC236}">
                <a16:creationId xmlns:a16="http://schemas.microsoft.com/office/drawing/2014/main" id="{6113EC7C-368D-469A-9B5C-F3555B088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777" name="Picture 9">
            <a:extLst>
              <a:ext uri="{FF2B5EF4-FFF2-40B4-BE49-F238E27FC236}">
                <a16:creationId xmlns:a16="http://schemas.microsoft.com/office/drawing/2014/main" id="{1BC2C648-A9AF-FE02-C51D-A5978B0D1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6" r="10165"/>
          <a:stretch/>
        </p:blipFill>
        <p:spPr bwMode="auto">
          <a:xfrm>
            <a:off x="-2" y="2257425"/>
            <a:ext cx="3147205" cy="4600575"/>
          </a:xfrm>
          <a:custGeom>
            <a:avLst/>
            <a:gdLst/>
            <a:ahLst/>
            <a:cxnLst/>
            <a:rect l="l" t="t" r="r" b="b"/>
            <a:pathLst>
              <a:path w="4196274" h="4600575">
                <a:moveTo>
                  <a:pt x="698533" y="23"/>
                </a:moveTo>
                <a:cubicBezTo>
                  <a:pt x="1054085" y="-1460"/>
                  <a:pt x="2609539" y="68645"/>
                  <a:pt x="3265768" y="1088109"/>
                </a:cubicBezTo>
                <a:cubicBezTo>
                  <a:pt x="3279190" y="1093398"/>
                  <a:pt x="3294289" y="1107275"/>
                  <a:pt x="3298987" y="1120493"/>
                </a:cubicBezTo>
                <a:cubicBezTo>
                  <a:pt x="3321470" y="1182283"/>
                  <a:pt x="3376502" y="1209047"/>
                  <a:pt x="3426164" y="1242419"/>
                </a:cubicBezTo>
                <a:cubicBezTo>
                  <a:pt x="3469788" y="1271828"/>
                  <a:pt x="3516097" y="1302557"/>
                  <a:pt x="3534217" y="1352122"/>
                </a:cubicBezTo>
                <a:cubicBezTo>
                  <a:pt x="3558041" y="1418206"/>
                  <a:pt x="3490259" y="1364016"/>
                  <a:pt x="3477841" y="1389129"/>
                </a:cubicBezTo>
                <a:cubicBezTo>
                  <a:pt x="3503679" y="1423492"/>
                  <a:pt x="3543613" y="1454883"/>
                  <a:pt x="3554015" y="1493873"/>
                </a:cubicBezTo>
                <a:cubicBezTo>
                  <a:pt x="3591931" y="1634635"/>
                  <a:pt x="3673808" y="1737067"/>
                  <a:pt x="3796288" y="1816698"/>
                </a:cubicBezTo>
                <a:cubicBezTo>
                  <a:pt x="3831522" y="1839498"/>
                  <a:pt x="3854674" y="1881132"/>
                  <a:pt x="3902658" y="1887738"/>
                </a:cubicBezTo>
                <a:cubicBezTo>
                  <a:pt x="4009367" y="1902279"/>
                  <a:pt x="3975811" y="2015945"/>
                  <a:pt x="4032186" y="2066499"/>
                </a:cubicBezTo>
                <a:cubicBezTo>
                  <a:pt x="4042924" y="2076084"/>
                  <a:pt x="4052655" y="2094915"/>
                  <a:pt x="4050642" y="2107801"/>
                </a:cubicBezTo>
                <a:cubicBezTo>
                  <a:pt x="4047624" y="2126309"/>
                  <a:pt x="4034870" y="2143820"/>
                  <a:pt x="4024133" y="2160342"/>
                </a:cubicBezTo>
                <a:cubicBezTo>
                  <a:pt x="4013059" y="2176862"/>
                  <a:pt x="3996282" y="2191402"/>
                  <a:pt x="4004335" y="2213209"/>
                </a:cubicBezTo>
                <a:cubicBezTo>
                  <a:pt x="4007687" y="2222130"/>
                  <a:pt x="4005342" y="2253190"/>
                  <a:pt x="4030173" y="2228740"/>
                </a:cubicBezTo>
                <a:cubicBezTo>
                  <a:pt x="4098290" y="2161662"/>
                  <a:pt x="4137888" y="2225102"/>
                  <a:pt x="4196274" y="2255503"/>
                </a:cubicBezTo>
                <a:cubicBezTo>
                  <a:pt x="4149296" y="2286895"/>
                  <a:pt x="4107016" y="2309031"/>
                  <a:pt x="4099968" y="2355951"/>
                </a:cubicBezTo>
                <a:cubicBezTo>
                  <a:pt x="4085540" y="2452767"/>
                  <a:pt x="4023800" y="2497043"/>
                  <a:pt x="3930177" y="2505635"/>
                </a:cubicBezTo>
                <a:cubicBezTo>
                  <a:pt x="3964739" y="2599144"/>
                  <a:pt x="3964739" y="2599144"/>
                  <a:pt x="3852997" y="2612033"/>
                </a:cubicBezTo>
                <a:cubicBezTo>
                  <a:pt x="3895949" y="2671508"/>
                  <a:pt x="3895949" y="2686707"/>
                  <a:pt x="3843936" y="2707194"/>
                </a:cubicBezTo>
                <a:cubicBezTo>
                  <a:pt x="3793938" y="2726690"/>
                  <a:pt x="3738572" y="2733299"/>
                  <a:pt x="3692263" y="2763365"/>
                </a:cubicBezTo>
                <a:cubicBezTo>
                  <a:pt x="3734880" y="2839364"/>
                  <a:pt x="3746960" y="2927586"/>
                  <a:pt x="3834876" y="2964596"/>
                </a:cubicBezTo>
                <a:cubicBezTo>
                  <a:pt x="3848634" y="2970213"/>
                  <a:pt x="3858030" y="2993012"/>
                  <a:pt x="3849307" y="3006229"/>
                </a:cubicBezTo>
                <a:cubicBezTo>
                  <a:pt x="3817428" y="3054139"/>
                  <a:pt x="3863064" y="3145008"/>
                  <a:pt x="3763740" y="3155250"/>
                </a:cubicBezTo>
                <a:cubicBezTo>
                  <a:pt x="3751322" y="3156241"/>
                  <a:pt x="3739912" y="3166155"/>
                  <a:pt x="3749644" y="3179042"/>
                </a:cubicBezTo>
                <a:cubicBezTo>
                  <a:pt x="3783202" y="3223978"/>
                  <a:pt x="3742598" y="3221006"/>
                  <a:pt x="3718104" y="3226623"/>
                </a:cubicBezTo>
                <a:cubicBezTo>
                  <a:pt x="3688572" y="3233560"/>
                  <a:pt x="3655017" y="3213736"/>
                  <a:pt x="3627501" y="3238187"/>
                </a:cubicBezTo>
                <a:cubicBezTo>
                  <a:pt x="3633878" y="3263961"/>
                  <a:pt x="3657701" y="3263631"/>
                  <a:pt x="3674479" y="3271890"/>
                </a:cubicBezTo>
                <a:cubicBezTo>
                  <a:pt x="3723470" y="3295682"/>
                  <a:pt x="3763404" y="3324097"/>
                  <a:pt x="3765753" y="3385888"/>
                </a:cubicBezTo>
                <a:cubicBezTo>
                  <a:pt x="3767428" y="3435782"/>
                  <a:pt x="3772798" y="3479727"/>
                  <a:pt x="3705014" y="3494928"/>
                </a:cubicBezTo>
                <a:cubicBezTo>
                  <a:pt x="3676828" y="3501208"/>
                  <a:pt x="3684884" y="3537222"/>
                  <a:pt x="3700990" y="3555066"/>
                </a:cubicBezTo>
                <a:cubicBezTo>
                  <a:pt x="3729848" y="3586786"/>
                  <a:pt x="3753670" y="3629080"/>
                  <a:pt x="3803335" y="3632054"/>
                </a:cubicBezTo>
                <a:cubicBezTo>
                  <a:pt x="3833535" y="3634035"/>
                  <a:pt x="3856689" y="3647255"/>
                  <a:pt x="3880513" y="3662453"/>
                </a:cubicBezTo>
                <a:cubicBezTo>
                  <a:pt x="3897626" y="3673360"/>
                  <a:pt x="3918095" y="3682610"/>
                  <a:pt x="3916083" y="3706069"/>
                </a:cubicBezTo>
                <a:cubicBezTo>
                  <a:pt x="3914069" y="3728539"/>
                  <a:pt x="3894273" y="3737791"/>
                  <a:pt x="3874137" y="3742416"/>
                </a:cubicBezTo>
                <a:cubicBezTo>
                  <a:pt x="3807024" y="3757285"/>
                  <a:pt x="3743942" y="3779093"/>
                  <a:pt x="3687901" y="3828987"/>
                </a:cubicBezTo>
                <a:cubicBezTo>
                  <a:pt x="3725150" y="3855422"/>
                  <a:pt x="3760718" y="3874586"/>
                  <a:pt x="3788234" y="3901352"/>
                </a:cubicBezTo>
                <a:cubicBezTo>
                  <a:pt x="3854674" y="3966112"/>
                  <a:pt x="3291941" y="4169986"/>
                  <a:pt x="3263755" y="4242681"/>
                </a:cubicBezTo>
                <a:cubicBezTo>
                  <a:pt x="3255030" y="4265149"/>
                  <a:pt x="3225166" y="4288278"/>
                  <a:pt x="3200332" y="4294887"/>
                </a:cubicBezTo>
                <a:cubicBezTo>
                  <a:pt x="3083895" y="4325948"/>
                  <a:pt x="2982893" y="4395668"/>
                  <a:pt x="2863768" y="4421442"/>
                </a:cubicBezTo>
                <a:cubicBezTo>
                  <a:pt x="2751355" y="4445892"/>
                  <a:pt x="2640621" y="4478605"/>
                  <a:pt x="2517472" y="4510985"/>
                </a:cubicBezTo>
                <a:cubicBezTo>
                  <a:pt x="2555222" y="4551627"/>
                  <a:pt x="2607569" y="4569553"/>
                  <a:pt x="2654380" y="4591980"/>
                </a:cubicBezTo>
                <a:lnTo>
                  <a:pt x="2667892" y="4600575"/>
                </a:lnTo>
                <a:lnTo>
                  <a:pt x="0" y="4600575"/>
                </a:lnTo>
                <a:lnTo>
                  <a:pt x="0" y="144733"/>
                </a:lnTo>
                <a:lnTo>
                  <a:pt x="121106" y="102309"/>
                </a:lnTo>
                <a:cubicBezTo>
                  <a:pt x="290510" y="47726"/>
                  <a:pt x="463596" y="8200"/>
                  <a:pt x="644044" y="1014"/>
                </a:cubicBezTo>
                <a:cubicBezTo>
                  <a:pt x="656459" y="538"/>
                  <a:pt x="674830" y="121"/>
                  <a:pt x="698533" y="2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9" name="Picture 11">
            <a:extLst>
              <a:ext uri="{FF2B5EF4-FFF2-40B4-BE49-F238E27FC236}">
                <a16:creationId xmlns:a16="http://schemas.microsoft.com/office/drawing/2014/main" id="{BF8CF55D-6718-5607-2960-E5036C1DB7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440"/>
          <a:stretch/>
        </p:blipFill>
        <p:spPr bwMode="auto">
          <a:xfrm>
            <a:off x="3986136" y="464683"/>
            <a:ext cx="2431124" cy="3354472"/>
          </a:xfrm>
          <a:custGeom>
            <a:avLst/>
            <a:gdLst/>
            <a:ahLst/>
            <a:cxnLst/>
            <a:rect l="l" t="t" r="r" b="b"/>
            <a:pathLst>
              <a:path w="3359190" h="3476265">
                <a:moveTo>
                  <a:pt x="450539" y="15"/>
                </a:moveTo>
                <a:cubicBezTo>
                  <a:pt x="458434" y="271"/>
                  <a:pt x="466600" y="3856"/>
                  <a:pt x="473999" y="4995"/>
                </a:cubicBezTo>
                <a:cubicBezTo>
                  <a:pt x="637327" y="30493"/>
                  <a:pt x="800653" y="58040"/>
                  <a:pt x="964158" y="82398"/>
                </a:cubicBezTo>
                <a:cubicBezTo>
                  <a:pt x="1117018" y="105163"/>
                  <a:pt x="1270959" y="110398"/>
                  <a:pt x="1424540" y="122237"/>
                </a:cubicBezTo>
                <a:cubicBezTo>
                  <a:pt x="1610425" y="136579"/>
                  <a:pt x="1795950" y="156841"/>
                  <a:pt x="1980752" y="188711"/>
                </a:cubicBezTo>
                <a:cubicBezTo>
                  <a:pt x="2109067" y="211022"/>
                  <a:pt x="2238645" y="226502"/>
                  <a:pt x="2368766" y="208745"/>
                </a:cubicBezTo>
                <a:cubicBezTo>
                  <a:pt x="2375261" y="207834"/>
                  <a:pt x="2382661" y="204876"/>
                  <a:pt x="2388075" y="207834"/>
                </a:cubicBezTo>
                <a:cubicBezTo>
                  <a:pt x="2451242" y="241073"/>
                  <a:pt x="2520180" y="217168"/>
                  <a:pt x="2585691" y="238113"/>
                </a:cubicBezTo>
                <a:cubicBezTo>
                  <a:pt x="2568908" y="318930"/>
                  <a:pt x="2496899" y="312327"/>
                  <a:pt x="2456294" y="368331"/>
                </a:cubicBezTo>
                <a:cubicBezTo>
                  <a:pt x="2522527" y="390639"/>
                  <a:pt x="2582081" y="413178"/>
                  <a:pt x="2642540" y="430023"/>
                </a:cubicBezTo>
                <a:cubicBezTo>
                  <a:pt x="2706608" y="447780"/>
                  <a:pt x="2760929" y="495816"/>
                  <a:pt x="2823551" y="517215"/>
                </a:cubicBezTo>
                <a:cubicBezTo>
                  <a:pt x="2836907" y="521769"/>
                  <a:pt x="2852969" y="537704"/>
                  <a:pt x="2857661" y="553184"/>
                </a:cubicBezTo>
                <a:cubicBezTo>
                  <a:pt x="2872820" y="603269"/>
                  <a:pt x="3175470" y="743732"/>
                  <a:pt x="3139737" y="788350"/>
                </a:cubicBezTo>
                <a:cubicBezTo>
                  <a:pt x="3124939" y="806790"/>
                  <a:pt x="3105809" y="819994"/>
                  <a:pt x="3085776" y="838207"/>
                </a:cubicBezTo>
                <a:cubicBezTo>
                  <a:pt x="3115916" y="872582"/>
                  <a:pt x="3149843" y="887608"/>
                  <a:pt x="3185938" y="897851"/>
                </a:cubicBezTo>
                <a:cubicBezTo>
                  <a:pt x="3196767" y="901039"/>
                  <a:pt x="3207414" y="907413"/>
                  <a:pt x="3208497" y="922894"/>
                </a:cubicBezTo>
                <a:cubicBezTo>
                  <a:pt x="3209580" y="939056"/>
                  <a:pt x="3198571" y="945429"/>
                  <a:pt x="3189367" y="952944"/>
                </a:cubicBezTo>
                <a:cubicBezTo>
                  <a:pt x="3176554" y="963415"/>
                  <a:pt x="3164101" y="972523"/>
                  <a:pt x="3147859" y="973888"/>
                </a:cubicBezTo>
                <a:cubicBezTo>
                  <a:pt x="3121148" y="975937"/>
                  <a:pt x="3108336" y="1005076"/>
                  <a:pt x="3092816" y="1026930"/>
                </a:cubicBezTo>
                <a:cubicBezTo>
                  <a:pt x="3084153" y="1039224"/>
                  <a:pt x="3079821" y="1064037"/>
                  <a:pt x="3094980" y="1068363"/>
                </a:cubicBezTo>
                <a:cubicBezTo>
                  <a:pt x="3131436" y="1078836"/>
                  <a:pt x="3128548" y="1109114"/>
                  <a:pt x="3127647" y="1143489"/>
                </a:cubicBezTo>
                <a:cubicBezTo>
                  <a:pt x="3126383" y="1186061"/>
                  <a:pt x="3104906" y="1205638"/>
                  <a:pt x="3078557" y="1222030"/>
                </a:cubicBezTo>
                <a:cubicBezTo>
                  <a:pt x="3069534" y="1227720"/>
                  <a:pt x="3056721" y="1227493"/>
                  <a:pt x="3053292" y="1245250"/>
                </a:cubicBezTo>
                <a:cubicBezTo>
                  <a:pt x="3068090" y="1262097"/>
                  <a:pt x="3086137" y="1248439"/>
                  <a:pt x="3102020" y="1253218"/>
                </a:cubicBezTo>
                <a:cubicBezTo>
                  <a:pt x="3115193" y="1257088"/>
                  <a:pt x="3137031" y="1255040"/>
                  <a:pt x="3118983" y="1286000"/>
                </a:cubicBezTo>
                <a:cubicBezTo>
                  <a:pt x="3113749" y="1294878"/>
                  <a:pt x="3119885" y="1301709"/>
                  <a:pt x="3126564" y="1302392"/>
                </a:cubicBezTo>
                <a:cubicBezTo>
                  <a:pt x="3179982" y="1309448"/>
                  <a:pt x="3155438" y="1372054"/>
                  <a:pt x="3172584" y="1405063"/>
                </a:cubicBezTo>
                <a:cubicBezTo>
                  <a:pt x="3177275" y="1414169"/>
                  <a:pt x="3172222" y="1429877"/>
                  <a:pt x="3164822" y="1433747"/>
                </a:cubicBezTo>
                <a:cubicBezTo>
                  <a:pt x="3117539" y="1459245"/>
                  <a:pt x="3111043" y="1520028"/>
                  <a:pt x="3088122" y="1572389"/>
                </a:cubicBezTo>
                <a:cubicBezTo>
                  <a:pt x="3113028" y="1593104"/>
                  <a:pt x="3142805" y="1597657"/>
                  <a:pt x="3169695" y="1611089"/>
                </a:cubicBezTo>
                <a:cubicBezTo>
                  <a:pt x="3197669" y="1625204"/>
                  <a:pt x="3197669" y="1635676"/>
                  <a:pt x="3174569" y="1676653"/>
                </a:cubicBezTo>
                <a:cubicBezTo>
                  <a:pt x="3234665" y="1685532"/>
                  <a:pt x="3234665" y="1685532"/>
                  <a:pt x="3216077" y="1749957"/>
                </a:cubicBezTo>
                <a:cubicBezTo>
                  <a:pt x="3266430" y="1755877"/>
                  <a:pt x="3299635" y="1786382"/>
                  <a:pt x="3307395" y="1853085"/>
                </a:cubicBezTo>
                <a:cubicBezTo>
                  <a:pt x="3311185" y="1885411"/>
                  <a:pt x="3333924" y="1900663"/>
                  <a:pt x="3359190" y="1922291"/>
                </a:cubicBezTo>
                <a:cubicBezTo>
                  <a:pt x="3327789" y="1943236"/>
                  <a:pt x="3306492" y="1986945"/>
                  <a:pt x="3269857" y="1940730"/>
                </a:cubicBezTo>
                <a:cubicBezTo>
                  <a:pt x="3256503" y="1923885"/>
                  <a:pt x="3257764" y="1945284"/>
                  <a:pt x="3255961" y="1951430"/>
                </a:cubicBezTo>
                <a:cubicBezTo>
                  <a:pt x="3251630" y="1966455"/>
                  <a:pt x="3260653" y="1976472"/>
                  <a:pt x="3266609" y="1987854"/>
                </a:cubicBezTo>
                <a:cubicBezTo>
                  <a:pt x="3272384" y="1999237"/>
                  <a:pt x="3279243" y="2011302"/>
                  <a:pt x="3280866" y="2024054"/>
                </a:cubicBezTo>
                <a:cubicBezTo>
                  <a:pt x="3281948" y="2032931"/>
                  <a:pt x="3276715" y="2045905"/>
                  <a:pt x="3270940" y="2052509"/>
                </a:cubicBezTo>
                <a:cubicBezTo>
                  <a:pt x="3240620" y="2087340"/>
                  <a:pt x="3258667" y="2165652"/>
                  <a:pt x="3201277" y="2175670"/>
                </a:cubicBezTo>
                <a:cubicBezTo>
                  <a:pt x="3175470" y="2180221"/>
                  <a:pt x="3163018" y="2208906"/>
                  <a:pt x="3144069" y="2224614"/>
                </a:cubicBezTo>
                <a:cubicBezTo>
                  <a:pt x="3078197" y="2279478"/>
                  <a:pt x="3034161" y="2350051"/>
                  <a:pt x="3013769" y="2447031"/>
                </a:cubicBezTo>
                <a:cubicBezTo>
                  <a:pt x="3008175" y="2473894"/>
                  <a:pt x="2986698" y="2495522"/>
                  <a:pt x="2972802" y="2519197"/>
                </a:cubicBezTo>
                <a:cubicBezTo>
                  <a:pt x="2979480" y="2536499"/>
                  <a:pt x="3015935" y="2499164"/>
                  <a:pt x="3003121" y="2544694"/>
                </a:cubicBezTo>
                <a:cubicBezTo>
                  <a:pt x="2993376" y="2578843"/>
                  <a:pt x="2968470" y="2600014"/>
                  <a:pt x="2945008" y="2620276"/>
                </a:cubicBezTo>
                <a:cubicBezTo>
                  <a:pt x="2918299" y="2643268"/>
                  <a:pt x="2888702" y="2661708"/>
                  <a:pt x="2876610" y="2704279"/>
                </a:cubicBezTo>
                <a:cubicBezTo>
                  <a:pt x="2874083" y="2713386"/>
                  <a:pt x="2865963" y="2722947"/>
                  <a:pt x="2858744" y="2726591"/>
                </a:cubicBezTo>
                <a:cubicBezTo>
                  <a:pt x="2482281" y="3475797"/>
                  <a:pt x="1555563" y="3480805"/>
                  <a:pt x="1448724" y="3475568"/>
                </a:cubicBezTo>
                <a:cubicBezTo>
                  <a:pt x="1319326" y="3468966"/>
                  <a:pt x="1196966" y="3422753"/>
                  <a:pt x="1076954" y="3365156"/>
                </a:cubicBezTo>
                <a:cubicBezTo>
                  <a:pt x="1026241" y="3340797"/>
                  <a:pt x="979138" y="3306195"/>
                  <a:pt x="929868" y="3279332"/>
                </a:cubicBezTo>
                <a:cubicBezTo>
                  <a:pt x="861832" y="3242223"/>
                  <a:pt x="809315" y="3171424"/>
                  <a:pt x="741457" y="3141601"/>
                </a:cubicBezTo>
                <a:cubicBezTo>
                  <a:pt x="671616" y="3110867"/>
                  <a:pt x="611879" y="3054638"/>
                  <a:pt x="540052" y="3030734"/>
                </a:cubicBezTo>
                <a:cubicBezTo>
                  <a:pt x="502153" y="3017985"/>
                  <a:pt x="465517" y="2994993"/>
                  <a:pt x="471471" y="2929200"/>
                </a:cubicBezTo>
                <a:cubicBezTo>
                  <a:pt x="473096" y="2910532"/>
                  <a:pt x="463171" y="2895282"/>
                  <a:pt x="447469" y="2900745"/>
                </a:cubicBezTo>
                <a:cubicBezTo>
                  <a:pt x="417513" y="2910989"/>
                  <a:pt x="403977" y="2883898"/>
                  <a:pt x="387373" y="2863636"/>
                </a:cubicBezTo>
                <a:cubicBezTo>
                  <a:pt x="357776" y="2827667"/>
                  <a:pt x="329623" y="2789422"/>
                  <a:pt x="282519" y="2783503"/>
                </a:cubicBezTo>
                <a:cubicBezTo>
                  <a:pt x="291543" y="2755272"/>
                  <a:pt x="306883" y="2759371"/>
                  <a:pt x="320959" y="2765290"/>
                </a:cubicBezTo>
                <a:cubicBezTo>
                  <a:pt x="357956" y="2780772"/>
                  <a:pt x="394592" y="2798300"/>
                  <a:pt x="431588" y="2813781"/>
                </a:cubicBezTo>
                <a:cubicBezTo>
                  <a:pt x="455771" y="2823799"/>
                  <a:pt x="479775" y="2837912"/>
                  <a:pt x="512079" y="2826755"/>
                </a:cubicBezTo>
                <a:cubicBezTo>
                  <a:pt x="484286" y="2769843"/>
                  <a:pt x="437003" y="2759598"/>
                  <a:pt x="398743" y="2742071"/>
                </a:cubicBezTo>
                <a:cubicBezTo>
                  <a:pt x="350919" y="2719988"/>
                  <a:pt x="322765" y="2678326"/>
                  <a:pt x="289016" y="2631885"/>
                </a:cubicBezTo>
                <a:cubicBezTo>
                  <a:pt x="324209" y="2620730"/>
                  <a:pt x="346045" y="2654879"/>
                  <a:pt x="373657" y="2653056"/>
                </a:cubicBezTo>
                <a:cubicBezTo>
                  <a:pt x="375101" y="2647140"/>
                  <a:pt x="377627" y="2638488"/>
                  <a:pt x="377267" y="2638259"/>
                </a:cubicBezTo>
                <a:cubicBezTo>
                  <a:pt x="332149" y="2612763"/>
                  <a:pt x="311034" y="2564956"/>
                  <a:pt x="303995" y="2507131"/>
                </a:cubicBezTo>
                <a:cubicBezTo>
                  <a:pt x="300386" y="2477310"/>
                  <a:pt x="283963" y="2467976"/>
                  <a:pt x="267720" y="2454316"/>
                </a:cubicBezTo>
                <a:cubicBezTo>
                  <a:pt x="211053" y="2405826"/>
                  <a:pt x="151137" y="2361890"/>
                  <a:pt x="104574" y="2295188"/>
                </a:cubicBezTo>
                <a:cubicBezTo>
                  <a:pt x="158355" y="2304066"/>
                  <a:pt x="201487" y="2347547"/>
                  <a:pt x="259420" y="2366215"/>
                </a:cubicBezTo>
                <a:cubicBezTo>
                  <a:pt x="213400" y="2292910"/>
                  <a:pt x="153843" y="2255803"/>
                  <a:pt x="99521" y="2211409"/>
                </a:cubicBezTo>
                <a:cubicBezTo>
                  <a:pt x="74797" y="2191149"/>
                  <a:pt x="51878" y="2165197"/>
                  <a:pt x="21920" y="2154269"/>
                </a:cubicBezTo>
                <a:cubicBezTo>
                  <a:pt x="11271" y="2150400"/>
                  <a:pt x="-6235" y="2142204"/>
                  <a:pt x="2248" y="2120577"/>
                </a:cubicBezTo>
                <a:cubicBezTo>
                  <a:pt x="9466" y="2102593"/>
                  <a:pt x="23723" y="2108055"/>
                  <a:pt x="36718" y="2113292"/>
                </a:cubicBezTo>
                <a:cubicBezTo>
                  <a:pt x="67939" y="2126269"/>
                  <a:pt x="100244" y="2126495"/>
                  <a:pt x="142474" y="2126269"/>
                </a:cubicBezTo>
                <a:cubicBezTo>
                  <a:pt x="107102" y="2066851"/>
                  <a:pt x="42311" y="2084608"/>
                  <a:pt x="11993" y="2022231"/>
                </a:cubicBezTo>
                <a:cubicBezTo>
                  <a:pt x="49892" y="2011302"/>
                  <a:pt x="79128" y="2033841"/>
                  <a:pt x="109809" y="2038166"/>
                </a:cubicBezTo>
                <a:cubicBezTo>
                  <a:pt x="137600" y="2042036"/>
                  <a:pt x="144459" y="2031565"/>
                  <a:pt x="137962" y="1997188"/>
                </a:cubicBezTo>
                <a:cubicBezTo>
                  <a:pt x="127856" y="1943690"/>
                  <a:pt x="143015" y="1916371"/>
                  <a:pt x="183441" y="1930941"/>
                </a:cubicBezTo>
                <a:cubicBezTo>
                  <a:pt x="220978" y="1944601"/>
                  <a:pt x="224948" y="1924568"/>
                  <a:pt x="214842" y="1894062"/>
                </a:cubicBezTo>
                <a:cubicBezTo>
                  <a:pt x="200405" y="1849671"/>
                  <a:pt x="216827" y="1815295"/>
                  <a:pt x="228017" y="1777960"/>
                </a:cubicBezTo>
                <a:cubicBezTo>
                  <a:pt x="245162" y="1721045"/>
                  <a:pt x="237944" y="1693272"/>
                  <a:pt x="200946" y="1650929"/>
                </a:cubicBezTo>
                <a:cubicBezTo>
                  <a:pt x="180193" y="1627251"/>
                  <a:pt x="157815" y="1607219"/>
                  <a:pt x="127675" y="1586731"/>
                </a:cubicBezTo>
                <a:cubicBezTo>
                  <a:pt x="197157" y="1575576"/>
                  <a:pt x="124246" y="1538013"/>
                  <a:pt x="148791" y="1514564"/>
                </a:cubicBezTo>
                <a:cubicBezTo>
                  <a:pt x="197878" y="1505003"/>
                  <a:pt x="237944" y="1579673"/>
                  <a:pt x="304718" y="1558274"/>
                </a:cubicBezTo>
                <a:cubicBezTo>
                  <a:pt x="222243" y="1493618"/>
                  <a:pt x="131104" y="1472448"/>
                  <a:pt x="71369" y="1386396"/>
                </a:cubicBezTo>
                <a:cubicBezTo>
                  <a:pt x="85084" y="1366817"/>
                  <a:pt x="98799" y="1385029"/>
                  <a:pt x="110530" y="1377745"/>
                </a:cubicBezTo>
                <a:cubicBezTo>
                  <a:pt x="110169" y="1373192"/>
                  <a:pt x="111073" y="1366361"/>
                  <a:pt x="108906" y="1364313"/>
                </a:cubicBezTo>
                <a:cubicBezTo>
                  <a:pt x="64330" y="1317416"/>
                  <a:pt x="63607" y="1316279"/>
                  <a:pt x="111433" y="1281675"/>
                </a:cubicBezTo>
                <a:cubicBezTo>
                  <a:pt x="128217" y="1269609"/>
                  <a:pt x="126772" y="1258909"/>
                  <a:pt x="117930" y="1243657"/>
                </a:cubicBezTo>
                <a:cubicBezTo>
                  <a:pt x="111612" y="1232957"/>
                  <a:pt x="104033" y="1223395"/>
                  <a:pt x="107643" y="1199947"/>
                </a:cubicBezTo>
                <a:cubicBezTo>
                  <a:pt x="133810" y="1229998"/>
                  <a:pt x="260321" y="1220208"/>
                  <a:pt x="282700" y="1217021"/>
                </a:cubicBezTo>
                <a:cubicBezTo>
                  <a:pt x="307786" y="1213607"/>
                  <a:pt x="332510" y="1199037"/>
                  <a:pt x="358858" y="1207003"/>
                </a:cubicBezTo>
                <a:cubicBezTo>
                  <a:pt x="379973" y="1213381"/>
                  <a:pt x="477788" y="1275073"/>
                  <a:pt x="491685" y="1204273"/>
                </a:cubicBezTo>
                <a:cubicBezTo>
                  <a:pt x="492408" y="1200857"/>
                  <a:pt x="531930" y="1208826"/>
                  <a:pt x="553226" y="1212696"/>
                </a:cubicBezTo>
                <a:cubicBezTo>
                  <a:pt x="571995" y="1215883"/>
                  <a:pt x="593110" y="1229998"/>
                  <a:pt x="605743" y="1201769"/>
                </a:cubicBezTo>
                <a:cubicBezTo>
                  <a:pt x="613143" y="1185150"/>
                  <a:pt x="582643" y="1153051"/>
                  <a:pt x="555391" y="1150320"/>
                </a:cubicBezTo>
                <a:cubicBezTo>
                  <a:pt x="531749" y="1147814"/>
                  <a:pt x="507025" y="1144172"/>
                  <a:pt x="484466" y="1151001"/>
                </a:cubicBezTo>
                <a:cubicBezTo>
                  <a:pt x="456674" y="1159198"/>
                  <a:pt x="441696" y="1145994"/>
                  <a:pt x="433934" y="1117538"/>
                </a:cubicBezTo>
                <a:cubicBezTo>
                  <a:pt x="425273" y="1086122"/>
                  <a:pt x="408668" y="1071550"/>
                  <a:pt x="385749" y="1056980"/>
                </a:cubicBezTo>
                <a:cubicBezTo>
                  <a:pt x="330163" y="1021696"/>
                  <a:pt x="276744" y="980946"/>
                  <a:pt x="215745" y="960456"/>
                </a:cubicBezTo>
                <a:cubicBezTo>
                  <a:pt x="203653" y="956358"/>
                  <a:pt x="190298" y="950894"/>
                  <a:pt x="184704" y="923805"/>
                </a:cubicBezTo>
                <a:cubicBezTo>
                  <a:pt x="349836" y="964326"/>
                  <a:pt x="500349" y="1069958"/>
                  <a:pt x="670713" y="1063811"/>
                </a:cubicBezTo>
                <a:cubicBezTo>
                  <a:pt x="624151" y="1030346"/>
                  <a:pt x="570192" y="1028524"/>
                  <a:pt x="520561" y="1005076"/>
                </a:cubicBezTo>
                <a:cubicBezTo>
                  <a:pt x="555753" y="987546"/>
                  <a:pt x="588779" y="1005759"/>
                  <a:pt x="622167" y="1015777"/>
                </a:cubicBezTo>
                <a:cubicBezTo>
                  <a:pt x="650140" y="1023970"/>
                  <a:pt x="675405" y="1025337"/>
                  <a:pt x="678473" y="976393"/>
                </a:cubicBezTo>
                <a:cubicBezTo>
                  <a:pt x="677389" y="973205"/>
                  <a:pt x="677570" y="969107"/>
                  <a:pt x="677751" y="965238"/>
                </a:cubicBezTo>
                <a:cubicBezTo>
                  <a:pt x="668365" y="944976"/>
                  <a:pt x="653749" y="934504"/>
                  <a:pt x="636423" y="928584"/>
                </a:cubicBezTo>
                <a:cubicBezTo>
                  <a:pt x="625955" y="924942"/>
                  <a:pt x="612060" y="919478"/>
                  <a:pt x="612239" y="904909"/>
                </a:cubicBezTo>
                <a:cubicBezTo>
                  <a:pt x="612781" y="850955"/>
                  <a:pt x="579394" y="835246"/>
                  <a:pt x="546007" y="819539"/>
                </a:cubicBezTo>
                <a:cubicBezTo>
                  <a:pt x="564596" y="792676"/>
                  <a:pt x="579213" y="812481"/>
                  <a:pt x="593290" y="810433"/>
                </a:cubicBezTo>
                <a:cubicBezTo>
                  <a:pt x="602495" y="809067"/>
                  <a:pt x="610796" y="806563"/>
                  <a:pt x="610796" y="792676"/>
                </a:cubicBezTo>
                <a:cubicBezTo>
                  <a:pt x="610977" y="781065"/>
                  <a:pt x="606645" y="767861"/>
                  <a:pt x="597622" y="767635"/>
                </a:cubicBezTo>
                <a:cubicBezTo>
                  <a:pt x="541135" y="765585"/>
                  <a:pt x="509913" y="690914"/>
                  <a:pt x="451260" y="690687"/>
                </a:cubicBezTo>
                <a:cubicBezTo>
                  <a:pt x="416248" y="690687"/>
                  <a:pt x="469488" y="648571"/>
                  <a:pt x="439891" y="631042"/>
                </a:cubicBezTo>
                <a:cubicBezTo>
                  <a:pt x="433393" y="627171"/>
                  <a:pt x="456855" y="621254"/>
                  <a:pt x="467323" y="622164"/>
                </a:cubicBezTo>
                <a:cubicBezTo>
                  <a:pt x="477609" y="623074"/>
                  <a:pt x="486813" y="634229"/>
                  <a:pt x="499265" y="626261"/>
                </a:cubicBezTo>
                <a:cubicBezTo>
                  <a:pt x="506123" y="597806"/>
                  <a:pt x="488438" y="587332"/>
                  <a:pt x="473818" y="579365"/>
                </a:cubicBezTo>
                <a:cubicBezTo>
                  <a:pt x="440070" y="560925"/>
                  <a:pt x="407224" y="538615"/>
                  <a:pt x="370228" y="532013"/>
                </a:cubicBezTo>
                <a:cubicBezTo>
                  <a:pt x="357055" y="529737"/>
                  <a:pt x="389177" y="499231"/>
                  <a:pt x="395494" y="488532"/>
                </a:cubicBezTo>
                <a:cubicBezTo>
                  <a:pt x="376883" y="474474"/>
                  <a:pt x="357801" y="462263"/>
                  <a:pt x="338331" y="451478"/>
                </a:cubicBezTo>
                <a:lnTo>
                  <a:pt x="331729" y="448316"/>
                </a:lnTo>
                <a:lnTo>
                  <a:pt x="333477" y="428106"/>
                </a:lnTo>
                <a:cubicBezTo>
                  <a:pt x="333477" y="428106"/>
                  <a:pt x="322127" y="376930"/>
                  <a:pt x="314427" y="351906"/>
                </a:cubicBezTo>
                <a:lnTo>
                  <a:pt x="296726" y="307655"/>
                </a:lnTo>
                <a:lnTo>
                  <a:pt x="312139" y="309596"/>
                </a:lnTo>
                <a:cubicBezTo>
                  <a:pt x="327682" y="313807"/>
                  <a:pt x="343879" y="321889"/>
                  <a:pt x="357956" y="329174"/>
                </a:cubicBezTo>
                <a:cubicBezTo>
                  <a:pt x="381237" y="341238"/>
                  <a:pt x="403435" y="344425"/>
                  <a:pt x="434297" y="329174"/>
                </a:cubicBezTo>
                <a:cubicBezTo>
                  <a:pt x="406324" y="319841"/>
                  <a:pt x="384846" y="311645"/>
                  <a:pt x="362829" y="305953"/>
                </a:cubicBezTo>
                <a:cubicBezTo>
                  <a:pt x="345323" y="301400"/>
                  <a:pt x="387012" y="282960"/>
                  <a:pt x="408307" y="285237"/>
                </a:cubicBezTo>
                <a:cubicBezTo>
                  <a:pt x="438085" y="288423"/>
                  <a:pt x="421302" y="276586"/>
                  <a:pt x="416248" y="260195"/>
                </a:cubicBezTo>
                <a:cubicBezTo>
                  <a:pt x="410835" y="242665"/>
                  <a:pt x="426897" y="237203"/>
                  <a:pt x="437003" y="240844"/>
                </a:cubicBezTo>
                <a:cubicBezTo>
                  <a:pt x="475803" y="255187"/>
                  <a:pt x="514425" y="229917"/>
                  <a:pt x="554491" y="250407"/>
                </a:cubicBezTo>
                <a:cubicBezTo>
                  <a:pt x="544384" y="199867"/>
                  <a:pt x="522546" y="177784"/>
                  <a:pt x="476887" y="170726"/>
                </a:cubicBezTo>
                <a:cubicBezTo>
                  <a:pt x="459741" y="167996"/>
                  <a:pt x="441876" y="172093"/>
                  <a:pt x="427076" y="157522"/>
                </a:cubicBezTo>
                <a:cubicBezTo>
                  <a:pt x="418594" y="149101"/>
                  <a:pt x="409030" y="139084"/>
                  <a:pt x="415707" y="123603"/>
                </a:cubicBezTo>
                <a:cubicBezTo>
                  <a:pt x="420400" y="112674"/>
                  <a:pt x="430506" y="112674"/>
                  <a:pt x="438808" y="116318"/>
                </a:cubicBezTo>
                <a:cubicBezTo>
                  <a:pt x="475984" y="132483"/>
                  <a:pt x="514786" y="138400"/>
                  <a:pt x="553586" y="144320"/>
                </a:cubicBezTo>
                <a:cubicBezTo>
                  <a:pt x="559543" y="145230"/>
                  <a:pt x="566220" y="148191"/>
                  <a:pt x="572898" y="133164"/>
                </a:cubicBezTo>
                <a:cubicBezTo>
                  <a:pt x="500349" y="108805"/>
                  <a:pt x="431408" y="74202"/>
                  <a:pt x="356874" y="60770"/>
                </a:cubicBezTo>
                <a:cubicBezTo>
                  <a:pt x="357956" y="54397"/>
                  <a:pt x="359038" y="48022"/>
                  <a:pt x="360122" y="41649"/>
                </a:cubicBezTo>
                <a:cubicBezTo>
                  <a:pt x="418413" y="50753"/>
                  <a:pt x="476707" y="59859"/>
                  <a:pt x="550338" y="71243"/>
                </a:cubicBezTo>
                <a:cubicBezTo>
                  <a:pt x="505041" y="35045"/>
                  <a:pt x="462269" y="47111"/>
                  <a:pt x="428701" y="15013"/>
                </a:cubicBezTo>
                <a:cubicBezTo>
                  <a:pt x="435018" y="2833"/>
                  <a:pt x="442643" y="-241"/>
                  <a:pt x="450539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0" name="Rectangle 2">
            <a:extLst>
              <a:ext uri="{FF2B5EF4-FFF2-40B4-BE49-F238E27FC236}">
                <a16:creationId xmlns:a16="http://schemas.microsoft.com/office/drawing/2014/main" id="{0F000F1B-9484-0028-E4E0-EE7110626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74137" y="3819157"/>
            <a:ext cx="5148309" cy="2346147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sz="4000" dirty="0"/>
              <a:t>Artesanos y comerciantes</a:t>
            </a:r>
            <a:br>
              <a:rPr lang="es-ES" altLang="es-ES" sz="4000" dirty="0"/>
            </a:br>
            <a:r>
              <a:rPr lang="es-ES" altLang="es-ES" sz="4000" dirty="0"/>
              <a:t> (Edad de los Metales).</a:t>
            </a:r>
          </a:p>
        </p:txBody>
      </p:sp>
      <p:pic>
        <p:nvPicPr>
          <p:cNvPr id="32773" name="Picture 5">
            <a:extLst>
              <a:ext uri="{FF2B5EF4-FFF2-40B4-BE49-F238E27FC236}">
                <a16:creationId xmlns:a16="http://schemas.microsoft.com/office/drawing/2014/main" id="{52468F0F-F4D0-06F8-ED89-BF01432E12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3" r="1" b="1"/>
          <a:stretch/>
        </p:blipFill>
        <p:spPr bwMode="auto">
          <a:xfrm>
            <a:off x="360132" y="3"/>
            <a:ext cx="3735388" cy="2440831"/>
          </a:xfrm>
          <a:custGeom>
            <a:avLst/>
            <a:gdLst/>
            <a:ahLst/>
            <a:cxnLst/>
            <a:rect l="l" t="t" r="r" b="b"/>
            <a:pathLst>
              <a:path w="4980517" h="2440831">
                <a:moveTo>
                  <a:pt x="287929" y="0"/>
                </a:moveTo>
                <a:lnTo>
                  <a:pt x="4817890" y="0"/>
                </a:lnTo>
                <a:lnTo>
                  <a:pt x="4816841" y="3177"/>
                </a:lnTo>
                <a:cubicBezTo>
                  <a:pt x="4816707" y="6109"/>
                  <a:pt x="4816908" y="9403"/>
                  <a:pt x="4816641" y="12038"/>
                </a:cubicBezTo>
                <a:cubicBezTo>
                  <a:pt x="4834033" y="20468"/>
                  <a:pt x="4854369" y="-611"/>
                  <a:pt x="4874703" y="22050"/>
                </a:cubicBezTo>
                <a:cubicBezTo>
                  <a:pt x="4786137" y="121645"/>
                  <a:pt x="4651010" y="146147"/>
                  <a:pt x="4528727" y="220979"/>
                </a:cubicBezTo>
                <a:cubicBezTo>
                  <a:pt x="4627731" y="245745"/>
                  <a:pt x="4687133" y="159323"/>
                  <a:pt x="4759914" y="170389"/>
                </a:cubicBezTo>
                <a:cubicBezTo>
                  <a:pt x="4796305" y="197528"/>
                  <a:pt x="4688204" y="241003"/>
                  <a:pt x="4791221" y="253914"/>
                </a:cubicBezTo>
                <a:cubicBezTo>
                  <a:pt x="4746534" y="277627"/>
                  <a:pt x="4713355" y="300811"/>
                  <a:pt x="4682585" y="328215"/>
                </a:cubicBezTo>
                <a:cubicBezTo>
                  <a:pt x="4627731" y="377223"/>
                  <a:pt x="4617028" y="409367"/>
                  <a:pt x="4642449" y="475239"/>
                </a:cubicBezTo>
                <a:cubicBezTo>
                  <a:pt x="4659039" y="518450"/>
                  <a:pt x="4683387" y="558237"/>
                  <a:pt x="4661983" y="609614"/>
                </a:cubicBezTo>
                <a:cubicBezTo>
                  <a:pt x="4646998" y="644922"/>
                  <a:pt x="4652885" y="668107"/>
                  <a:pt x="4708539" y="652298"/>
                </a:cubicBezTo>
                <a:cubicBezTo>
                  <a:pt x="4768476" y="635435"/>
                  <a:pt x="4790952" y="667053"/>
                  <a:pt x="4775969" y="728971"/>
                </a:cubicBezTo>
                <a:cubicBezTo>
                  <a:pt x="4766336" y="768758"/>
                  <a:pt x="4776506" y="780877"/>
                  <a:pt x="4817710" y="776398"/>
                </a:cubicBezTo>
                <a:cubicBezTo>
                  <a:pt x="4863199" y="771392"/>
                  <a:pt x="4906546" y="745306"/>
                  <a:pt x="4962737" y="757955"/>
                </a:cubicBezTo>
                <a:cubicBezTo>
                  <a:pt x="4917786" y="830149"/>
                  <a:pt x="4821724" y="809597"/>
                  <a:pt x="4769279" y="878367"/>
                </a:cubicBezTo>
                <a:cubicBezTo>
                  <a:pt x="4831892" y="878629"/>
                  <a:pt x="4879788" y="878367"/>
                  <a:pt x="4926079" y="863347"/>
                </a:cubicBezTo>
                <a:cubicBezTo>
                  <a:pt x="4945346" y="857286"/>
                  <a:pt x="4966484" y="850965"/>
                  <a:pt x="4977186" y="871779"/>
                </a:cubicBezTo>
                <a:cubicBezTo>
                  <a:pt x="4989762" y="896809"/>
                  <a:pt x="4963808" y="906295"/>
                  <a:pt x="4948019" y="910774"/>
                </a:cubicBezTo>
                <a:cubicBezTo>
                  <a:pt x="4903602" y="923421"/>
                  <a:pt x="4869621" y="953458"/>
                  <a:pt x="4832963" y="976907"/>
                </a:cubicBezTo>
                <a:cubicBezTo>
                  <a:pt x="4752423" y="1028288"/>
                  <a:pt x="4664121" y="1071235"/>
                  <a:pt x="4595889" y="1156077"/>
                </a:cubicBezTo>
                <a:cubicBezTo>
                  <a:pt x="4681783" y="1134471"/>
                  <a:pt x="4745733" y="1084147"/>
                  <a:pt x="4825471" y="1073871"/>
                </a:cubicBezTo>
                <a:cubicBezTo>
                  <a:pt x="4756436" y="1151071"/>
                  <a:pt x="4667600" y="1201922"/>
                  <a:pt x="4583583" y="1258044"/>
                </a:cubicBezTo>
                <a:cubicBezTo>
                  <a:pt x="4559500" y="1273853"/>
                  <a:pt x="4535151" y="1284656"/>
                  <a:pt x="4529799" y="1319171"/>
                </a:cubicBezTo>
                <a:cubicBezTo>
                  <a:pt x="4519362" y="1386097"/>
                  <a:pt x="4488056" y="1441427"/>
                  <a:pt x="4421163" y="1470936"/>
                </a:cubicBezTo>
                <a:cubicBezTo>
                  <a:pt x="4420628" y="1471202"/>
                  <a:pt x="4424373" y="1481215"/>
                  <a:pt x="4426515" y="1488062"/>
                </a:cubicBezTo>
                <a:cubicBezTo>
                  <a:pt x="4467453" y="1490172"/>
                  <a:pt x="4499829" y="1450649"/>
                  <a:pt x="4552008" y="1463559"/>
                </a:cubicBezTo>
                <a:cubicBezTo>
                  <a:pt x="4501970" y="1517309"/>
                  <a:pt x="4460227" y="1565528"/>
                  <a:pt x="4389321" y="1591086"/>
                </a:cubicBezTo>
                <a:cubicBezTo>
                  <a:pt x="4332594" y="1611373"/>
                  <a:pt x="4262490" y="1623230"/>
                  <a:pt x="4221282" y="1689099"/>
                </a:cubicBezTo>
                <a:cubicBezTo>
                  <a:pt x="4269178" y="1702012"/>
                  <a:pt x="4304768" y="1685677"/>
                  <a:pt x="4340623" y="1674082"/>
                </a:cubicBezTo>
                <a:cubicBezTo>
                  <a:pt x="4395475" y="1656165"/>
                  <a:pt x="4449794" y="1635878"/>
                  <a:pt x="4504647" y="1617960"/>
                </a:cubicBezTo>
                <a:cubicBezTo>
                  <a:pt x="4525518" y="1611110"/>
                  <a:pt x="4548262" y="1606365"/>
                  <a:pt x="4561640" y="1639039"/>
                </a:cubicBezTo>
                <a:cubicBezTo>
                  <a:pt x="4491801" y="1645890"/>
                  <a:pt x="4450060" y="1690154"/>
                  <a:pt x="4406179" y="1731784"/>
                </a:cubicBezTo>
                <a:cubicBezTo>
                  <a:pt x="4381561" y="1755234"/>
                  <a:pt x="4361492" y="1786589"/>
                  <a:pt x="4317076" y="1774733"/>
                </a:cubicBezTo>
                <a:cubicBezTo>
                  <a:pt x="4293796" y="1768410"/>
                  <a:pt x="4279080" y="1786061"/>
                  <a:pt x="4281490" y="1807667"/>
                </a:cubicBezTo>
                <a:cubicBezTo>
                  <a:pt x="4290317" y="1883815"/>
                  <a:pt x="4236000" y="1910425"/>
                  <a:pt x="4179809" y="1925180"/>
                </a:cubicBezTo>
                <a:cubicBezTo>
                  <a:pt x="4073313" y="1952846"/>
                  <a:pt x="3984744" y="2017925"/>
                  <a:pt x="3881194" y="2053496"/>
                </a:cubicBezTo>
                <a:cubicBezTo>
                  <a:pt x="3780584" y="2088012"/>
                  <a:pt x="3702720" y="2169955"/>
                  <a:pt x="3601845" y="2212904"/>
                </a:cubicBezTo>
                <a:cubicBezTo>
                  <a:pt x="3528795" y="2243995"/>
                  <a:pt x="3458958" y="2284043"/>
                  <a:pt x="3383767" y="2312235"/>
                </a:cubicBezTo>
                <a:cubicBezTo>
                  <a:pt x="3205831" y="2378897"/>
                  <a:pt x="3024414" y="2432384"/>
                  <a:pt x="2832561" y="2440024"/>
                </a:cubicBezTo>
                <a:cubicBezTo>
                  <a:pt x="2674156" y="2446085"/>
                  <a:pt x="1300154" y="2440289"/>
                  <a:pt x="741989" y="1573170"/>
                </a:cubicBezTo>
                <a:cubicBezTo>
                  <a:pt x="731286" y="1568953"/>
                  <a:pt x="719246" y="1557887"/>
                  <a:pt x="715500" y="1547347"/>
                </a:cubicBezTo>
                <a:cubicBezTo>
                  <a:pt x="697572" y="1498075"/>
                  <a:pt x="653689" y="1476733"/>
                  <a:pt x="614088" y="1450123"/>
                </a:cubicBezTo>
                <a:cubicBezTo>
                  <a:pt x="579303" y="1426672"/>
                  <a:pt x="542376" y="1402169"/>
                  <a:pt x="527927" y="1362645"/>
                </a:cubicBezTo>
                <a:cubicBezTo>
                  <a:pt x="508929" y="1309949"/>
                  <a:pt x="562979" y="1353160"/>
                  <a:pt x="572881" y="1333136"/>
                </a:cubicBezTo>
                <a:cubicBezTo>
                  <a:pt x="552277" y="1305735"/>
                  <a:pt x="520434" y="1280703"/>
                  <a:pt x="512140" y="1249612"/>
                </a:cubicBezTo>
                <a:cubicBezTo>
                  <a:pt x="481905" y="1137368"/>
                  <a:pt x="416616" y="1055689"/>
                  <a:pt x="318951" y="992190"/>
                </a:cubicBezTo>
                <a:cubicBezTo>
                  <a:pt x="290855" y="974010"/>
                  <a:pt x="272393" y="940811"/>
                  <a:pt x="234131" y="935543"/>
                </a:cubicBezTo>
                <a:cubicBezTo>
                  <a:pt x="149040" y="923949"/>
                  <a:pt x="175798" y="833311"/>
                  <a:pt x="130844" y="792998"/>
                </a:cubicBezTo>
                <a:cubicBezTo>
                  <a:pt x="122282" y="785355"/>
                  <a:pt x="114523" y="770339"/>
                  <a:pt x="116127" y="760064"/>
                </a:cubicBezTo>
                <a:cubicBezTo>
                  <a:pt x="118534" y="745306"/>
                  <a:pt x="128704" y="731343"/>
                  <a:pt x="137266" y="718168"/>
                </a:cubicBezTo>
                <a:cubicBezTo>
                  <a:pt x="146097" y="704995"/>
                  <a:pt x="159474" y="693400"/>
                  <a:pt x="153053" y="676011"/>
                </a:cubicBezTo>
                <a:cubicBezTo>
                  <a:pt x="150380" y="668898"/>
                  <a:pt x="152250" y="644130"/>
                  <a:pt x="132450" y="663627"/>
                </a:cubicBezTo>
                <a:cubicBezTo>
                  <a:pt x="78133" y="717115"/>
                  <a:pt x="46557" y="666528"/>
                  <a:pt x="0" y="642286"/>
                </a:cubicBezTo>
                <a:cubicBezTo>
                  <a:pt x="37460" y="617254"/>
                  <a:pt x="71175" y="599602"/>
                  <a:pt x="76795" y="562188"/>
                </a:cubicBezTo>
                <a:cubicBezTo>
                  <a:pt x="88300" y="484987"/>
                  <a:pt x="137532" y="449681"/>
                  <a:pt x="212187" y="442830"/>
                </a:cubicBezTo>
                <a:cubicBezTo>
                  <a:pt x="184627" y="368265"/>
                  <a:pt x="184627" y="368265"/>
                  <a:pt x="273730" y="357988"/>
                </a:cubicBezTo>
                <a:cubicBezTo>
                  <a:pt x="239480" y="310562"/>
                  <a:pt x="239480" y="298442"/>
                  <a:pt x="280956" y="282106"/>
                </a:cubicBezTo>
                <a:cubicBezTo>
                  <a:pt x="320824" y="266560"/>
                  <a:pt x="364973" y="261290"/>
                  <a:pt x="401900" y="237315"/>
                </a:cubicBezTo>
                <a:cubicBezTo>
                  <a:pt x="367917" y="176713"/>
                  <a:pt x="358285" y="106364"/>
                  <a:pt x="288180" y="76852"/>
                </a:cubicBezTo>
                <a:cubicBezTo>
                  <a:pt x="277209" y="72374"/>
                  <a:pt x="269717" y="54193"/>
                  <a:pt x="276673" y="43654"/>
                </a:cubicBezTo>
                <a:cubicBezTo>
                  <a:pt x="283028" y="34103"/>
                  <a:pt x="285520" y="22412"/>
                  <a:pt x="286921" y="101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7">
            <a:extLst>
              <a:ext uri="{FF2B5EF4-FFF2-40B4-BE49-F238E27FC236}">
                <a16:creationId xmlns:a16="http://schemas.microsoft.com/office/drawing/2014/main" id="{FEEA614C-5E71-DDC0-FCA9-0E5CEEDA8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5" r="26588"/>
          <a:stretch/>
        </p:blipFill>
        <p:spPr bwMode="auto">
          <a:xfrm>
            <a:off x="6417262" y="10"/>
            <a:ext cx="2726740" cy="3660317"/>
          </a:xfrm>
          <a:custGeom>
            <a:avLst/>
            <a:gdLst/>
            <a:ahLst/>
            <a:cxnLst/>
            <a:rect l="l" t="t" r="r" b="b"/>
            <a:pathLst>
              <a:path w="3635653" h="3660327">
                <a:moveTo>
                  <a:pt x="402121" y="0"/>
                </a:moveTo>
                <a:lnTo>
                  <a:pt x="3635653" y="0"/>
                </a:lnTo>
                <a:lnTo>
                  <a:pt x="3635653" y="3605403"/>
                </a:lnTo>
                <a:lnTo>
                  <a:pt x="3616543" y="3610878"/>
                </a:lnTo>
                <a:cubicBezTo>
                  <a:pt x="3510165" y="3637200"/>
                  <a:pt x="3401766" y="3654952"/>
                  <a:pt x="3290337" y="3659389"/>
                </a:cubicBezTo>
                <a:cubicBezTo>
                  <a:pt x="3106332" y="3666430"/>
                  <a:pt x="1510274" y="3659697"/>
                  <a:pt x="861903" y="2652440"/>
                </a:cubicBezTo>
                <a:cubicBezTo>
                  <a:pt x="849470" y="2647542"/>
                  <a:pt x="835485" y="2634687"/>
                  <a:pt x="831133" y="2622444"/>
                </a:cubicBezTo>
                <a:cubicBezTo>
                  <a:pt x="810307" y="2565210"/>
                  <a:pt x="759333" y="2540419"/>
                  <a:pt x="713332" y="2509507"/>
                </a:cubicBezTo>
                <a:cubicBezTo>
                  <a:pt x="672925" y="2482267"/>
                  <a:pt x="630030" y="2453803"/>
                  <a:pt x="613246" y="2407892"/>
                </a:cubicBezTo>
                <a:cubicBezTo>
                  <a:pt x="591178" y="2346680"/>
                  <a:pt x="653963" y="2396875"/>
                  <a:pt x="665465" y="2373614"/>
                </a:cubicBezTo>
                <a:cubicBezTo>
                  <a:pt x="641532" y="2341785"/>
                  <a:pt x="604543" y="2312707"/>
                  <a:pt x="594908" y="2276592"/>
                </a:cubicBezTo>
                <a:cubicBezTo>
                  <a:pt x="559787" y="2146208"/>
                  <a:pt x="483946" y="2051328"/>
                  <a:pt x="370497" y="1977567"/>
                </a:cubicBezTo>
                <a:cubicBezTo>
                  <a:pt x="337860" y="1956449"/>
                  <a:pt x="316415" y="1917884"/>
                  <a:pt x="271969" y="1911765"/>
                </a:cubicBezTo>
                <a:cubicBezTo>
                  <a:pt x="173127" y="1898297"/>
                  <a:pt x="204209" y="1793011"/>
                  <a:pt x="151990" y="1746183"/>
                </a:cubicBezTo>
                <a:cubicBezTo>
                  <a:pt x="142044" y="1737306"/>
                  <a:pt x="133031" y="1719862"/>
                  <a:pt x="134895" y="1707927"/>
                </a:cubicBezTo>
                <a:cubicBezTo>
                  <a:pt x="137691" y="1690784"/>
                  <a:pt x="149504" y="1674564"/>
                  <a:pt x="159450" y="1659260"/>
                </a:cubicBezTo>
                <a:cubicBezTo>
                  <a:pt x="169707" y="1643958"/>
                  <a:pt x="185247" y="1630489"/>
                  <a:pt x="177788" y="1610290"/>
                </a:cubicBezTo>
                <a:cubicBezTo>
                  <a:pt x="174683" y="1602027"/>
                  <a:pt x="176855" y="1573257"/>
                  <a:pt x="153855" y="1595904"/>
                </a:cubicBezTo>
                <a:cubicBezTo>
                  <a:pt x="90759" y="1658037"/>
                  <a:pt x="54081" y="1599274"/>
                  <a:pt x="0" y="1571114"/>
                </a:cubicBezTo>
                <a:cubicBezTo>
                  <a:pt x="43514" y="1542037"/>
                  <a:pt x="82677" y="1521532"/>
                  <a:pt x="89205" y="1478072"/>
                </a:cubicBezTo>
                <a:cubicBezTo>
                  <a:pt x="102570" y="1388394"/>
                  <a:pt x="159758" y="1347382"/>
                  <a:pt x="246479" y="1339424"/>
                </a:cubicBezTo>
                <a:cubicBezTo>
                  <a:pt x="214465" y="1252808"/>
                  <a:pt x="214465" y="1252808"/>
                  <a:pt x="317968" y="1240870"/>
                </a:cubicBezTo>
                <a:cubicBezTo>
                  <a:pt x="278183" y="1185780"/>
                  <a:pt x="278183" y="1171701"/>
                  <a:pt x="326361" y="1152725"/>
                </a:cubicBezTo>
                <a:cubicBezTo>
                  <a:pt x="372673" y="1134666"/>
                  <a:pt x="423957" y="1128545"/>
                  <a:pt x="466852" y="1100695"/>
                </a:cubicBezTo>
                <a:cubicBezTo>
                  <a:pt x="427377" y="1030299"/>
                  <a:pt x="416187" y="948581"/>
                  <a:pt x="334753" y="914300"/>
                </a:cubicBezTo>
                <a:cubicBezTo>
                  <a:pt x="322010" y="909097"/>
                  <a:pt x="313307" y="887979"/>
                  <a:pt x="321386" y="875737"/>
                </a:cubicBezTo>
                <a:cubicBezTo>
                  <a:pt x="350915" y="831359"/>
                  <a:pt x="308644" y="747189"/>
                  <a:pt x="400645" y="737702"/>
                </a:cubicBezTo>
                <a:cubicBezTo>
                  <a:pt x="412147" y="736784"/>
                  <a:pt x="422716" y="727601"/>
                  <a:pt x="413701" y="715664"/>
                </a:cubicBezTo>
                <a:cubicBezTo>
                  <a:pt x="382618" y="674041"/>
                  <a:pt x="420228" y="676794"/>
                  <a:pt x="442916" y="671592"/>
                </a:cubicBezTo>
                <a:cubicBezTo>
                  <a:pt x="470270" y="665166"/>
                  <a:pt x="501352" y="683528"/>
                  <a:pt x="526840" y="660880"/>
                </a:cubicBezTo>
                <a:cubicBezTo>
                  <a:pt x="520932" y="637006"/>
                  <a:pt x="498866" y="637312"/>
                  <a:pt x="483325" y="629661"/>
                </a:cubicBezTo>
                <a:cubicBezTo>
                  <a:pt x="437945" y="607624"/>
                  <a:pt x="400956" y="581304"/>
                  <a:pt x="398780" y="524068"/>
                </a:cubicBezTo>
                <a:cubicBezTo>
                  <a:pt x="397228" y="477853"/>
                  <a:pt x="392254" y="437148"/>
                  <a:pt x="455041" y="423067"/>
                </a:cubicBezTo>
                <a:cubicBezTo>
                  <a:pt x="481149" y="417251"/>
                  <a:pt x="473687" y="383892"/>
                  <a:pt x="458768" y="367363"/>
                </a:cubicBezTo>
                <a:cubicBezTo>
                  <a:pt x="432038" y="337982"/>
                  <a:pt x="409972" y="298806"/>
                  <a:pt x="363968" y="296052"/>
                </a:cubicBezTo>
                <a:cubicBezTo>
                  <a:pt x="335995" y="294216"/>
                  <a:pt x="314548" y="281971"/>
                  <a:pt x="292481" y="267894"/>
                </a:cubicBezTo>
                <a:cubicBezTo>
                  <a:pt x="276630" y="257791"/>
                  <a:pt x="257670" y="249223"/>
                  <a:pt x="259533" y="227493"/>
                </a:cubicBezTo>
                <a:cubicBezTo>
                  <a:pt x="261399" y="206680"/>
                  <a:pt x="279736" y="198111"/>
                  <a:pt x="298387" y="193826"/>
                </a:cubicBezTo>
                <a:cubicBezTo>
                  <a:pt x="360552" y="180054"/>
                  <a:pt x="418983" y="159853"/>
                  <a:pt x="470893" y="113638"/>
                </a:cubicBezTo>
                <a:cubicBezTo>
                  <a:pt x="436390" y="89152"/>
                  <a:pt x="403444" y="71400"/>
                  <a:pt x="377957" y="46608"/>
                </a:cubicBezTo>
                <a:cubicBezTo>
                  <a:pt x="370264" y="39110"/>
                  <a:pt x="371678" y="29598"/>
                  <a:pt x="380092" y="185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CC674AA-BC89-8228-DE1B-8D2C7CCC78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bg1"/>
                </a:solidFill>
              </a:rPr>
              <a:t>Artesanos y comerciantes</a:t>
            </a:r>
            <a:br>
              <a:rPr lang="es-ES" altLang="es-ES" sz="4000">
                <a:solidFill>
                  <a:schemeClr val="bg1"/>
                </a:solidFill>
              </a:rPr>
            </a:br>
            <a:r>
              <a:rPr lang="es-ES" altLang="es-ES" sz="4000">
                <a:solidFill>
                  <a:schemeClr val="bg1"/>
                </a:solidFill>
              </a:rPr>
              <a:t> (Edad de los Metales).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61857CB-3DA4-30C5-1714-A39AAB43B5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" altLang="es-ES">
                <a:solidFill>
                  <a:schemeClr val="bg1"/>
                </a:solidFill>
              </a:rPr>
              <a:t>Los excedentes agrarios de determinados pueblos y el excedente de la artesanía metalúrgica, provocó que estos productos se intercambiaran entre los pueblos, con</a:t>
            </a:r>
            <a:r>
              <a:rPr lang="es-ES" altLang="es-ES"/>
              <a:t> </a:t>
            </a:r>
            <a:r>
              <a:rPr lang="es-ES" altLang="es-ES">
                <a:solidFill>
                  <a:schemeClr val="bg1"/>
                </a:solidFill>
              </a:rPr>
              <a:t>lo que nació</a:t>
            </a:r>
            <a:r>
              <a:rPr lang="es-ES" altLang="es-ES"/>
              <a:t> </a:t>
            </a:r>
            <a:r>
              <a:rPr lang="es-ES" altLang="es-ES" b="1">
                <a:solidFill>
                  <a:srgbClr val="CCCCFF"/>
                </a:solidFill>
              </a:rPr>
              <a:t>el comercio.</a:t>
            </a:r>
            <a:r>
              <a:rPr lang="es-ES" altLang="es-ES"/>
              <a:t>.</a:t>
            </a:r>
          </a:p>
        </p:txBody>
      </p:sp>
      <p:pic>
        <p:nvPicPr>
          <p:cNvPr id="33797" name="Picture 5">
            <a:extLst>
              <a:ext uri="{FF2B5EF4-FFF2-40B4-BE49-F238E27FC236}">
                <a16:creationId xmlns:a16="http://schemas.microsoft.com/office/drawing/2014/main" id="{A82254B8-4D0C-7D79-87D3-DC73F9F61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789363"/>
            <a:ext cx="2022475" cy="273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8" name="Text Box 6">
            <a:extLst>
              <a:ext uri="{FF2B5EF4-FFF2-40B4-BE49-F238E27FC236}">
                <a16:creationId xmlns:a16="http://schemas.microsoft.com/office/drawing/2014/main" id="{173B995A-8C1F-3B3D-2A28-4EBB04C88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5516563"/>
            <a:ext cx="29527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>
                <a:solidFill>
                  <a:srgbClr val="FFFF66"/>
                </a:solidFill>
              </a:rPr>
              <a:t>Generalmente se comerciaba mediante el trueque.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289C2C1-6240-EAED-E6F0-51481BCA5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bg1"/>
                </a:solidFill>
              </a:rPr>
              <a:t>Artesanos y comerciantes</a:t>
            </a:r>
            <a:br>
              <a:rPr lang="es-ES" altLang="es-ES" sz="4000">
                <a:solidFill>
                  <a:schemeClr val="bg1"/>
                </a:solidFill>
              </a:rPr>
            </a:br>
            <a:r>
              <a:rPr lang="es-ES" altLang="es-ES" sz="4000">
                <a:solidFill>
                  <a:schemeClr val="bg1"/>
                </a:solidFill>
              </a:rPr>
              <a:t> (Edad de los Metales).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B088C54-3E83-B65B-B891-49F07E361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" altLang="es-ES">
                <a:solidFill>
                  <a:schemeClr val="bg1"/>
                </a:solidFill>
              </a:rPr>
              <a:t>La necesidad de comerciar trajo consigo el desarrollo del </a:t>
            </a:r>
            <a:r>
              <a:rPr lang="es-ES" altLang="es-ES" b="1">
                <a:solidFill>
                  <a:srgbClr val="FF6699"/>
                </a:solidFill>
              </a:rPr>
              <a:t>transporte</a:t>
            </a:r>
            <a:r>
              <a:rPr lang="es-ES" altLang="es-ES">
                <a:solidFill>
                  <a:schemeClr val="bg1"/>
                </a:solidFill>
              </a:rPr>
              <a:t>, para trasladar los productos de un lugar a otro.</a:t>
            </a:r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77B94FFE-F85A-23F6-7655-241EBF795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357563"/>
            <a:ext cx="3125788" cy="350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38188BF-0BF5-18B3-15AE-A31BA20DF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bg1"/>
                </a:solidFill>
              </a:rPr>
              <a:t>Artesanos y comerciantes</a:t>
            </a:r>
            <a:br>
              <a:rPr lang="es-ES" altLang="es-ES" sz="4000">
                <a:solidFill>
                  <a:schemeClr val="bg1"/>
                </a:solidFill>
              </a:rPr>
            </a:br>
            <a:r>
              <a:rPr lang="es-ES" altLang="es-ES" sz="4000">
                <a:solidFill>
                  <a:schemeClr val="bg1"/>
                </a:solidFill>
              </a:rPr>
              <a:t> (Edad de los Metales).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0DB0316-A2D5-56EB-1B20-42B0551CA4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" altLang="es-ES">
                <a:solidFill>
                  <a:schemeClr val="bg1"/>
                </a:solidFill>
              </a:rPr>
              <a:t>En cuanto al transporte, destacan dos grandes descubrimientos:</a:t>
            </a:r>
          </a:p>
          <a:p>
            <a:r>
              <a:rPr lang="es-ES" altLang="es-ES" b="1">
                <a:solidFill>
                  <a:srgbClr val="CC9900"/>
                </a:solidFill>
              </a:rPr>
              <a:t>La rueda:</a:t>
            </a:r>
            <a:r>
              <a:rPr lang="es-ES" altLang="es-ES" b="1">
                <a:solidFill>
                  <a:schemeClr val="bg1"/>
                </a:solidFill>
              </a:rPr>
              <a:t> </a:t>
            </a:r>
            <a:r>
              <a:rPr lang="es-ES" altLang="es-ES">
                <a:solidFill>
                  <a:schemeClr val="bg1"/>
                </a:solidFill>
              </a:rPr>
              <a:t>Hizo posible la construcción de carros tirados por animales para transportar personas o mercancías.</a:t>
            </a:r>
          </a:p>
          <a:p>
            <a:r>
              <a:rPr lang="es-ES" altLang="es-ES" b="1">
                <a:solidFill>
                  <a:schemeClr val="accent1"/>
                </a:solidFill>
              </a:rPr>
              <a:t>La vela:</a:t>
            </a:r>
            <a:r>
              <a:rPr lang="es-ES" altLang="es-ES" b="1">
                <a:solidFill>
                  <a:schemeClr val="bg1"/>
                </a:solidFill>
              </a:rPr>
              <a:t> </a:t>
            </a:r>
            <a:r>
              <a:rPr lang="es-ES" altLang="es-ES">
                <a:solidFill>
                  <a:schemeClr val="bg1"/>
                </a:solidFill>
              </a:rPr>
              <a:t>La navegación se hizo más rápida y menos costosa para transportar personas y pasajeros.</a:t>
            </a:r>
            <a:endParaRPr lang="es-ES" altLang="es-ES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93E8BAF-07AD-2DE5-F504-DCEB545BD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bg1"/>
                </a:solidFill>
              </a:rPr>
              <a:t>Artesanos y comerciantes</a:t>
            </a:r>
            <a:br>
              <a:rPr lang="es-ES" altLang="es-ES" sz="4000">
                <a:solidFill>
                  <a:schemeClr val="bg1"/>
                </a:solidFill>
              </a:rPr>
            </a:br>
            <a:r>
              <a:rPr lang="es-ES" altLang="es-ES" sz="4000">
                <a:solidFill>
                  <a:schemeClr val="bg1"/>
                </a:solidFill>
              </a:rPr>
              <a:t> (Edad de los Metales).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95C9A13-7C8E-8CD1-ADAE-2545B7D40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36869" name="Picture 5">
            <a:extLst>
              <a:ext uri="{FF2B5EF4-FFF2-40B4-BE49-F238E27FC236}">
                <a16:creationId xmlns:a16="http://schemas.microsoft.com/office/drawing/2014/main" id="{3BBC2DDD-85EB-586F-83BD-11021ECE4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3024188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1" name="Picture 7">
            <a:extLst>
              <a:ext uri="{FF2B5EF4-FFF2-40B4-BE49-F238E27FC236}">
                <a16:creationId xmlns:a16="http://schemas.microsoft.com/office/drawing/2014/main" id="{3470103A-5766-1D34-81D3-8E1F72765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844675"/>
            <a:ext cx="2736850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3" name="Picture 9">
            <a:extLst>
              <a:ext uri="{FF2B5EF4-FFF2-40B4-BE49-F238E27FC236}">
                <a16:creationId xmlns:a16="http://schemas.microsoft.com/office/drawing/2014/main" id="{A2E6E4BE-414B-6AA6-59CD-41EBCA33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714875"/>
            <a:ext cx="50006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5" name="AutoShape 11">
            <a:extLst>
              <a:ext uri="{FF2B5EF4-FFF2-40B4-BE49-F238E27FC236}">
                <a16:creationId xmlns:a16="http://schemas.microsoft.com/office/drawing/2014/main" id="{19D944D6-6988-4655-B714-8EC502C56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46038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36879" name="Picture 15">
            <a:extLst>
              <a:ext uri="{FF2B5EF4-FFF2-40B4-BE49-F238E27FC236}">
                <a16:creationId xmlns:a16="http://schemas.microsoft.com/office/drawing/2014/main" id="{120E4105-212F-F791-76E8-46F3CA583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844675"/>
            <a:ext cx="16097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57315C1-9243-8779-FFEE-DC191A8AE6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bg1"/>
                </a:solidFill>
              </a:rPr>
              <a:t>Artesanos y comerciantes</a:t>
            </a:r>
            <a:br>
              <a:rPr lang="es-ES" altLang="es-ES" sz="4000">
                <a:solidFill>
                  <a:schemeClr val="bg1"/>
                </a:solidFill>
              </a:rPr>
            </a:br>
            <a:r>
              <a:rPr lang="es-ES" altLang="es-ES" sz="4000">
                <a:solidFill>
                  <a:schemeClr val="bg1"/>
                </a:solidFill>
              </a:rPr>
              <a:t> (Edad de los Metales).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6BEC331-9DE0-216B-7CF0-3A5BC93D09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37893" name="Picture 5">
            <a:extLst>
              <a:ext uri="{FF2B5EF4-FFF2-40B4-BE49-F238E27FC236}">
                <a16:creationId xmlns:a16="http://schemas.microsoft.com/office/drawing/2014/main" id="{D4327E7D-919A-0064-2306-2D7CBD872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00213"/>
            <a:ext cx="626745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9E02360-D169-FFD0-0455-0E40AE78DF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bg1"/>
                </a:solidFill>
              </a:rPr>
              <a:t>Artesanos y comerciantes</a:t>
            </a:r>
            <a:br>
              <a:rPr lang="es-ES" altLang="es-ES" sz="4000">
                <a:solidFill>
                  <a:schemeClr val="bg1"/>
                </a:solidFill>
              </a:rPr>
            </a:br>
            <a:r>
              <a:rPr lang="es-ES" altLang="es-ES" sz="4000">
                <a:solidFill>
                  <a:schemeClr val="bg1"/>
                </a:solidFill>
              </a:rPr>
              <a:t> (Edad de los Metales).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59C1284-7BEA-1F21-C1C3-7952B7B6E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38917" name="Picture 5">
            <a:extLst>
              <a:ext uri="{FF2B5EF4-FFF2-40B4-BE49-F238E27FC236}">
                <a16:creationId xmlns:a16="http://schemas.microsoft.com/office/drawing/2014/main" id="{8DF19632-FB6E-5402-F3AE-74328B241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484313"/>
            <a:ext cx="2120900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9" name="Picture 7">
            <a:extLst>
              <a:ext uri="{FF2B5EF4-FFF2-40B4-BE49-F238E27FC236}">
                <a16:creationId xmlns:a16="http://schemas.microsoft.com/office/drawing/2014/main" id="{83B58A3F-DFE4-ADBC-0456-EAB16F484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98913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1" name="Picture 9">
            <a:extLst>
              <a:ext uri="{FF2B5EF4-FFF2-40B4-BE49-F238E27FC236}">
                <a16:creationId xmlns:a16="http://schemas.microsoft.com/office/drawing/2014/main" id="{59BC203B-5664-3FEE-96DA-72CF8EE6F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581525"/>
            <a:ext cx="37338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FC8ACE6-A9B0-E508-6074-C137E3B70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Los megalitos.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1109537-C7DB-F70A-522C-DEE9C389A8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" altLang="es-ES">
                <a:solidFill>
                  <a:schemeClr val="bg1"/>
                </a:solidFill>
              </a:rPr>
              <a:t>La palabra </a:t>
            </a:r>
            <a:r>
              <a:rPr lang="es-ES" altLang="es-ES" b="1">
                <a:solidFill>
                  <a:schemeClr val="hlink"/>
                </a:solidFill>
              </a:rPr>
              <a:t>megalito</a:t>
            </a:r>
            <a:r>
              <a:rPr lang="es-ES" altLang="es-ES">
                <a:solidFill>
                  <a:schemeClr val="bg1"/>
                </a:solidFill>
              </a:rPr>
              <a:t> deriva del las palabras </a:t>
            </a:r>
            <a:r>
              <a:rPr lang="es-ES" altLang="es-ES" i="1">
                <a:solidFill>
                  <a:schemeClr val="bg1"/>
                </a:solidFill>
              </a:rPr>
              <a:t>mega</a:t>
            </a:r>
            <a:r>
              <a:rPr lang="es-ES" altLang="es-ES">
                <a:solidFill>
                  <a:schemeClr val="bg1"/>
                </a:solidFill>
              </a:rPr>
              <a:t> (grande) y </a:t>
            </a:r>
            <a:r>
              <a:rPr lang="es-ES" altLang="es-ES" i="1">
                <a:solidFill>
                  <a:schemeClr val="bg1"/>
                </a:solidFill>
              </a:rPr>
              <a:t>lito </a:t>
            </a:r>
            <a:r>
              <a:rPr lang="es-ES" altLang="es-ES">
                <a:solidFill>
                  <a:schemeClr val="bg1"/>
                </a:solidFill>
              </a:rPr>
              <a:t>(piedra), por lo que literalmente, podemos traducirla por </a:t>
            </a:r>
            <a:r>
              <a:rPr lang="es-ES" altLang="es-ES">
                <a:solidFill>
                  <a:srgbClr val="00FFCC"/>
                </a:solidFill>
              </a:rPr>
              <a:t>construcción de grandes piedras</a:t>
            </a:r>
            <a:r>
              <a:rPr lang="es-ES" altLang="es-ES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9941" name="AutoShape 5">
            <a:extLst>
              <a:ext uri="{FF2B5EF4-FFF2-40B4-BE49-F238E27FC236}">
                <a16:creationId xmlns:a16="http://schemas.microsoft.com/office/drawing/2014/main" id="{1572F0A8-130F-CFDE-2438-AFA2C6C134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57550" y="2557463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39943" name="Picture 7">
            <a:extLst>
              <a:ext uri="{FF2B5EF4-FFF2-40B4-BE49-F238E27FC236}">
                <a16:creationId xmlns:a16="http://schemas.microsoft.com/office/drawing/2014/main" id="{EF3AAA15-D673-1AC8-4108-7F47B6314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695700"/>
            <a:ext cx="476250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0" name="Rectangle 4096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D160866D-B677-1386-67F1-DCC320659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516804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Los megalitos.</a:t>
            </a:r>
          </a:p>
        </p:txBody>
      </p:sp>
      <p:sp>
        <p:nvSpPr>
          <p:cNvPr id="40972" name="Rectangle 40971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8" y="2432305"/>
            <a:ext cx="5292501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65" name="Picture 5">
            <a:extLst>
              <a:ext uri="{FF2B5EF4-FFF2-40B4-BE49-F238E27FC236}">
                <a16:creationId xmlns:a16="http://schemas.microsoft.com/office/drawing/2014/main" id="{B9C4BAA7-DBF6-845A-65F5-4C03A90F8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3653" y="2660287"/>
            <a:ext cx="3097741" cy="364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4" name="Rectangle 409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1B13B73-B9BC-6CFD-69A6-85D00869A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r>
              <a:rPr lang="es-ES" altLang="es-ES" sz="1700">
                <a:solidFill>
                  <a:srgbClr val="FFFFFF"/>
                </a:solidFill>
              </a:rPr>
              <a:t>Cabe preguntarse cómo hace miles de años, con la tecnología que poseían, lograron cortar y transportar piedras de ese tamaño y peso.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4" name="Rectangle 4199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585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92E3E625-7B1D-77B0-F2FD-D88E95907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516804"/>
            <a:ext cx="4945641" cy="1625210"/>
          </a:xfrm>
        </p:spPr>
        <p:txBody>
          <a:bodyPr>
            <a:normAutofit/>
          </a:bodyPr>
          <a:lstStyle/>
          <a:p>
            <a:r>
              <a:rPr lang="es-ES" altLang="es-ES">
                <a:solidFill>
                  <a:srgbClr val="FFFFFF"/>
                </a:solidFill>
              </a:rPr>
              <a:t>Los megalitos.</a:t>
            </a:r>
          </a:p>
        </p:txBody>
      </p:sp>
      <p:sp>
        <p:nvSpPr>
          <p:cNvPr id="41996" name="Rectangle 41995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8" y="2432305"/>
            <a:ext cx="5292501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89" name="Picture 5">
            <a:extLst>
              <a:ext uri="{FF2B5EF4-FFF2-40B4-BE49-F238E27FC236}">
                <a16:creationId xmlns:a16="http://schemas.microsoft.com/office/drawing/2014/main" id="{A782E8CA-B84E-A02B-70BA-6E9438FB6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058" y="2847693"/>
            <a:ext cx="4934932" cy="327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8" name="Rectangle 4199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9A8E4FF-9F1D-D74A-E7FD-B019E9F6F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r>
              <a:rPr lang="es-ES" altLang="es-ES" sz="1700">
                <a:solidFill>
                  <a:srgbClr val="FFFFFF"/>
                </a:solidFill>
              </a:rPr>
              <a:t>También deberíamos preguntarnos por qué pusieron tanto empeño en unas construcciones que suponían años de trabajo y miles de personas trabajando.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17" name="Rectangle 430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21" name="Rectangle 4302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23" name="Rectangle 43022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25" name="Freeform: Shape 4302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027" name="Rectangle 43026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1ABA73C6-4BC3-C989-2A17-665C6161FA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r>
              <a:rPr lang="es-ES" altLang="es-ES" sz="3500" dirty="0">
                <a:solidFill>
                  <a:srgbClr val="FFFFFF"/>
                </a:solidFill>
              </a:rPr>
              <a:t>Los megalitos.</a:t>
            </a:r>
          </a:p>
        </p:txBody>
      </p:sp>
      <p:graphicFrame>
        <p:nvGraphicFramePr>
          <p:cNvPr id="43013" name="Rectangle 3">
            <a:extLst>
              <a:ext uri="{FF2B5EF4-FFF2-40B4-BE49-F238E27FC236}">
                <a16:creationId xmlns:a16="http://schemas.microsoft.com/office/drawing/2014/main" id="{1341ED26-8C1D-81EC-B85C-43D69239AF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559234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46" name="Rectangle 44045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7" name="Picture 5">
            <a:extLst>
              <a:ext uri="{FF2B5EF4-FFF2-40B4-BE49-F238E27FC236}">
                <a16:creationId xmlns:a16="http://schemas.microsoft.com/office/drawing/2014/main" id="{57E257C4-FA98-3430-B896-4B9987303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6007" b="1"/>
          <a:stretch/>
        </p:blipFill>
        <p:spPr bwMode="auto">
          <a:xfrm>
            <a:off x="5536239" y="10"/>
            <a:ext cx="3607761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9" name="Picture 7">
            <a:extLst>
              <a:ext uri="{FF2B5EF4-FFF2-40B4-BE49-F238E27FC236}">
                <a16:creationId xmlns:a16="http://schemas.microsoft.com/office/drawing/2014/main" id="{49BC9B7C-A165-8223-6579-C177D2FEFC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" r="11756" b="1"/>
          <a:stretch/>
        </p:blipFill>
        <p:spPr bwMode="auto">
          <a:xfrm>
            <a:off x="2352291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1" name="Picture 9">
            <a:extLst>
              <a:ext uri="{FF2B5EF4-FFF2-40B4-BE49-F238E27FC236}">
                <a16:creationId xmlns:a16="http://schemas.microsoft.com/office/drawing/2014/main" id="{51824830-84A9-0EDA-CF37-DB048D967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9" r="-2" b="27309"/>
          <a:stretch/>
        </p:blipFill>
        <p:spPr bwMode="auto">
          <a:xfrm>
            <a:off x="2392071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4048" name="Freeform: Shape 44047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050" name="Freeform: Shape 44049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92D102F-AA46-5AE5-BF2C-DE09789D2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6042" y="685800"/>
            <a:ext cx="2105406" cy="1325563"/>
          </a:xfrm>
        </p:spPr>
        <p:txBody>
          <a:bodyPr>
            <a:normAutofit/>
          </a:bodyPr>
          <a:lstStyle/>
          <a:p>
            <a:r>
              <a:rPr lang="es-ES" altLang="es-ES" sz="2400"/>
              <a:t>Los megalitos.</a:t>
            </a:r>
          </a:p>
        </p:txBody>
      </p:sp>
      <p:sp>
        <p:nvSpPr>
          <p:cNvPr id="44052" name="Rectangle 44051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54" name="Rectangle 4405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2783B9A-1482-A3FC-DCF0-036533FBB3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6042" y="2258568"/>
            <a:ext cx="2105406" cy="3922776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s-ES" altLang="es-ES" sz="2400" dirty="0"/>
              <a:t>Podemos destacar tres tipos de construcciones megalíticas:</a:t>
            </a:r>
          </a:p>
          <a:p>
            <a:r>
              <a:rPr lang="es-ES" altLang="es-ES" sz="2400" b="1" dirty="0"/>
              <a:t>Menhir.</a:t>
            </a:r>
          </a:p>
          <a:p>
            <a:r>
              <a:rPr lang="es-ES" altLang="es-ES" sz="2400" b="1" dirty="0"/>
              <a:t>Dolmen.</a:t>
            </a:r>
          </a:p>
          <a:p>
            <a:r>
              <a:rPr lang="es-ES" altLang="es-ES" sz="2400" b="1" dirty="0"/>
              <a:t>Crómlech.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066" name="Rectangle 45065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8" name="Freeform: Shape 45067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72088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37ADB432-EE37-CAE1-997B-E7D7FD1E4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643467"/>
            <a:ext cx="2916395" cy="1800526"/>
          </a:xfrm>
        </p:spPr>
        <p:txBody>
          <a:bodyPr>
            <a:normAutofit/>
          </a:bodyPr>
          <a:lstStyle/>
          <a:p>
            <a:r>
              <a:rPr lang="es-ES" altLang="es-ES"/>
              <a:t>Los megalitos.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BF9D7B5-3859-B590-B238-B8E3D7AC1B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2623381"/>
            <a:ext cx="2916396" cy="3553581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s-ES" altLang="es-ES" sz="1700" b="1" dirty="0"/>
              <a:t>Menhir.</a:t>
            </a:r>
          </a:p>
          <a:p>
            <a:pPr algn="just">
              <a:buFontTx/>
              <a:buNone/>
            </a:pPr>
            <a:r>
              <a:rPr lang="es-ES" altLang="es-ES" sz="2400" dirty="0"/>
              <a:t>Es la construcción megalítica más sencilla. Consta de una piedra grande clavada verticalmente en el suelo.</a:t>
            </a:r>
          </a:p>
          <a:p>
            <a:pPr algn="just">
              <a:buFontTx/>
              <a:buNone/>
            </a:pPr>
            <a:r>
              <a:rPr lang="es-ES" altLang="es-ES" sz="2400" dirty="0"/>
              <a:t>Servía de tumba de carácter colectivo.</a:t>
            </a:r>
          </a:p>
        </p:txBody>
      </p:sp>
      <p:pic>
        <p:nvPicPr>
          <p:cNvPr id="45061" name="Picture 5">
            <a:extLst>
              <a:ext uri="{FF2B5EF4-FFF2-40B4-BE49-F238E27FC236}">
                <a16:creationId xmlns:a16="http://schemas.microsoft.com/office/drawing/2014/main" id="{AF91452A-FE63-DD91-9DF4-31FC879E1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0739" y="1066340"/>
            <a:ext cx="3560660" cy="475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25" name="Rectangle 46124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087" name="Picture 7">
            <a:extLst>
              <a:ext uri="{FF2B5EF4-FFF2-40B4-BE49-F238E27FC236}">
                <a16:creationId xmlns:a16="http://schemas.microsoft.com/office/drawing/2014/main" id="{C520D07C-CC5D-5A75-BC51-A523961CDF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1" b="1"/>
          <a:stretch/>
        </p:blipFill>
        <p:spPr bwMode="auto">
          <a:xfrm>
            <a:off x="20" y="10"/>
            <a:ext cx="2227828" cy="338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Picture 5">
            <a:extLst>
              <a:ext uri="{FF2B5EF4-FFF2-40B4-BE49-F238E27FC236}">
                <a16:creationId xmlns:a16="http://schemas.microsoft.com/office/drawing/2014/main" id="{EE69EF24-9327-09E0-88D2-DB21CC4B20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7" r="29811" b="3"/>
          <a:stretch/>
        </p:blipFill>
        <p:spPr bwMode="auto">
          <a:xfrm>
            <a:off x="2304717" y="10"/>
            <a:ext cx="2227848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3" name="Picture 13">
            <a:extLst>
              <a:ext uri="{FF2B5EF4-FFF2-40B4-BE49-F238E27FC236}">
                <a16:creationId xmlns:a16="http://schemas.microsoft.com/office/drawing/2014/main" id="{4CD38FA5-F21C-AAFD-4755-B205A12B0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" r="-2" b="-2"/>
          <a:stretch/>
        </p:blipFill>
        <p:spPr bwMode="auto">
          <a:xfrm>
            <a:off x="4609431" y="10"/>
            <a:ext cx="222885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9" name="Picture 9">
            <a:extLst>
              <a:ext uri="{FF2B5EF4-FFF2-40B4-BE49-F238E27FC236}">
                <a16:creationId xmlns:a16="http://schemas.microsoft.com/office/drawing/2014/main" id="{25F3D3B5-4FC4-F537-3D89-719BAA634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r="9028" b="1"/>
          <a:stretch/>
        </p:blipFill>
        <p:spPr bwMode="auto">
          <a:xfrm>
            <a:off x="6915150" y="10"/>
            <a:ext cx="222885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1" name="Picture 11">
            <a:extLst>
              <a:ext uri="{FF2B5EF4-FFF2-40B4-BE49-F238E27FC236}">
                <a16:creationId xmlns:a16="http://schemas.microsoft.com/office/drawing/2014/main" id="{905AA318-BD21-46FF-6648-C4A74C49B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35" b="1"/>
          <a:stretch/>
        </p:blipFill>
        <p:spPr bwMode="auto">
          <a:xfrm>
            <a:off x="-763" y="3474720"/>
            <a:ext cx="4533328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127" name="Rectangle 46126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9432" y="3474720"/>
            <a:ext cx="4534568" cy="3383281"/>
          </a:xfrm>
          <a:prstGeom prst="rect">
            <a:avLst/>
          </a:prstGeom>
          <a:solidFill>
            <a:srgbClr val="5E3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8C5BFAA-806D-0EAB-2556-1BB051EB4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9736" y="4510585"/>
            <a:ext cx="4024957" cy="17587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altLang="es-ES" sz="5400" dirty="0">
                <a:solidFill>
                  <a:srgbClr val="FFFFFF"/>
                </a:solidFill>
              </a:rPr>
              <a:t>MENHIRES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6" name="Rectangle 47115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4981" y="352931"/>
            <a:ext cx="8579094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61ABE1BB-6910-D319-6DD8-70732FEA6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6951" y="506727"/>
            <a:ext cx="2500869" cy="1526741"/>
          </a:xfrm>
        </p:spPr>
        <p:txBody>
          <a:bodyPr>
            <a:normAutofit/>
          </a:bodyPr>
          <a:lstStyle/>
          <a:p>
            <a:r>
              <a:rPr lang="es-ES" altLang="es-ES" sz="3200" dirty="0">
                <a:solidFill>
                  <a:schemeClr val="bg1"/>
                </a:solidFill>
              </a:rPr>
              <a:t>DOLMEN</a:t>
            </a:r>
          </a:p>
        </p:txBody>
      </p:sp>
      <p:cxnSp>
        <p:nvCxnSpPr>
          <p:cNvPr id="47118" name="Straight Connector 47117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554904" y="580963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BE0C44D-5C57-A9AC-0522-EB3CFF8A9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09002" y="506727"/>
            <a:ext cx="4957440" cy="152674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s-ES" altLang="es-ES" sz="1600" dirty="0">
                <a:solidFill>
                  <a:schemeClr val="bg1"/>
                </a:solidFill>
              </a:rPr>
              <a:t>En su forma más básica se trata de una piedra horizontal </a:t>
            </a:r>
            <a:r>
              <a:rPr lang="es-ES" altLang="es-ES" sz="1600" dirty="0" err="1">
                <a:solidFill>
                  <a:schemeClr val="bg1"/>
                </a:solidFill>
              </a:rPr>
              <a:t>sustantada</a:t>
            </a:r>
            <a:r>
              <a:rPr lang="es-ES" altLang="es-ES" sz="1600" dirty="0">
                <a:solidFill>
                  <a:schemeClr val="bg1"/>
                </a:solidFill>
              </a:rPr>
              <a:t> por dos verticales. Al complicarse se llegan a forman “habitaciones” a las que se accede generalmente por un corredor. Eran enterramientos colectivos</a:t>
            </a:r>
          </a:p>
        </p:txBody>
      </p:sp>
      <p:pic>
        <p:nvPicPr>
          <p:cNvPr id="47109" name="Picture 5">
            <a:extLst>
              <a:ext uri="{FF2B5EF4-FFF2-40B4-BE49-F238E27FC236}">
                <a16:creationId xmlns:a16="http://schemas.microsoft.com/office/drawing/2014/main" id="{8A3BFF98-4356-325A-487E-C567369DCA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r="2163" b="-1"/>
          <a:stretch/>
        </p:blipFill>
        <p:spPr bwMode="auto">
          <a:xfrm>
            <a:off x="294981" y="2523915"/>
            <a:ext cx="4169610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1" name="Picture 7">
            <a:extLst>
              <a:ext uri="{FF2B5EF4-FFF2-40B4-BE49-F238E27FC236}">
                <a16:creationId xmlns:a16="http://schemas.microsoft.com/office/drawing/2014/main" id="{A19FD01B-A328-4858-AD10-593448437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82"/>
          <a:stretch/>
        </p:blipFill>
        <p:spPr bwMode="auto">
          <a:xfrm>
            <a:off x="4688802" y="2527997"/>
            <a:ext cx="4160216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45D5DFF-570C-3B61-381C-3AD39D5C7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>
                <a:solidFill>
                  <a:schemeClr val="bg1"/>
                </a:solidFill>
              </a:rPr>
              <a:t>DÓLMENES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2C2AA0A-B3CD-9B52-2D1E-C848185E2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48133" name="Picture 5">
            <a:extLst>
              <a:ext uri="{FF2B5EF4-FFF2-40B4-BE49-F238E27FC236}">
                <a16:creationId xmlns:a16="http://schemas.microsoft.com/office/drawing/2014/main" id="{444E3F09-C51A-A7C2-6E34-66E4891A9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2736850" cy="20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>
            <a:extLst>
              <a:ext uri="{FF2B5EF4-FFF2-40B4-BE49-F238E27FC236}">
                <a16:creationId xmlns:a16="http://schemas.microsoft.com/office/drawing/2014/main" id="{17079532-FFC2-D09D-988B-C6D0691F9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557338"/>
            <a:ext cx="2735262" cy="20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7" name="Picture 9">
            <a:extLst>
              <a:ext uri="{FF2B5EF4-FFF2-40B4-BE49-F238E27FC236}">
                <a16:creationId xmlns:a16="http://schemas.microsoft.com/office/drawing/2014/main" id="{54469539-5D27-877F-4BAB-C6E1F2B7F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484313"/>
            <a:ext cx="2303463" cy="2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9" name="Picture 11">
            <a:extLst>
              <a:ext uri="{FF2B5EF4-FFF2-40B4-BE49-F238E27FC236}">
                <a16:creationId xmlns:a16="http://schemas.microsoft.com/office/drawing/2014/main" id="{473FA8F6-A91C-4D34-7A45-5031F80B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0800"/>
            <a:ext cx="3095625" cy="278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1" name="Picture 13">
            <a:extLst>
              <a:ext uri="{FF2B5EF4-FFF2-40B4-BE49-F238E27FC236}">
                <a16:creationId xmlns:a16="http://schemas.microsoft.com/office/drawing/2014/main" id="{B42596F4-4B29-060A-C616-73BE2B00F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005263"/>
            <a:ext cx="3817938" cy="256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E97FAED-2094-6717-9C97-134B7945FB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Los megalitos.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79F72AA-61CF-4B2B-FDC9-DD452A7C58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49157" name="Picture 5">
            <a:extLst>
              <a:ext uri="{FF2B5EF4-FFF2-40B4-BE49-F238E27FC236}">
                <a16:creationId xmlns:a16="http://schemas.microsoft.com/office/drawing/2014/main" id="{466A7BBF-2CEF-FF2C-E8FC-129926814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916113"/>
            <a:ext cx="6985000" cy="443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350C219F-2378-3233-356A-39F30C4DC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bg1"/>
                </a:solidFill>
              </a:rPr>
              <a:t>Los megalitos.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62C66DC-3C49-F17D-4ACA-05A2A00F7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50181" name="Picture 5">
            <a:extLst>
              <a:ext uri="{FF2B5EF4-FFF2-40B4-BE49-F238E27FC236}">
                <a16:creationId xmlns:a16="http://schemas.microsoft.com/office/drawing/2014/main" id="{69F2233A-FC35-0D9F-5B82-CC13CC1A6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84313"/>
            <a:ext cx="6697662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DB6A539-6C51-114A-0E01-3C5C59B32B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>
                <a:solidFill>
                  <a:schemeClr val="bg1"/>
                </a:solidFill>
              </a:rPr>
              <a:t>DÓLMENES DE CORREDOR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1DCFCDEC-CA7D-6D5A-C89A-0F9AB16921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51205" name="Picture 5">
            <a:extLst>
              <a:ext uri="{FF2B5EF4-FFF2-40B4-BE49-F238E27FC236}">
                <a16:creationId xmlns:a16="http://schemas.microsoft.com/office/drawing/2014/main" id="{EFE7188C-3ED0-542D-256D-F2402CDB2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3240087" cy="242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Picture 7">
            <a:extLst>
              <a:ext uri="{FF2B5EF4-FFF2-40B4-BE49-F238E27FC236}">
                <a16:creationId xmlns:a16="http://schemas.microsoft.com/office/drawing/2014/main" id="{9D18ECCF-A363-48D4-E4E9-496A89B5D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84313"/>
            <a:ext cx="3673475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9" name="Picture 9">
            <a:extLst>
              <a:ext uri="{FF2B5EF4-FFF2-40B4-BE49-F238E27FC236}">
                <a16:creationId xmlns:a16="http://schemas.microsoft.com/office/drawing/2014/main" id="{27C7BDC1-F8F0-E7EE-0D27-6F01F6EED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376738"/>
            <a:ext cx="3313112" cy="248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1" name="Picture 11">
            <a:extLst>
              <a:ext uri="{FF2B5EF4-FFF2-40B4-BE49-F238E27FC236}">
                <a16:creationId xmlns:a16="http://schemas.microsoft.com/office/drawing/2014/main" id="{1036A2B7-963D-1A9F-0DA0-47E63F32A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268788"/>
            <a:ext cx="3455987" cy="25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3" name="Rectangle 52232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00812E68-36D9-5D4E-0ADE-E0A0A3FFB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es-ES" altLang="es-ES" sz="3600">
                <a:solidFill>
                  <a:schemeClr val="bg1"/>
                </a:solidFill>
              </a:rPr>
              <a:t>CRÓMLECH</a:t>
            </a:r>
          </a:p>
        </p:txBody>
      </p:sp>
      <p:graphicFrame>
        <p:nvGraphicFramePr>
          <p:cNvPr id="52229" name="Rectangle 3">
            <a:extLst>
              <a:ext uri="{FF2B5EF4-FFF2-40B4-BE49-F238E27FC236}">
                <a16:creationId xmlns:a16="http://schemas.microsoft.com/office/drawing/2014/main" id="{05D865ED-6C7F-63AB-A075-F067E4A60F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0406670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91" name="Rectangle 53280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CDE7DE38-903E-825C-096F-0C5BEB8D8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66365" y="3812954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CRÓMLECH</a:t>
            </a:r>
          </a:p>
        </p:txBody>
      </p:sp>
      <p:pic>
        <p:nvPicPr>
          <p:cNvPr id="53265" name="Picture 17" descr="Una roca en un campo&#10;&#10;Descripción generada automáticamente con confianza baja">
            <a:extLst>
              <a:ext uri="{FF2B5EF4-FFF2-40B4-BE49-F238E27FC236}">
                <a16:creationId xmlns:a16="http://schemas.microsoft.com/office/drawing/2014/main" id="{16707851-5D3D-3460-1750-CE0885F7D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1" r="15277" b="-4"/>
          <a:stretch/>
        </p:blipFill>
        <p:spPr bwMode="auto">
          <a:xfrm>
            <a:off x="238226" y="321733"/>
            <a:ext cx="3113761" cy="302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61" name="Picture 13" descr="Un grupo de personas en un parque&#10;&#10;Descripción generada automáticamente con confianza baja">
            <a:extLst>
              <a:ext uri="{FF2B5EF4-FFF2-40B4-BE49-F238E27FC236}">
                <a16:creationId xmlns:a16="http://schemas.microsoft.com/office/drawing/2014/main" id="{DA99F5B3-F14E-CDB6-046E-FDD7710DB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5" r="23675" b="1"/>
          <a:stretch/>
        </p:blipFill>
        <p:spPr bwMode="auto">
          <a:xfrm>
            <a:off x="3479216" y="321733"/>
            <a:ext cx="2654982" cy="298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3" name="Picture 5">
            <a:extLst>
              <a:ext uri="{FF2B5EF4-FFF2-40B4-BE49-F238E27FC236}">
                <a16:creationId xmlns:a16="http://schemas.microsoft.com/office/drawing/2014/main" id="{D306FA14-0C8E-DC51-9038-F511122BD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0" r="14975" b="-4"/>
          <a:stretch/>
        </p:blipFill>
        <p:spPr bwMode="auto">
          <a:xfrm>
            <a:off x="6261427" y="321734"/>
            <a:ext cx="2651693" cy="298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292" name="Straight Connector 53282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259" name="Picture 11" descr="Un grupo de ovejas en el campo&#10;&#10;Descripción generada automáticamente con confianza media">
            <a:extLst>
              <a:ext uri="{FF2B5EF4-FFF2-40B4-BE49-F238E27FC236}">
                <a16:creationId xmlns:a16="http://schemas.microsoft.com/office/drawing/2014/main" id="{B858783E-ADA6-AF2F-2884-6DEBBF01E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4" r="17770" b="1"/>
          <a:stretch/>
        </p:blipFill>
        <p:spPr bwMode="auto">
          <a:xfrm>
            <a:off x="238226" y="3509433"/>
            <a:ext cx="3120339" cy="30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5" name="AutoShape 7">
            <a:extLst>
              <a:ext uri="{FF2B5EF4-FFF2-40B4-BE49-F238E27FC236}">
                <a16:creationId xmlns:a16="http://schemas.microsoft.com/office/drawing/2014/main" id="{EA4ECC96-3BC6-7F41-229E-E204E4B7DC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46038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3257" name="AutoShape 9">
            <a:extLst>
              <a:ext uri="{FF2B5EF4-FFF2-40B4-BE49-F238E27FC236}">
                <a16:creationId xmlns:a16="http://schemas.microsoft.com/office/drawing/2014/main" id="{812305E0-467F-5EC5-0FC2-ECFBC2E524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46038"/>
            <a:ext cx="2562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3263" name="AutoShape 15">
            <a:extLst>
              <a:ext uri="{FF2B5EF4-FFF2-40B4-BE49-F238E27FC236}">
                <a16:creationId xmlns:a16="http://schemas.microsoft.com/office/drawing/2014/main" id="{4768007D-F704-17E8-11BA-33978B1F62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46038"/>
            <a:ext cx="18573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1018</Words>
  <Application>Microsoft Office PowerPoint</Application>
  <PresentationFormat>Presentación en pantalla (4:3)</PresentationFormat>
  <Paragraphs>117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3" baseType="lpstr">
      <vt:lpstr>Arial</vt:lpstr>
      <vt:lpstr>Diseño predeterminado</vt:lpstr>
      <vt:lpstr>Presentación de PowerPoint</vt:lpstr>
      <vt:lpstr>Cronología.</vt:lpstr>
      <vt:lpstr>Cronología.</vt:lpstr>
      <vt:lpstr>La metalurgia.</vt:lpstr>
      <vt:lpstr>La metalurgia.</vt:lpstr>
      <vt:lpstr>La metalurgia.</vt:lpstr>
      <vt:lpstr>La metalurgia.</vt:lpstr>
      <vt:lpstr>La metalurgia.</vt:lpstr>
      <vt:lpstr>La metalurgia.</vt:lpstr>
      <vt:lpstr>La metalurgia.</vt:lpstr>
      <vt:lpstr>La metalurgia.</vt:lpstr>
      <vt:lpstr>ARMAS DE  LA  EDAD  DEL  HIERRO</vt:lpstr>
      <vt:lpstr>La metalurgia.</vt:lpstr>
      <vt:lpstr>La metalurgia.</vt:lpstr>
      <vt:lpstr>La metalurgia. Proceso.</vt:lpstr>
      <vt:lpstr>La metalurgia. Proceso.</vt:lpstr>
      <vt:lpstr>La metalurgia. Proceso.</vt:lpstr>
      <vt:lpstr>La metalurgia. Proceso.</vt:lpstr>
      <vt:lpstr>La metalurgia. Proceso.</vt:lpstr>
      <vt:lpstr>Artesanos y comerciantes  (Edad de los Metales).</vt:lpstr>
      <vt:lpstr>Artesanos y comerciantes  (Edad de los Metales).</vt:lpstr>
      <vt:lpstr>Artesanos y comerciantes  (Edad de los Metales).</vt:lpstr>
      <vt:lpstr>Artesanos y comerciantes  (Edad de los Metales).</vt:lpstr>
      <vt:lpstr>Artesanos y comerciantes  (Edad de los Metales).</vt:lpstr>
      <vt:lpstr>Artesanos y comerciantes  (Edad de los Metales).</vt:lpstr>
      <vt:lpstr>Artesanos y comerciantes  (Edad de los Metales).</vt:lpstr>
      <vt:lpstr>Artesanos y comerciantes  (Edad de los Metales).</vt:lpstr>
      <vt:lpstr>Los megalitos.</vt:lpstr>
      <vt:lpstr>Los megalitos.</vt:lpstr>
      <vt:lpstr>Los megalitos.</vt:lpstr>
      <vt:lpstr>Los megalitos.</vt:lpstr>
      <vt:lpstr>Los megalitos.</vt:lpstr>
      <vt:lpstr>Los megalitos.</vt:lpstr>
      <vt:lpstr>Presentación de PowerPoint</vt:lpstr>
      <vt:lpstr>DOLMEN</vt:lpstr>
      <vt:lpstr>DÓLMENES</vt:lpstr>
      <vt:lpstr>Los megalitos.</vt:lpstr>
      <vt:lpstr>Los megalitos.</vt:lpstr>
      <vt:lpstr>DÓLMENES DE CORREDOR</vt:lpstr>
      <vt:lpstr>CRÓMLECH</vt:lpstr>
      <vt:lpstr>CRÓMLECH</vt:lpstr>
    </vt:vector>
  </TitlesOfParts>
  <Company>Dark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Maria Sanz</cp:lastModifiedBy>
  <cp:revision>19</cp:revision>
  <dcterms:created xsi:type="dcterms:W3CDTF">2011-05-22T17:37:17Z</dcterms:created>
  <dcterms:modified xsi:type="dcterms:W3CDTF">2022-09-24T16:08:25Z</dcterms:modified>
</cp:coreProperties>
</file>