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82" r:id="rId4"/>
    <p:sldId id="284" r:id="rId5"/>
    <p:sldId id="283" r:id="rId6"/>
    <p:sldId id="286" r:id="rId7"/>
    <p:sldId id="287" r:id="rId8"/>
    <p:sldId id="288" r:id="rId9"/>
    <p:sldId id="290" r:id="rId10"/>
    <p:sldId id="291" r:id="rId11"/>
    <p:sldId id="292" r:id="rId12"/>
    <p:sldId id="293" r:id="rId13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 varScale="1">
        <p:scale>
          <a:sx n="81" d="100"/>
          <a:sy n="81" d="100"/>
        </p:scale>
        <p:origin x="77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9294C-260A-4F95-BCF6-C96C7D0839B4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F2897-2B3F-4DEA-839C-9EB18BB127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6110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64668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821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5707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8446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560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928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51838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65143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26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902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49070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4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672CF-0483-4A25-8AF4-7FB5BC9957E7}" type="datetimeFigureOut">
              <a:rPr lang="es-CL" smtClean="0"/>
              <a:t>01-10-2022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3DC59-5527-49F0-AA5F-92D825655AE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45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-1781665" y="406405"/>
            <a:ext cx="1225832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anose="020F0704030504030204" pitchFamily="34" charset="0"/>
              </a:rPr>
              <a:t>LA EDAD DE </a:t>
            </a:r>
          </a:p>
          <a:p>
            <a:pPr algn="ctr"/>
            <a:r>
              <a:rPr lang="es-E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anose="020F0704030504030204" pitchFamily="34" charset="0"/>
              </a:rPr>
              <a:t>LOS METALES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660232" y="5805264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dirty="0"/>
              <a:t>IES FORTUNY</a:t>
            </a:r>
          </a:p>
          <a:p>
            <a:pPr algn="r"/>
            <a:r>
              <a:rPr lang="es-CL" dirty="0"/>
              <a:t>MARÍA SANZ</a:t>
            </a:r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25024CD9-70B6-0CEE-590B-DF041FD185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9179" y="5117702"/>
            <a:ext cx="6443221" cy="176438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Edad de los Metales - Qué es, definición y concepto | 2022 | Economipedia">
            <a:extLst>
              <a:ext uri="{FF2B5EF4-FFF2-40B4-BE49-F238E27FC236}">
                <a16:creationId xmlns:a16="http://schemas.microsoft.com/office/drawing/2014/main" id="{85E49685-F564-1E56-52F5-C467DDD69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594" y="2821903"/>
            <a:ext cx="5715000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0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35685"/>
            <a:ext cx="8229600" cy="1066056"/>
          </a:xfrm>
        </p:spPr>
        <p:txBody>
          <a:bodyPr/>
          <a:lstStyle/>
          <a:p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Etapas de la Prehistoria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59473" y="990781"/>
            <a:ext cx="255319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Paleolítico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818598" y="3086295"/>
            <a:ext cx="220925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Neolítico </a:t>
            </a:r>
          </a:p>
        </p:txBody>
      </p:sp>
      <p:sp>
        <p:nvSpPr>
          <p:cNvPr id="6" name="5 Flecha derecha"/>
          <p:cNvSpPr/>
          <p:nvPr/>
        </p:nvSpPr>
        <p:spPr>
          <a:xfrm>
            <a:off x="3419872" y="1201741"/>
            <a:ext cx="1113899" cy="43204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6 CuadroTexto"/>
          <p:cNvSpPr txBox="1"/>
          <p:nvPr/>
        </p:nvSpPr>
        <p:spPr>
          <a:xfrm>
            <a:off x="4644008" y="990781"/>
            <a:ext cx="17281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dirty="0"/>
              <a:t>¿Qué significa?</a:t>
            </a:r>
          </a:p>
        </p:txBody>
      </p:sp>
      <p:sp>
        <p:nvSpPr>
          <p:cNvPr id="8" name="7 Flecha derecha"/>
          <p:cNvSpPr/>
          <p:nvPr/>
        </p:nvSpPr>
        <p:spPr>
          <a:xfrm>
            <a:off x="3419871" y="3242823"/>
            <a:ext cx="1113899" cy="43204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9 CuadroTexto"/>
          <p:cNvSpPr txBox="1"/>
          <p:nvPr/>
        </p:nvSpPr>
        <p:spPr>
          <a:xfrm>
            <a:off x="6534472" y="990781"/>
            <a:ext cx="24122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dirty="0"/>
              <a:t>PIEDRA ANTIGUA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803975" y="2981793"/>
            <a:ext cx="17281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dirty="0"/>
              <a:t>¿Qué significa?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6639990" y="2981793"/>
            <a:ext cx="24122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dirty="0"/>
              <a:t>PIEDRA NUEVA</a:t>
            </a:r>
          </a:p>
        </p:txBody>
      </p:sp>
      <p:pic>
        <p:nvPicPr>
          <p:cNvPr id="1026" name="Picture 2" descr="Resultado de imagen de paleolítico significad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85" y="1673337"/>
            <a:ext cx="1625173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NEOLÍTIC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73" y="3674871"/>
            <a:ext cx="2800184" cy="145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438347" y="5301208"/>
            <a:ext cx="31096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Edad de </a:t>
            </a:r>
          </a:p>
          <a:p>
            <a:pPr algn="ctr"/>
            <a:r>
              <a:rPr lang="es-ES" sz="40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los Metales </a:t>
            </a:r>
          </a:p>
        </p:txBody>
      </p:sp>
      <p:sp>
        <p:nvSpPr>
          <p:cNvPr id="16" name="15 Flecha derecha"/>
          <p:cNvSpPr/>
          <p:nvPr/>
        </p:nvSpPr>
        <p:spPr>
          <a:xfrm>
            <a:off x="3530109" y="5661248"/>
            <a:ext cx="1113899" cy="43204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16 CuadroTexto"/>
          <p:cNvSpPr txBox="1"/>
          <p:nvPr/>
        </p:nvSpPr>
        <p:spPr>
          <a:xfrm>
            <a:off x="4900344" y="5400218"/>
            <a:ext cx="17281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dirty="0"/>
              <a:t>Se divide en: 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6669847" y="4941168"/>
            <a:ext cx="24122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dirty="0"/>
              <a:t>Cobre</a:t>
            </a:r>
          </a:p>
          <a:p>
            <a:pPr algn="ctr"/>
            <a:r>
              <a:rPr lang="es-CL" sz="3200" dirty="0"/>
              <a:t>Bronce</a:t>
            </a:r>
          </a:p>
          <a:p>
            <a:pPr algn="ctr"/>
            <a:r>
              <a:rPr lang="es-CL" sz="3200" dirty="0"/>
              <a:t>Hierro </a:t>
            </a:r>
          </a:p>
        </p:txBody>
      </p:sp>
    </p:spTree>
    <p:extLst>
      <p:ext uri="{BB962C8B-B14F-4D97-AF65-F5344CB8AC3E}">
        <p14:creationId xmlns:p14="http://schemas.microsoft.com/office/powerpoint/2010/main" val="124216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 animBg="1"/>
      <p:bldP spid="10" grpId="0"/>
      <p:bldP spid="11" grpId="0"/>
      <p:bldP spid="12" grpId="0"/>
      <p:bldP spid="15" grpId="0"/>
      <p:bldP spid="16" grpId="0" animBg="1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1" name="Rectangle 13320">
            <a:extLst>
              <a:ext uri="{FF2B5EF4-FFF2-40B4-BE49-F238E27FC236}">
                <a16:creationId xmlns:a16="http://schemas.microsoft.com/office/drawing/2014/main" id="{F411E24B-5319-4FF9-A35E-9DA107CD3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9600" y="662399"/>
            <a:ext cx="3345407" cy="1494000"/>
          </a:xfrm>
        </p:spPr>
        <p:txBody>
          <a:bodyPr anchor="t">
            <a:normAutofit/>
          </a:bodyPr>
          <a:lstStyle/>
          <a:p>
            <a:r>
              <a:rPr lang="es-CL" b="1" dirty="0"/>
              <a:t> Edad de los Metales</a:t>
            </a:r>
          </a:p>
        </p:txBody>
      </p:sp>
      <p:grpSp>
        <p:nvGrpSpPr>
          <p:cNvPr id="13323" name="Group 13322">
            <a:extLst>
              <a:ext uri="{FF2B5EF4-FFF2-40B4-BE49-F238E27FC236}">
                <a16:creationId xmlns:a16="http://schemas.microsoft.com/office/drawing/2014/main" id="{BA0F670A-357E-4650-B3D2-E810BD17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64368" cy="6858000"/>
            <a:chOff x="0" y="0"/>
            <a:chExt cx="885825" cy="6858000"/>
          </a:xfrm>
        </p:grpSpPr>
        <p:sp>
          <p:nvSpPr>
            <p:cNvPr id="13324" name="Freeform 6">
              <a:extLst>
                <a:ext uri="{FF2B5EF4-FFF2-40B4-BE49-F238E27FC236}">
                  <a16:creationId xmlns:a16="http://schemas.microsoft.com/office/drawing/2014/main" id="{5425D605-71E2-4351-BE11-8DED3AA27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3325" name="Freeform 6">
              <a:extLst>
                <a:ext uri="{FF2B5EF4-FFF2-40B4-BE49-F238E27FC236}">
                  <a16:creationId xmlns:a16="http://schemas.microsoft.com/office/drawing/2014/main" id="{9614B53B-50CF-4A71-B500-C3FBC996F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38759" y="2286000"/>
            <a:ext cx="3356515" cy="3844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MX" sz="1700">
                <a:solidFill>
                  <a:schemeClr val="tx1">
                    <a:alpha val="60000"/>
                  </a:schemeClr>
                </a:solidFill>
              </a:rPr>
              <a:t>Período prehistórico, posterior a la Edad de Piedra y anterior a la Edad Antigua, que comprende tres grandes períodos: </a:t>
            </a:r>
          </a:p>
          <a:p>
            <a:pPr lvl="1"/>
            <a:r>
              <a:rPr lang="es-MX" sz="1700">
                <a:solidFill>
                  <a:schemeClr val="tx1">
                    <a:alpha val="60000"/>
                  </a:schemeClr>
                </a:solidFill>
              </a:rPr>
              <a:t>la Edad del Cobre</a:t>
            </a:r>
          </a:p>
          <a:p>
            <a:pPr lvl="1"/>
            <a:r>
              <a:rPr lang="es-MX" sz="1700">
                <a:solidFill>
                  <a:schemeClr val="tx1">
                    <a:alpha val="60000"/>
                  </a:schemeClr>
                </a:solidFill>
              </a:rPr>
              <a:t>la Edad del Bronce </a:t>
            </a:r>
          </a:p>
          <a:p>
            <a:pPr lvl="1"/>
            <a:r>
              <a:rPr lang="es-MX" sz="1700">
                <a:solidFill>
                  <a:schemeClr val="tx1">
                    <a:alpha val="60000"/>
                  </a:schemeClr>
                </a:solidFill>
              </a:rPr>
              <a:t>la Edad del Hierro  </a:t>
            </a:r>
          </a:p>
          <a:p>
            <a:pPr marL="457200" lvl="1" indent="0">
              <a:buNone/>
            </a:pPr>
            <a:r>
              <a:rPr lang="es-MX" sz="1700">
                <a:solidFill>
                  <a:schemeClr val="tx1">
                    <a:alpha val="60000"/>
                  </a:schemeClr>
                </a:solidFill>
              </a:rPr>
              <a:t>Se caracteriza por la utilización del metal en utensilios y armas</a:t>
            </a:r>
            <a:endParaRPr lang="es-CL" sz="170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13316" name="Picture 4" descr="Resultado de imagen de edad de los meta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" r="-4" b="-4"/>
          <a:stretch/>
        </p:blipFill>
        <p:spPr bwMode="auto">
          <a:xfrm rot="5400000">
            <a:off x="5156628" y="62123"/>
            <a:ext cx="2716590" cy="3882558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pic>
        <p:nvPicPr>
          <p:cNvPr id="13314" name="Picture 2" descr="Resultado de imagen de edad de los metal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" r="7818" b="-3"/>
          <a:stretch/>
        </p:blipFill>
        <p:spPr bwMode="auto">
          <a:xfrm rot="21600000">
            <a:off x="4573644" y="3522563"/>
            <a:ext cx="3882558" cy="2716590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293756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5770" y="404665"/>
            <a:ext cx="2816882" cy="14398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C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Edad del cobre (</a:t>
            </a:r>
            <a:r>
              <a:rPr lang="es-MX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5000 a.C. hasta el 1800 a.C.) 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pyrus" panose="03070502060502030205" pitchFamily="66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153989" y="332656"/>
            <a:ext cx="4738491" cy="223224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CL" sz="2200" dirty="0"/>
              <a:t>Metal abundante, blando y flexible.</a:t>
            </a:r>
          </a:p>
          <a:p>
            <a:r>
              <a:rPr lang="es-CL" sz="2200" dirty="0"/>
              <a:t>Se elaboraban adornos, joyas, puntas de flecha.</a:t>
            </a:r>
          </a:p>
          <a:p>
            <a:r>
              <a:rPr lang="es-CL" sz="2200" dirty="0"/>
              <a:t>Es un metal blanco, por lo que no es útil para la elaboración de armas. </a:t>
            </a:r>
            <a:endParaRPr lang="en-US" sz="22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32206" y="2708920"/>
            <a:ext cx="2496229" cy="17281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Edad del bronce (</a:t>
            </a:r>
            <a:r>
              <a:rPr lang="es-MX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1800 a. C. hasta el 800 a.C. ) 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pyrus" panose="03070502060502030205" pitchFamily="66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323528" y="4955178"/>
            <a:ext cx="2713587" cy="14145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Edad del hierro (</a:t>
            </a:r>
            <a:r>
              <a:rPr lang="es-MX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pyrus" panose="03070502060502030205" pitchFamily="66" charset="0"/>
              </a:rPr>
              <a:t>800 a. C. hasta el siglo I a. C. )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pyrus" panose="03070502060502030205" pitchFamily="66" charset="0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153989" y="2708920"/>
            <a:ext cx="4666483" cy="20882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400" dirty="0"/>
              <a:t>Surge de la aleación del cobre con el estaño.</a:t>
            </a:r>
          </a:p>
          <a:p>
            <a:r>
              <a:rPr lang="es-CL" sz="2400" dirty="0"/>
              <a:t>Metal más duro.</a:t>
            </a:r>
          </a:p>
          <a:p>
            <a:r>
              <a:rPr lang="es-CL" sz="2400" dirty="0"/>
              <a:t>Se usó para la fabricación de armas y elementos suntuarios. </a:t>
            </a:r>
          </a:p>
          <a:p>
            <a:endParaRPr lang="es-CL" dirty="0"/>
          </a:p>
          <a:p>
            <a:endParaRPr lang="en-US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153989" y="4955177"/>
            <a:ext cx="4666483" cy="17141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400" dirty="0"/>
              <a:t>Metal abundante. Más duro para la fabricación de armas.</a:t>
            </a:r>
          </a:p>
          <a:p>
            <a:r>
              <a:rPr lang="es-CL" altLang="es-CL" sz="2400" dirty="0">
                <a:solidFill>
                  <a:prstClr val="black"/>
                </a:solidFill>
                <a:cs typeface="Arial" charset="0"/>
              </a:rPr>
              <a:t>L</a:t>
            </a:r>
            <a:r>
              <a:rPr lang="es-ES" altLang="es-CL" sz="2400" dirty="0">
                <a:solidFill>
                  <a:prstClr val="black"/>
                </a:solidFill>
                <a:cs typeface="Arial" charset="0"/>
              </a:rPr>
              <a:t>os pueblos que descubrieron el hierro se hicieron con el </a:t>
            </a:r>
            <a:r>
              <a:rPr lang="es-ES" altLang="es-CL" sz="2400" b="1" u="sng" dirty="0">
                <a:solidFill>
                  <a:srgbClr val="C00000"/>
                </a:solidFill>
                <a:cs typeface="Arial" charset="0"/>
              </a:rPr>
              <a:t>poder militar.</a:t>
            </a:r>
          </a:p>
          <a:p>
            <a:endParaRPr lang="en-US" dirty="0"/>
          </a:p>
        </p:txBody>
      </p:sp>
      <p:sp>
        <p:nvSpPr>
          <p:cNvPr id="9" name="Flecha derecha 8"/>
          <p:cNvSpPr/>
          <p:nvPr/>
        </p:nvSpPr>
        <p:spPr>
          <a:xfrm>
            <a:off x="3363686" y="1124744"/>
            <a:ext cx="790303" cy="339634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echa derecha 9"/>
          <p:cNvSpPr/>
          <p:nvPr/>
        </p:nvSpPr>
        <p:spPr>
          <a:xfrm>
            <a:off x="3252652" y="3488348"/>
            <a:ext cx="790303" cy="339634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echa derecha 10"/>
          <p:cNvSpPr/>
          <p:nvPr/>
        </p:nvSpPr>
        <p:spPr>
          <a:xfrm>
            <a:off x="3169172" y="5397138"/>
            <a:ext cx="790303" cy="339634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 Avances técnicos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268760"/>
            <a:ext cx="2232248" cy="648073"/>
          </a:xfrm>
        </p:spPr>
        <p:txBody>
          <a:bodyPr/>
          <a:lstStyle/>
          <a:p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rueda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888432" y="1268760"/>
            <a:ext cx="5004048" cy="209288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CL" sz="2600" dirty="0"/>
              <a:t>Se aplicó en el torno del alfarero, lo que permitía fabricar con mayor rapidez los objetos de cerámica. Luego se incorporó a los transportes, carretas, carros.</a:t>
            </a:r>
          </a:p>
        </p:txBody>
      </p:sp>
      <p:pic>
        <p:nvPicPr>
          <p:cNvPr id="5" name="Picture 4" descr="Resultado de imagen para la rueda la vela y el ara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3"/>
            <a:ext cx="216024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Marcador de contenido"/>
          <p:cNvSpPr txBox="1">
            <a:spLocks/>
          </p:cNvSpPr>
          <p:nvPr/>
        </p:nvSpPr>
        <p:spPr>
          <a:xfrm>
            <a:off x="428316" y="4226792"/>
            <a:ext cx="2238696" cy="1440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Arado tirado por animales</a:t>
            </a:r>
          </a:p>
        </p:txBody>
      </p:sp>
      <p:pic>
        <p:nvPicPr>
          <p:cNvPr id="7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791305"/>
            <a:ext cx="3331488" cy="148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3059832" y="5445224"/>
            <a:ext cx="5832648" cy="12926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L" sz="2600" dirty="0"/>
              <a:t>Se pudo arar más superficie en menos tiempo y eso permitió aumentar la producción agrícola.</a:t>
            </a:r>
          </a:p>
        </p:txBody>
      </p:sp>
      <p:sp>
        <p:nvSpPr>
          <p:cNvPr id="9" name="8 Flecha derecha"/>
          <p:cNvSpPr/>
          <p:nvPr/>
        </p:nvSpPr>
        <p:spPr>
          <a:xfrm>
            <a:off x="3059832" y="2060848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9 Flecha derecha"/>
          <p:cNvSpPr/>
          <p:nvPr/>
        </p:nvSpPr>
        <p:spPr>
          <a:xfrm>
            <a:off x="3059832" y="4533082"/>
            <a:ext cx="648072" cy="413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5114382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 Avances técnicos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484784"/>
            <a:ext cx="2088232" cy="1080120"/>
          </a:xfrm>
        </p:spPr>
        <p:txBody>
          <a:bodyPr>
            <a:noAutofit/>
          </a:bodyPr>
          <a:lstStyle/>
          <a:p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nave a vela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11560" y="2967334"/>
            <a:ext cx="4572000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s-CL" sz="3200" dirty="0"/>
              <a:t>Se aprovechaba la fuerza del viento para navegar, pudiendo trasladar  más carga a mayor velocidad. </a:t>
            </a:r>
          </a:p>
        </p:txBody>
      </p:sp>
      <p:pic>
        <p:nvPicPr>
          <p:cNvPr id="10" name="Picture 6" descr="Resultado de imagen para la nave a vela edad de los met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56792"/>
            <a:ext cx="3431178" cy="334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31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s-CL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vida en la Edad de los metales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ES" altLang="en-US" sz="2700">
                <a:cs typeface="Arial" panose="020B0604020202020204" pitchFamily="34" charset="0"/>
              </a:rPr>
              <a:t>Al convivir las personas en las aldeas surgió </a:t>
            </a:r>
            <a:r>
              <a:rPr lang="es-ES" altLang="en-US" sz="2700" b="1" u="sng">
                <a:cs typeface="Arial" panose="020B0604020202020204" pitchFamily="34" charset="0"/>
              </a:rPr>
              <a:t>la civilización.</a:t>
            </a:r>
          </a:p>
          <a:p>
            <a:pPr>
              <a:lnSpc>
                <a:spcPct val="90000"/>
              </a:lnSpc>
            </a:pPr>
            <a:endParaRPr lang="es-ES" altLang="en-US" sz="2700" b="1" u="sng"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s-ES" altLang="en-US" sz="2700">
                <a:cs typeface="Arial" panose="020B0604020202020204" pitchFamily="34" charset="0"/>
              </a:rPr>
              <a:t>Para </a:t>
            </a:r>
            <a:r>
              <a:rPr lang="es-ES" altLang="en-US" sz="2700" b="1" u="sng">
                <a:cs typeface="Arial" panose="020B0604020202020204" pitchFamily="34" charset="0"/>
              </a:rPr>
              <a:t>intercambiar</a:t>
            </a:r>
            <a:r>
              <a:rPr lang="es-ES" altLang="en-US" sz="2700">
                <a:cs typeface="Arial" panose="020B0604020202020204" pitchFamily="34" charset="0"/>
              </a:rPr>
              <a:t> los excedentes agrícolas o mineros por otras mercancías surgieron </a:t>
            </a:r>
            <a:r>
              <a:rPr lang="es-ES" altLang="en-US" sz="2700" b="1" u="sng">
                <a:cs typeface="Arial" panose="020B0604020202020204" pitchFamily="34" charset="0"/>
              </a:rPr>
              <a:t>los comerciantes.</a:t>
            </a:r>
          </a:p>
          <a:p>
            <a:pPr>
              <a:lnSpc>
                <a:spcPct val="90000"/>
              </a:lnSpc>
            </a:pPr>
            <a:endParaRPr lang="es-ES" altLang="en-US" sz="2700" b="1" u="sng"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s-ES" altLang="en-US" sz="2700">
                <a:cs typeface="Arial" panose="020B0604020202020204" pitchFamily="34" charset="0"/>
              </a:rPr>
              <a:t>De </a:t>
            </a:r>
            <a:r>
              <a:rPr lang="es-ES" altLang="en-US" sz="2700" b="1" u="sng">
                <a:cs typeface="Arial" panose="020B0604020202020204" pitchFamily="34" charset="0"/>
              </a:rPr>
              <a:t>defender</a:t>
            </a:r>
            <a:r>
              <a:rPr lang="es-ES" altLang="en-US" sz="2700">
                <a:cs typeface="Arial" panose="020B0604020202020204" pitchFamily="34" charset="0"/>
              </a:rPr>
              <a:t> las aldeas de las expediciones de rapiña de otros pueblos se encargaban  </a:t>
            </a:r>
            <a:r>
              <a:rPr lang="es-ES" altLang="en-US" sz="2700" b="1" u="sng">
                <a:cs typeface="Arial" panose="020B0604020202020204" pitchFamily="34" charset="0"/>
              </a:rPr>
              <a:t>los guerreros</a:t>
            </a:r>
            <a:endParaRPr lang="es-CL" sz="2700"/>
          </a:p>
        </p:txBody>
      </p:sp>
    </p:spTree>
    <p:extLst>
      <p:ext uri="{BB962C8B-B14F-4D97-AF65-F5344CB8AC3E}">
        <p14:creationId xmlns:p14="http://schemas.microsoft.com/office/powerpoint/2010/main" val="12673677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creencias en el Neolítico y la Edad de los Metales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79912" y="1600200"/>
            <a:ext cx="5112568" cy="48531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lnSpc>
                <a:spcPct val="80000"/>
              </a:lnSpc>
            </a:pPr>
            <a:r>
              <a:rPr lang="es-ES" altLang="es-CL" dirty="0">
                <a:solidFill>
                  <a:schemeClr val="tx1"/>
                </a:solidFill>
                <a:latin typeface="Arial" charset="0"/>
                <a:cs typeface="Arial" charset="0"/>
              </a:rPr>
              <a:t>La sociedad neolítica dependía de </a:t>
            </a:r>
            <a:r>
              <a:rPr lang="es-ES" altLang="es-CL" b="1" u="sng" dirty="0">
                <a:solidFill>
                  <a:schemeClr val="tx1"/>
                </a:solidFill>
                <a:latin typeface="Arial" charset="0"/>
                <a:cs typeface="Arial" charset="0"/>
              </a:rPr>
              <a:t>la fertilidad</a:t>
            </a:r>
            <a:r>
              <a:rPr lang="es-ES" altLang="es-CL" dirty="0">
                <a:solidFill>
                  <a:schemeClr val="tx1"/>
                </a:solidFill>
                <a:latin typeface="Arial" charset="0"/>
                <a:cs typeface="Arial" charset="0"/>
              </a:rPr>
              <a:t> de los campos.</a:t>
            </a:r>
          </a:p>
          <a:p>
            <a:pPr algn="just">
              <a:lnSpc>
                <a:spcPct val="80000"/>
              </a:lnSpc>
            </a:pPr>
            <a:endParaRPr lang="es-ES" altLang="es-CL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>
              <a:lnSpc>
                <a:spcPct val="80000"/>
              </a:lnSpc>
            </a:pPr>
            <a:r>
              <a:rPr lang="es-ES" altLang="es-CL" dirty="0">
                <a:solidFill>
                  <a:schemeClr val="tx1"/>
                </a:solidFill>
                <a:latin typeface="Arial" charset="0"/>
                <a:cs typeface="Arial" charset="0"/>
              </a:rPr>
              <a:t>Adoraban a la </a:t>
            </a:r>
            <a:r>
              <a:rPr lang="es-ES" altLang="es-CL" b="1" u="sng" dirty="0">
                <a:solidFill>
                  <a:schemeClr val="tx1"/>
                </a:solidFill>
                <a:latin typeface="Arial" charset="0"/>
                <a:cs typeface="Arial" charset="0"/>
              </a:rPr>
              <a:t>diosa madre, al sol y a la luna.</a:t>
            </a:r>
          </a:p>
          <a:p>
            <a:pPr algn="just">
              <a:lnSpc>
                <a:spcPct val="80000"/>
              </a:lnSpc>
            </a:pPr>
            <a:endParaRPr lang="es-ES" altLang="es-CL" b="1" u="sng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>
              <a:lnSpc>
                <a:spcPct val="80000"/>
              </a:lnSpc>
            </a:pPr>
            <a:r>
              <a:rPr lang="es-ES" altLang="es-CL" dirty="0">
                <a:solidFill>
                  <a:schemeClr val="tx1"/>
                </a:solidFill>
                <a:latin typeface="Arial" charset="0"/>
                <a:cs typeface="Arial" charset="0"/>
              </a:rPr>
              <a:t>En el neolítico se enterraba  a los muertos con </a:t>
            </a:r>
            <a:r>
              <a:rPr lang="es-ES" altLang="es-CL" b="1" u="sng" dirty="0">
                <a:solidFill>
                  <a:schemeClr val="tx1"/>
                </a:solidFill>
                <a:latin typeface="Arial" charset="0"/>
                <a:cs typeface="Arial" charset="0"/>
              </a:rPr>
              <a:t>urnas</a:t>
            </a:r>
            <a:r>
              <a:rPr lang="es-ES" altLang="es-CL" dirty="0">
                <a:solidFill>
                  <a:schemeClr val="tx1"/>
                </a:solidFill>
                <a:latin typeface="Arial" charset="0"/>
                <a:cs typeface="Arial" charset="0"/>
              </a:rPr>
              <a:t> y un ajuar.</a:t>
            </a:r>
          </a:p>
          <a:p>
            <a:pPr algn="just">
              <a:lnSpc>
                <a:spcPct val="80000"/>
              </a:lnSpc>
            </a:pPr>
            <a:endParaRPr lang="es-ES" altLang="es-CL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>
              <a:lnSpc>
                <a:spcPct val="80000"/>
              </a:lnSpc>
            </a:pPr>
            <a:r>
              <a:rPr lang="es-ES" altLang="es-CL" dirty="0">
                <a:solidFill>
                  <a:schemeClr val="tx1"/>
                </a:solidFill>
                <a:latin typeface="Arial" charset="0"/>
                <a:cs typeface="Arial" charset="0"/>
              </a:rPr>
              <a:t>En la edad de los metales se </a:t>
            </a:r>
            <a:r>
              <a:rPr lang="es-ES" altLang="es-CL" b="1" u="sng" dirty="0">
                <a:solidFill>
                  <a:schemeClr val="tx1"/>
                </a:solidFill>
                <a:latin typeface="Arial" charset="0"/>
                <a:cs typeface="Arial" charset="0"/>
              </a:rPr>
              <a:t>incineraba</a:t>
            </a:r>
            <a:r>
              <a:rPr lang="es-ES" altLang="es-CL" dirty="0">
                <a:solidFill>
                  <a:schemeClr val="tx1"/>
                </a:solidFill>
                <a:latin typeface="Arial" charset="0"/>
                <a:cs typeface="Arial" charset="0"/>
              </a:rPr>
              <a:t> a los muertos.</a:t>
            </a:r>
          </a:p>
          <a:p>
            <a:endParaRPr lang="es-CL" dirty="0"/>
          </a:p>
        </p:txBody>
      </p:sp>
      <p:sp>
        <p:nvSpPr>
          <p:cNvPr id="4" name="AutoShape 4" descr="E:\Mis imágenes\ENTE.jpg"/>
          <p:cNvSpPr>
            <a:spLocks noChangeArrowheads="1"/>
          </p:cNvSpPr>
          <p:nvPr/>
        </p:nvSpPr>
        <p:spPr bwMode="auto">
          <a:xfrm>
            <a:off x="467544" y="1628800"/>
            <a:ext cx="3168352" cy="4392488"/>
          </a:xfrm>
          <a:prstGeom prst="roundRect">
            <a:avLst>
              <a:gd name="adj" fmla="val 16667"/>
            </a:avLst>
          </a:prstGeom>
          <a:blipFill dpi="0" rotWithShape="0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2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412454"/>
            <a:ext cx="1785938" cy="2101850"/>
          </a:xfrm>
        </p:spPr>
        <p:txBody>
          <a:bodyPr>
            <a:normAutofit/>
          </a:bodyPr>
          <a:lstStyle/>
          <a:p>
            <a:r>
              <a:rPr lang="es-CL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Megalitismo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501049" y="1454932"/>
            <a:ext cx="146304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368153" y="412454"/>
            <a:ext cx="2432447" cy="21018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438912" indent="-32004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 2"/>
              <a:buChar char=""/>
              <a:defRPr/>
            </a:pPr>
            <a:r>
              <a:rPr lang="es-ES" sz="1500"/>
              <a:t>Hacia el 3.000 a. c. se comenzaron a construir grandes monumentos de piedra (megalitos)</a:t>
            </a:r>
          </a:p>
          <a:p>
            <a:pPr marL="438912" indent="-32004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 2"/>
              <a:buChar char=""/>
              <a:defRPr/>
            </a:pPr>
            <a:r>
              <a:rPr lang="es-ES" sz="1500"/>
              <a:t>El megalitismo se extendió por la fachada occidental europea</a:t>
            </a:r>
            <a:endParaRPr lang="es-CL" sz="1500"/>
          </a:p>
        </p:txBody>
      </p:sp>
      <p:pic>
        <p:nvPicPr>
          <p:cNvPr id="4" name="Picture 4" descr="E:\Mis imágenes\CARNA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" r="5521" b="-3"/>
          <a:stretch/>
        </p:blipFill>
        <p:spPr bwMode="auto">
          <a:xfrm>
            <a:off x="20" y="2959630"/>
            <a:ext cx="4800580" cy="389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E:\Mis imágenes\M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6" r="15967"/>
          <a:stretch/>
        </p:blipFill>
        <p:spPr bwMode="auto">
          <a:xfrm>
            <a:off x="4943474" y="1"/>
            <a:ext cx="420052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74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Tipos de Megalitos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2458616" cy="676672"/>
          </a:xfrm>
        </p:spPr>
        <p:txBody>
          <a:bodyPr/>
          <a:lstStyle/>
          <a:p>
            <a:r>
              <a:rPr lang="es-C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Menhir</a:t>
            </a:r>
            <a:r>
              <a:rPr lang="es-CL" dirty="0"/>
              <a:t> </a:t>
            </a:r>
          </a:p>
        </p:txBody>
      </p:sp>
      <p:pic>
        <p:nvPicPr>
          <p:cNvPr id="4" name="Picture 4" descr="E:\Mis imágenes\MENH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83" y="2420888"/>
            <a:ext cx="2450349" cy="357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779912" y="2204864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n-US" sz="4400" dirty="0"/>
              <a:t>E</a:t>
            </a:r>
            <a:r>
              <a:rPr lang="es-ES" altLang="en-US" sz="4400" dirty="0">
                <a:solidFill>
                  <a:schemeClr val="tx1"/>
                </a:solidFill>
              </a:rPr>
              <a:t>ran grandes </a:t>
            </a:r>
            <a:r>
              <a:rPr lang="es-ES" altLang="en-US" sz="4400" b="1" u="sng" dirty="0">
                <a:solidFill>
                  <a:schemeClr val="tx1"/>
                </a:solidFill>
              </a:rPr>
              <a:t>piedras alargadas</a:t>
            </a:r>
            <a:r>
              <a:rPr lang="es-ES" altLang="en-US" sz="4400" dirty="0">
                <a:solidFill>
                  <a:schemeClr val="tx1"/>
                </a:solidFill>
              </a:rPr>
              <a:t> clavadas en el suelo.</a:t>
            </a:r>
          </a:p>
          <a:p>
            <a:r>
              <a:rPr lang="es-ES" altLang="en-US" sz="4400" dirty="0"/>
              <a:t>E</a:t>
            </a:r>
            <a:r>
              <a:rPr lang="es-ES" altLang="en-US" sz="4400" dirty="0">
                <a:solidFill>
                  <a:schemeClr val="tx1"/>
                </a:solidFill>
              </a:rPr>
              <a:t>jemplo : Carnac</a:t>
            </a:r>
          </a:p>
        </p:txBody>
      </p:sp>
    </p:spTree>
    <p:extLst>
      <p:ext uri="{BB962C8B-B14F-4D97-AF65-F5344CB8AC3E}">
        <p14:creationId xmlns:p14="http://schemas.microsoft.com/office/powerpoint/2010/main" val="280519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Tipos de Megalitos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340768"/>
            <a:ext cx="2818656" cy="676672"/>
          </a:xfrm>
        </p:spPr>
        <p:txBody>
          <a:bodyPr/>
          <a:lstStyle/>
          <a:p>
            <a:r>
              <a:rPr lang="es-C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Dolmen</a:t>
            </a:r>
            <a:r>
              <a:rPr lang="es-CL" dirty="0"/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004048" y="1484784"/>
            <a:ext cx="3528392" cy="50967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s-ES" altLang="en-US" sz="2800" dirty="0"/>
              <a:t>E</a:t>
            </a:r>
            <a:r>
              <a:rPr lang="es-ES" altLang="en-US" sz="2800" dirty="0">
                <a:solidFill>
                  <a:schemeClr val="tx1"/>
                </a:solidFill>
              </a:rPr>
              <a:t>structuras en </a:t>
            </a:r>
            <a:r>
              <a:rPr lang="es-ES" altLang="en-US" sz="2800" b="1" u="sng" dirty="0">
                <a:solidFill>
                  <a:schemeClr val="tx1"/>
                </a:solidFill>
              </a:rPr>
              <a:t>forma de mesa</a:t>
            </a:r>
            <a:r>
              <a:rPr lang="es-ES" altLang="en-US" sz="2800" dirty="0">
                <a:solidFill>
                  <a:schemeClr val="tx1"/>
                </a:solidFill>
              </a:rPr>
              <a:t> (dolmen significa “mesa grande” en bretón).</a:t>
            </a:r>
          </a:p>
          <a:p>
            <a:pPr algn="just">
              <a:lnSpc>
                <a:spcPct val="90000"/>
              </a:lnSpc>
            </a:pPr>
            <a:r>
              <a:rPr lang="es-ES" altLang="en-US" sz="2800" dirty="0"/>
              <a:t>S</a:t>
            </a:r>
            <a:r>
              <a:rPr lang="es-ES" altLang="en-US" sz="2800" dirty="0">
                <a:solidFill>
                  <a:schemeClr val="tx1"/>
                </a:solidFill>
              </a:rPr>
              <a:t>e cree que eran </a:t>
            </a:r>
            <a:r>
              <a:rPr lang="es-ES" altLang="en-US" sz="2800" b="1" u="sng" dirty="0">
                <a:solidFill>
                  <a:schemeClr val="tx1"/>
                </a:solidFill>
              </a:rPr>
              <a:t>sepulturas</a:t>
            </a:r>
            <a:r>
              <a:rPr lang="es-ES" altLang="en-US" sz="2800" dirty="0">
                <a:solidFill>
                  <a:schemeClr val="tx1"/>
                </a:solidFill>
              </a:rPr>
              <a:t> para grupos de personas importantes</a:t>
            </a:r>
          </a:p>
          <a:p>
            <a:pPr algn="just">
              <a:lnSpc>
                <a:spcPct val="90000"/>
              </a:lnSpc>
            </a:pPr>
            <a:r>
              <a:rPr lang="es-ES" altLang="en-US" sz="2800" dirty="0" err="1">
                <a:solidFill>
                  <a:schemeClr val="tx1"/>
                </a:solidFill>
              </a:rPr>
              <a:t>ejem</a:t>
            </a:r>
            <a:r>
              <a:rPr lang="es-ES" altLang="en-US" sz="2800" dirty="0">
                <a:solidFill>
                  <a:schemeClr val="tx1"/>
                </a:solidFill>
              </a:rPr>
              <a:t>: el dolmen de morales del rey (</a:t>
            </a:r>
            <a:r>
              <a:rPr lang="es-ES" altLang="en-US" sz="2800" dirty="0"/>
              <a:t>Z</a:t>
            </a:r>
            <a:r>
              <a:rPr lang="es-ES" altLang="en-US" sz="2800" dirty="0">
                <a:solidFill>
                  <a:schemeClr val="tx1"/>
                </a:solidFill>
              </a:rPr>
              <a:t>amora).</a:t>
            </a:r>
          </a:p>
          <a:p>
            <a:endParaRPr lang="es-ES" altLang="en-US" sz="4800" dirty="0">
              <a:solidFill>
                <a:schemeClr val="tx1"/>
              </a:solidFill>
            </a:endParaRPr>
          </a:p>
        </p:txBody>
      </p:sp>
      <p:pic>
        <p:nvPicPr>
          <p:cNvPr id="6" name="Picture 4" descr="E:\Mis imágenes\DOLM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092"/>
            <a:ext cx="4283492" cy="423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76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Tipos de Megalitos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2458616" cy="676672"/>
          </a:xfrm>
        </p:spPr>
        <p:txBody>
          <a:bodyPr/>
          <a:lstStyle/>
          <a:p>
            <a:r>
              <a:rPr lang="es-CL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Cromlech</a:t>
            </a:r>
            <a:endParaRPr lang="es-C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95536" y="2204864"/>
            <a:ext cx="3960440" cy="42473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altLang="en-US" sz="3600" dirty="0"/>
              <a:t>R</a:t>
            </a:r>
            <a:r>
              <a:rPr lang="es-ES" altLang="en-US" sz="3600" dirty="0">
                <a:solidFill>
                  <a:schemeClr val="tx1"/>
                </a:solidFill>
              </a:rPr>
              <a:t>ecintos </a:t>
            </a:r>
            <a:r>
              <a:rPr lang="es-ES" altLang="en-US" sz="3600" b="1" u="sng" dirty="0">
                <a:solidFill>
                  <a:schemeClr val="tx1"/>
                </a:solidFill>
              </a:rPr>
              <a:t>circulares </a:t>
            </a:r>
            <a:r>
              <a:rPr lang="es-ES" altLang="en-US" sz="3600" dirty="0">
                <a:solidFill>
                  <a:schemeClr val="tx1"/>
                </a:solidFill>
              </a:rPr>
              <a:t>formados por menhires</a:t>
            </a:r>
          </a:p>
          <a:p>
            <a:r>
              <a:rPr lang="es-ES" altLang="en-US" sz="3600" dirty="0">
                <a:solidFill>
                  <a:schemeClr val="tx1"/>
                </a:solidFill>
              </a:rPr>
              <a:t>posiblemente, eran </a:t>
            </a:r>
            <a:r>
              <a:rPr lang="es-ES" altLang="en-US" sz="3600" b="1" u="sng" dirty="0">
                <a:solidFill>
                  <a:schemeClr val="tx1"/>
                </a:solidFill>
              </a:rPr>
              <a:t>santuarios</a:t>
            </a:r>
          </a:p>
          <a:p>
            <a:r>
              <a:rPr lang="es-ES" altLang="en-US" sz="3600" dirty="0" err="1">
                <a:solidFill>
                  <a:schemeClr val="tx1"/>
                </a:solidFill>
              </a:rPr>
              <a:t>ejem:Stonehenge</a:t>
            </a:r>
            <a:r>
              <a:rPr lang="es-ES" altLang="en-US" sz="3600" dirty="0">
                <a:solidFill>
                  <a:schemeClr val="tx1"/>
                </a:solidFill>
              </a:rPr>
              <a:t>.</a:t>
            </a:r>
          </a:p>
          <a:p>
            <a:endParaRPr lang="es-ES" altLang="en-US" sz="5400" dirty="0">
              <a:solidFill>
                <a:schemeClr val="tx1"/>
              </a:solidFill>
            </a:endParaRPr>
          </a:p>
        </p:txBody>
      </p:sp>
      <p:pic>
        <p:nvPicPr>
          <p:cNvPr id="7" name="Picture 4" descr="E:\Mis imágenes\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320200"/>
            <a:ext cx="4503851" cy="376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33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1268</TotalTime>
  <Words>518</Words>
  <Application>Microsoft Office PowerPoint</Application>
  <PresentationFormat>Presentación en pantalla (4:3)</PresentationFormat>
  <Paragraphs>73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Arial</vt:lpstr>
      <vt:lpstr>Arial Rounded MT Bold</vt:lpstr>
      <vt:lpstr>Calibri</vt:lpstr>
      <vt:lpstr>Constantia</vt:lpstr>
      <vt:lpstr>Franklin Gothic Book</vt:lpstr>
      <vt:lpstr>Papyrus</vt:lpstr>
      <vt:lpstr>Wingdings 2</vt:lpstr>
      <vt:lpstr>Wingdings 3</vt:lpstr>
      <vt:lpstr>Tema de Office</vt:lpstr>
      <vt:lpstr>Presentación de PowerPoint</vt:lpstr>
      <vt:lpstr>Etapas de la Prehistoria</vt:lpstr>
      <vt:lpstr> Edad de los Metales</vt:lpstr>
      <vt:lpstr>Edad del cobre (5000 a.C. hasta el 1800 a.C.) </vt:lpstr>
      <vt:lpstr> Avances técnicos</vt:lpstr>
      <vt:lpstr> Avances técnicos</vt:lpstr>
      <vt:lpstr> La vida en la Edad de los metales</vt:lpstr>
      <vt:lpstr>Las creencias en el Neolítico y la Edad de los Metales</vt:lpstr>
      <vt:lpstr> Megalitismo</vt:lpstr>
      <vt:lpstr> Tipos de Megalitos</vt:lpstr>
      <vt:lpstr>Tipos de Megalitos</vt:lpstr>
      <vt:lpstr>   Tipos de Megalitos</vt:lpstr>
    </vt:vector>
  </TitlesOfParts>
  <Company>Luffi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Carla Rivas Dìaz</dc:creator>
  <cp:lastModifiedBy>Maria Sanz</cp:lastModifiedBy>
  <cp:revision>43</cp:revision>
  <dcterms:created xsi:type="dcterms:W3CDTF">2020-03-13T00:40:38Z</dcterms:created>
  <dcterms:modified xsi:type="dcterms:W3CDTF">2022-10-01T17:02:41Z</dcterms:modified>
</cp:coreProperties>
</file>