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0" r:id="rId4"/>
    <p:sldId id="258" r:id="rId5"/>
    <p:sldId id="259" r:id="rId6"/>
    <p:sldId id="265" r:id="rId7"/>
    <p:sldId id="262" r:id="rId8"/>
    <p:sldId id="269" r:id="rId9"/>
    <p:sldId id="275" r:id="rId10"/>
    <p:sldId id="276" r:id="rId11"/>
    <p:sldId id="273" r:id="rId12"/>
    <p:sldId id="274" r:id="rId13"/>
    <p:sldId id="272" r:id="rId14"/>
    <p:sldId id="282" r:id="rId15"/>
    <p:sldId id="271" r:id="rId16"/>
    <p:sldId id="270" r:id="rId17"/>
    <p:sldId id="286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1666" y="18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5457C764-107E-4EB4-A62A-AD2CF61C4B2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5CD8B632-8FD9-48DD-A07D-272C79AE615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D21DA1DC-4B22-4B01-8E43-B4E998575F1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3013" name="Rectangle 5">
            <a:extLst>
              <a:ext uri="{FF2B5EF4-FFF2-40B4-BE49-F238E27FC236}">
                <a16:creationId xmlns:a16="http://schemas.microsoft.com/office/drawing/2014/main" id="{75D5F9D4-3DCD-49F0-97C6-5DF1979CE7C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noProof="0"/>
              <a:t>Click to edit Master text styles</a:t>
            </a:r>
          </a:p>
          <a:p>
            <a:pPr lvl="1"/>
            <a:r>
              <a:rPr lang="en-US" altLang="es-ES" noProof="0"/>
              <a:t>Second level</a:t>
            </a:r>
          </a:p>
          <a:p>
            <a:pPr lvl="2"/>
            <a:r>
              <a:rPr lang="en-US" altLang="es-ES" noProof="0"/>
              <a:t>Third level</a:t>
            </a:r>
          </a:p>
          <a:p>
            <a:pPr lvl="3"/>
            <a:r>
              <a:rPr lang="en-US" altLang="es-ES" noProof="0"/>
              <a:t>Fourth level</a:t>
            </a:r>
          </a:p>
          <a:p>
            <a:pPr lvl="4"/>
            <a:r>
              <a:rPr lang="en-US" altLang="es-ES" noProof="0"/>
              <a:t>Fifth level</a:t>
            </a:r>
          </a:p>
        </p:txBody>
      </p:sp>
      <p:sp>
        <p:nvSpPr>
          <p:cNvPr id="43014" name="Rectangle 6">
            <a:extLst>
              <a:ext uri="{FF2B5EF4-FFF2-40B4-BE49-F238E27FC236}">
                <a16:creationId xmlns:a16="http://schemas.microsoft.com/office/drawing/2014/main" id="{54AA10EB-A594-49AA-AF76-9BA4707745C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43015" name="Rectangle 7">
            <a:extLst>
              <a:ext uri="{FF2B5EF4-FFF2-40B4-BE49-F238E27FC236}">
                <a16:creationId xmlns:a16="http://schemas.microsoft.com/office/drawing/2014/main" id="{D0EA6068-E640-496B-9096-CBE49B884C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93B2233-7A2E-4F28-8AE1-7F855D9B7B94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C1E136F8-87DE-4418-A112-F639379A44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7B1F9D4-0305-4F5C-A3F2-C022ECF2C5DE}" type="slidenum">
              <a:rPr lang="en-US" altLang="es-ES" smtClean="0"/>
              <a:pPr/>
              <a:t>14</a:t>
            </a:fld>
            <a:endParaRPr lang="en-US" altLang="es-ES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B619C1E0-7BF8-4370-A7F3-32656DB903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B48AB83-D9AC-4988-A1E1-9449FACE19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s-ES"/>
              <a:t>What is the elevation of the San Joaquin Valley?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3BA07A8-F531-46D6-86B3-50D9DF9D8E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F9C1679-DCD2-49B3-883F-5FF93E2FB9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E2C6483-DFFA-4FED-9495-9E7BDE071E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DBCC72-1B68-4E41-985C-EF6E6B6AB361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970757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DCFDCB0-1C6D-429E-BF44-06B6A75007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3FC500-D859-4633-840C-2B8257A1EC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E682A42-1C95-492C-B678-53D47848D4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F6B58D-3837-4A5B-B70B-DB9FCD0772C5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076826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80B643E-23C1-4FC6-ACEF-75490FDA53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38FECEA-7D8E-423F-8BE0-C08CAC0578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38CE2F0-4ABC-422E-A925-103C4AB338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15899-4AA4-4BC3-8544-16536C146312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824512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19714-E456-4385-ACA9-279C8C5454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2B29D8-3F54-462B-86DF-C7ED2F3074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54294C-2A50-4719-8879-4C48D2768C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BDA3DD-413D-4146-B802-5271C183655F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68267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A5A4878-B084-4EE4-B677-867C7F51DC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6F8C343-54F7-47CD-88DD-37FA1564E4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2A4529E-0F6A-4075-94F6-B88E97A922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3296DE-150C-445F-BBB0-C903432DE55C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692135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8358E00-22BD-499B-94A7-EA8EE693FB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0576F90-801E-4EBD-BA5F-1455D985A0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521494B-A4D8-4652-BCA7-B16B387EC5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D3A3DC-DC6B-45F9-A4DD-4AE679C80C55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569861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B75767D-7FE5-406B-B68E-91BA0EBF27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103F043-8AA8-4165-8AAF-EFCFE7F557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082F322-ECAC-429E-ACF3-53527B54F0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801122-FFAF-4CCA-B607-9E5CDEDAC756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563518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D0EA59-8D13-450C-BE95-3C93C72370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661A32-B4CE-491F-80B4-05AE0A8ED3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D4CA97-2C82-4F72-844E-72C930AF10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40A1E-B709-494C-AA7C-58612554AB81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979163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AD9794-2882-4BF9-9EDC-D77A91DE5C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6A4626-6302-4633-81F4-3E7C9B7565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0B1529-E469-4735-9F0A-EFA6BB9E1F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60FAF-345E-4270-B9DB-13A8AE17AC14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5330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F70F35A-D914-4C96-97F0-6FA32F47CC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8FF6A3-4FA3-4DC4-90CE-BB4ACD5495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177D610-50FA-4D38-97DD-A12CB1259A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3AF238-7E90-48B9-B9B5-1A481540A5D2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363808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603E8D9-42B5-4317-BAB4-C9A752E5BD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F8B1089-F868-4DAA-A577-92FF071E5D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18017F5-453A-45CC-ADD5-1FA9DF606E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7807AF-E591-4B68-A7AF-9E4F36C78EBC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8429388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DC145FE-080A-45C2-AAD6-BBC55BDFE6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2F0624C-0E0F-4F40-BB96-1B9C7B6C61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8867E9D-1B43-456E-A770-986950CF49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95C184-31C6-4D98-94EF-EABA6975CCB5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120692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B40C4E9-B7C7-405A-8355-2BDF501139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E3C68F1-91FB-4E80-81F0-2CAADEE66B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text styles</a:t>
            </a:r>
          </a:p>
          <a:p>
            <a:pPr lvl="1"/>
            <a:r>
              <a:rPr lang="en-US" altLang="es-ES"/>
              <a:t>Second level</a:t>
            </a:r>
          </a:p>
          <a:p>
            <a:pPr lvl="2"/>
            <a:r>
              <a:rPr lang="en-US" altLang="es-ES"/>
              <a:t>Third level</a:t>
            </a:r>
          </a:p>
          <a:p>
            <a:pPr lvl="3"/>
            <a:r>
              <a:rPr lang="en-US" altLang="es-ES"/>
              <a:t>Fourth level</a:t>
            </a:r>
          </a:p>
          <a:p>
            <a:pPr lvl="4"/>
            <a:r>
              <a:rPr lang="en-US" altLang="es-E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4C1ED6E-FD78-4904-82DA-93972C80BEA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6F8E942-3686-4515-9AA2-59EC59431EC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33DB8FE-D0C5-4091-B4E9-9CB93806C87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ECD2647B-CD88-4FCD-8DCF-F7A4406819E3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enchantedlearning.com/geography/mapreading/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ngdc.noaa.gov/mgg/image/2minsurface/1350/45N135W.jp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gdc.noaa.gov/mgg/topo/img/ca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>
            <a:extLst>
              <a:ext uri="{FF2B5EF4-FFF2-40B4-BE49-F238E27FC236}">
                <a16:creationId xmlns:a16="http://schemas.microsoft.com/office/drawing/2014/main" id="{11353FA7-47E0-4DFD-AD96-3CDA00F5EE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525962"/>
          </a:xfrm>
        </p:spPr>
        <p:txBody>
          <a:bodyPr/>
          <a:lstStyle/>
          <a:p>
            <a:pPr eaLnBrk="1" hangingPunct="1"/>
            <a:r>
              <a:rPr lang="en-US" altLang="es-ES" sz="6600" dirty="0"/>
              <a:t>¿</a:t>
            </a:r>
            <a:r>
              <a:rPr lang="en-US" altLang="es-ES" sz="6600" dirty="0" err="1"/>
              <a:t>Qué</a:t>
            </a:r>
            <a:r>
              <a:rPr lang="en-US" altLang="es-ES" sz="6600" dirty="0"/>
              <a:t> tipos de</a:t>
            </a:r>
            <a:br>
              <a:rPr lang="en-US" altLang="es-ES" sz="6600" dirty="0"/>
            </a:br>
            <a:r>
              <a:rPr lang="en-US" altLang="es-ES" sz="6600" dirty="0"/>
              <a:t>   </a:t>
            </a:r>
            <a:r>
              <a:rPr lang="en-US" altLang="es-ES" sz="6600" dirty="0" err="1"/>
              <a:t>mapas</a:t>
            </a:r>
            <a:r>
              <a:rPr lang="en-US" altLang="es-ES" sz="6600" dirty="0"/>
              <a:t> </a:t>
            </a:r>
            <a:r>
              <a:rPr lang="en-US" altLang="es-ES" sz="6600" dirty="0" err="1"/>
              <a:t>existen</a:t>
            </a:r>
            <a:r>
              <a:rPr lang="en-US" altLang="es-ES" sz="6600" dirty="0"/>
              <a:t>? </a:t>
            </a:r>
          </a:p>
        </p:txBody>
      </p:sp>
      <p:pic>
        <p:nvPicPr>
          <p:cNvPr id="3075" name="Picture 10" descr="dd0rmebf[1]">
            <a:extLst>
              <a:ext uri="{FF2B5EF4-FFF2-40B4-BE49-F238E27FC236}">
                <a16:creationId xmlns:a16="http://schemas.microsoft.com/office/drawing/2014/main" id="{8378393E-2519-47CD-9A63-526DB7273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038600"/>
            <a:ext cx="30480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188580FE-4675-49D5-919C-0170FD59C164}"/>
              </a:ext>
            </a:extLst>
          </p:cNvPr>
          <p:cNvSpPr/>
          <p:nvPr/>
        </p:nvSpPr>
        <p:spPr>
          <a:xfrm>
            <a:off x="5562600" y="5791200"/>
            <a:ext cx="3276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solidFill>
                  <a:srgbClr val="FF0000"/>
                </a:solidFill>
              </a:rPr>
              <a:t>MARÍA SANZ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6A49A2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2D69F84F-26AE-4E37-8299-436F698AA6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3192" y="4767072"/>
            <a:ext cx="4945641" cy="162521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altLang="es-ES" b="1" u="sng">
                <a:solidFill>
                  <a:srgbClr val="FFFFFF"/>
                </a:solidFill>
              </a:rPr>
              <a:t>Mapas políticos</a:t>
            </a:r>
          </a:p>
        </p:txBody>
      </p:sp>
      <p:pic>
        <p:nvPicPr>
          <p:cNvPr id="2050" name="Picture 2" descr="Resultado de imagen de mapa politico">
            <a:extLst>
              <a:ext uri="{FF2B5EF4-FFF2-40B4-BE49-F238E27FC236}">
                <a16:creationId xmlns:a16="http://schemas.microsoft.com/office/drawing/2014/main" id="{556FEC0F-6BA8-49C6-906E-8033CA12B1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" r="8649" b="-2"/>
          <a:stretch/>
        </p:blipFill>
        <p:spPr bwMode="auto">
          <a:xfrm>
            <a:off x="245660" y="321733"/>
            <a:ext cx="5293729" cy="410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9FB4B84-0112-4722-B7D7-CE1D8E4BFD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21989" y="917725"/>
            <a:ext cx="2568554" cy="4852362"/>
          </a:xfrm>
        </p:spPr>
        <p:txBody>
          <a:bodyPr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s-ES" sz="1400" dirty="0">
                <a:solidFill>
                  <a:srgbClr val="FFFFFF"/>
                </a:solidFill>
              </a:rPr>
              <a:t> </a:t>
            </a:r>
            <a:r>
              <a:rPr lang="en-US" altLang="es-ES" sz="1400" dirty="0" err="1">
                <a:solidFill>
                  <a:srgbClr val="FFFFFF"/>
                </a:solidFill>
              </a:rPr>
              <a:t>Normalmente</a:t>
            </a:r>
            <a:r>
              <a:rPr lang="en-US" altLang="es-ES" sz="1400" dirty="0">
                <a:solidFill>
                  <a:srgbClr val="FFFFFF"/>
                </a:solidFill>
              </a:rPr>
              <a:t> </a:t>
            </a:r>
            <a:r>
              <a:rPr lang="en-US" altLang="es-ES" sz="1400" dirty="0" err="1">
                <a:solidFill>
                  <a:srgbClr val="FFFFFF"/>
                </a:solidFill>
              </a:rPr>
              <a:t>colorean</a:t>
            </a:r>
            <a:r>
              <a:rPr lang="en-US" altLang="es-ES" sz="1400" dirty="0">
                <a:solidFill>
                  <a:srgbClr val="FFFFFF"/>
                </a:solidFill>
              </a:rPr>
              <a:t> de un color </a:t>
            </a:r>
            <a:r>
              <a:rPr lang="en-US" altLang="es-ES" sz="1400" dirty="0" err="1">
                <a:solidFill>
                  <a:srgbClr val="FFFFFF"/>
                </a:solidFill>
              </a:rPr>
              <a:t>distinto</a:t>
            </a:r>
            <a:r>
              <a:rPr lang="en-US" altLang="es-ES" sz="1400" dirty="0">
                <a:solidFill>
                  <a:srgbClr val="FFFFFF"/>
                </a:solidFill>
              </a:rPr>
              <a:t> los </a:t>
            </a:r>
            <a:r>
              <a:rPr lang="en-US" altLang="es-ES" sz="1400" dirty="0" err="1">
                <a:solidFill>
                  <a:srgbClr val="FFFFFF"/>
                </a:solidFill>
              </a:rPr>
              <a:t>países</a:t>
            </a:r>
            <a:r>
              <a:rPr lang="en-US" altLang="es-ES" sz="1400" dirty="0">
                <a:solidFill>
                  <a:srgbClr val="FFFFFF"/>
                </a:solidFill>
              </a:rPr>
              <a:t>, </a:t>
            </a:r>
            <a:r>
              <a:rPr lang="en-US" altLang="es-ES" sz="1400" dirty="0" err="1">
                <a:solidFill>
                  <a:srgbClr val="FFFFFF"/>
                </a:solidFill>
              </a:rPr>
              <a:t>provincias</a:t>
            </a:r>
            <a:r>
              <a:rPr lang="en-US" altLang="es-ES" sz="1400" dirty="0">
                <a:solidFill>
                  <a:srgbClr val="FFFFFF"/>
                </a:solidFill>
              </a:rPr>
              <a:t> o </a:t>
            </a:r>
            <a:r>
              <a:rPr lang="en-US" altLang="es-ES" sz="1400" dirty="0" err="1">
                <a:solidFill>
                  <a:srgbClr val="FFFFFF"/>
                </a:solidFill>
              </a:rPr>
              <a:t>estados</a:t>
            </a:r>
            <a:r>
              <a:rPr lang="en-US" altLang="es-ES" sz="1400" dirty="0">
                <a:solidFill>
                  <a:srgbClr val="FFFFFF"/>
                </a:solidFill>
              </a:rPr>
              <a:t>. 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ES" sz="1400" dirty="0">
                <a:solidFill>
                  <a:srgbClr val="FFFFFF"/>
                </a:solidFill>
              </a:rPr>
              <a:t>Los </a:t>
            </a:r>
            <a:r>
              <a:rPr lang="en-US" altLang="es-ES" sz="1400" dirty="0" err="1">
                <a:solidFill>
                  <a:srgbClr val="FFFFFF"/>
                </a:solidFill>
              </a:rPr>
              <a:t>colores</a:t>
            </a:r>
            <a:r>
              <a:rPr lang="en-US" altLang="es-ES" sz="1400" dirty="0">
                <a:solidFill>
                  <a:srgbClr val="FFFFFF"/>
                </a:solidFill>
              </a:rPr>
              <a:t> </a:t>
            </a:r>
            <a:r>
              <a:rPr lang="en-US" altLang="es-ES" sz="1400" dirty="0" err="1">
                <a:solidFill>
                  <a:srgbClr val="FFFFFF"/>
                </a:solidFill>
              </a:rPr>
              <a:t>hacen</a:t>
            </a:r>
            <a:r>
              <a:rPr lang="en-US" altLang="es-ES" sz="1400" dirty="0">
                <a:solidFill>
                  <a:srgbClr val="FFFFFF"/>
                </a:solidFill>
              </a:rPr>
              <a:t> </a:t>
            </a:r>
            <a:r>
              <a:rPr lang="en-US" altLang="es-ES" sz="1400" dirty="0" err="1">
                <a:solidFill>
                  <a:srgbClr val="FFFFFF"/>
                </a:solidFill>
              </a:rPr>
              <a:t>más</a:t>
            </a:r>
            <a:r>
              <a:rPr lang="en-US" altLang="es-ES" sz="1400" dirty="0">
                <a:solidFill>
                  <a:srgbClr val="FFFFFF"/>
                </a:solidFill>
              </a:rPr>
              <a:t> </a:t>
            </a:r>
            <a:r>
              <a:rPr lang="en-US" altLang="es-ES" sz="1400" dirty="0" err="1">
                <a:solidFill>
                  <a:srgbClr val="FFFFFF"/>
                </a:solidFill>
              </a:rPr>
              <a:t>fácil</a:t>
            </a:r>
            <a:r>
              <a:rPr lang="en-US" altLang="es-ES" sz="1400" dirty="0">
                <a:solidFill>
                  <a:srgbClr val="FFFFFF"/>
                </a:solidFill>
              </a:rPr>
              <a:t> la </a:t>
            </a:r>
            <a:r>
              <a:rPr lang="en-US" altLang="es-ES" sz="1400" dirty="0" err="1">
                <a:solidFill>
                  <a:srgbClr val="FFFFFF"/>
                </a:solidFill>
              </a:rPr>
              <a:t>comparación</a:t>
            </a:r>
            <a:r>
              <a:rPr lang="en-US" altLang="es-ES" sz="1400" dirty="0">
                <a:solidFill>
                  <a:srgbClr val="FFFFFF"/>
                </a:solidFill>
              </a:rPr>
              <a:t> de </a:t>
            </a:r>
            <a:r>
              <a:rPr lang="en-US" altLang="es-ES" sz="1400" dirty="0" err="1">
                <a:solidFill>
                  <a:srgbClr val="FFFFFF"/>
                </a:solidFill>
              </a:rPr>
              <a:t>tamaño</a:t>
            </a:r>
            <a:r>
              <a:rPr lang="en-US" altLang="es-ES" sz="1400" dirty="0">
                <a:solidFill>
                  <a:srgbClr val="FFFFFF"/>
                </a:solidFill>
              </a:rPr>
              <a:t>, forma y </a:t>
            </a:r>
            <a:r>
              <a:rPr lang="en-US" altLang="es-ES" sz="1400" dirty="0" err="1">
                <a:solidFill>
                  <a:srgbClr val="FFFFFF"/>
                </a:solidFill>
              </a:rPr>
              <a:t>localización</a:t>
            </a:r>
            <a:endParaRPr lang="en-US" altLang="es-ES" sz="1400" dirty="0">
              <a:solidFill>
                <a:srgbClr val="FFFFFF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s-ES" sz="1400" dirty="0">
                <a:solidFill>
                  <a:srgbClr val="FFFFFF"/>
                </a:solidFill>
              </a:rPr>
              <a:t>Las </a:t>
            </a:r>
            <a:r>
              <a:rPr lang="en-US" altLang="es-ES" sz="1400" dirty="0" err="1">
                <a:solidFill>
                  <a:srgbClr val="FFFFFF"/>
                </a:solidFill>
              </a:rPr>
              <a:t>letras</a:t>
            </a:r>
            <a:r>
              <a:rPr lang="en-US" altLang="es-ES" sz="1400" dirty="0">
                <a:solidFill>
                  <a:srgbClr val="FFFFFF"/>
                </a:solidFill>
              </a:rPr>
              <a:t> </a:t>
            </a:r>
            <a:r>
              <a:rPr lang="en-US" altLang="es-ES" sz="1400" dirty="0" err="1">
                <a:solidFill>
                  <a:srgbClr val="FFFFFF"/>
                </a:solidFill>
              </a:rPr>
              <a:t>en</a:t>
            </a:r>
            <a:r>
              <a:rPr lang="en-US" altLang="es-ES" sz="1400" dirty="0">
                <a:solidFill>
                  <a:srgbClr val="FFFFFF"/>
                </a:solidFill>
              </a:rPr>
              <a:t> </a:t>
            </a:r>
            <a:r>
              <a:rPr lang="en-US" altLang="es-ES" sz="1400" dirty="0" err="1">
                <a:solidFill>
                  <a:srgbClr val="FFFFFF"/>
                </a:solidFill>
              </a:rPr>
              <a:t>negrita</a:t>
            </a:r>
            <a:r>
              <a:rPr lang="en-US" altLang="es-ES" sz="1400" dirty="0">
                <a:solidFill>
                  <a:srgbClr val="FFFFFF"/>
                </a:solidFill>
              </a:rPr>
              <a:t> </a:t>
            </a:r>
            <a:r>
              <a:rPr lang="en-US" altLang="es-ES" sz="1400" dirty="0" err="1">
                <a:solidFill>
                  <a:srgbClr val="FFFFFF"/>
                </a:solidFill>
              </a:rPr>
              <a:t>destacan</a:t>
            </a:r>
            <a:r>
              <a:rPr lang="en-US" altLang="es-ES" sz="1400" dirty="0">
                <a:solidFill>
                  <a:srgbClr val="FFFFFF"/>
                </a:solidFill>
              </a:rPr>
              <a:t> el </a:t>
            </a:r>
            <a:r>
              <a:rPr lang="en-US" altLang="es-ES" sz="1400" dirty="0" err="1">
                <a:solidFill>
                  <a:srgbClr val="FFFFFF"/>
                </a:solidFill>
              </a:rPr>
              <a:t>nombre</a:t>
            </a:r>
            <a:r>
              <a:rPr lang="en-US" altLang="es-ES" sz="1400" dirty="0">
                <a:solidFill>
                  <a:srgbClr val="FFFFFF"/>
                </a:solidFill>
              </a:rPr>
              <a:t> de los </a:t>
            </a:r>
            <a:r>
              <a:rPr lang="en-US" altLang="es-ES" sz="1400" dirty="0" err="1">
                <a:solidFill>
                  <a:srgbClr val="FFFFFF"/>
                </a:solidFill>
              </a:rPr>
              <a:t>países</a:t>
            </a:r>
            <a:r>
              <a:rPr lang="en-US" altLang="es-ES" sz="1400" dirty="0">
                <a:solidFill>
                  <a:srgbClr val="FFFFFF"/>
                </a:solidFill>
              </a:rPr>
              <a:t>. 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ES" sz="1400" dirty="0">
                <a:solidFill>
                  <a:srgbClr val="FFFFFF"/>
                </a:solidFill>
              </a:rPr>
              <a:t>Los </a:t>
            </a:r>
            <a:r>
              <a:rPr lang="en-US" altLang="es-ES" sz="1400" dirty="0" err="1">
                <a:solidFill>
                  <a:srgbClr val="FFFFFF"/>
                </a:solidFill>
              </a:rPr>
              <a:t>símbolos</a:t>
            </a:r>
            <a:r>
              <a:rPr lang="en-US" altLang="es-ES" sz="1400" dirty="0">
                <a:solidFill>
                  <a:srgbClr val="FFFFFF"/>
                </a:solidFill>
              </a:rPr>
              <a:t> </a:t>
            </a:r>
            <a:r>
              <a:rPr lang="en-US" altLang="es-ES" sz="1400" dirty="0" err="1">
                <a:solidFill>
                  <a:srgbClr val="FFFFFF"/>
                </a:solidFill>
              </a:rPr>
              <a:t>utilizados</a:t>
            </a:r>
            <a:r>
              <a:rPr lang="en-US" altLang="es-ES" sz="1400" dirty="0">
                <a:solidFill>
                  <a:srgbClr val="FFFFFF"/>
                </a:solidFill>
              </a:rPr>
              <a:t> </a:t>
            </a:r>
            <a:r>
              <a:rPr lang="en-US" altLang="es-ES" sz="1400" dirty="0" err="1">
                <a:solidFill>
                  <a:srgbClr val="FFFFFF"/>
                </a:solidFill>
              </a:rPr>
              <a:t>distinguen</a:t>
            </a:r>
            <a:r>
              <a:rPr lang="en-US" altLang="es-ES" sz="1400" dirty="0">
                <a:solidFill>
                  <a:srgbClr val="FFFFFF"/>
                </a:solidFill>
              </a:rPr>
              <a:t> las </a:t>
            </a:r>
            <a:r>
              <a:rPr lang="en-US" altLang="es-ES" sz="1400" dirty="0" err="1">
                <a:solidFill>
                  <a:srgbClr val="FFFFFF"/>
                </a:solidFill>
              </a:rPr>
              <a:t>capitales</a:t>
            </a:r>
            <a:r>
              <a:rPr lang="en-US" altLang="es-ES" sz="1400" dirty="0">
                <a:solidFill>
                  <a:srgbClr val="FFFFFF"/>
                </a:solidFill>
              </a:rPr>
              <a:t> de </a:t>
            </a:r>
            <a:r>
              <a:rPr lang="en-US" altLang="es-ES" sz="1400" dirty="0" err="1">
                <a:solidFill>
                  <a:srgbClr val="FFFFFF"/>
                </a:solidFill>
              </a:rPr>
              <a:t>otras</a:t>
            </a:r>
            <a:r>
              <a:rPr lang="en-US" altLang="es-ES" sz="1400" dirty="0">
                <a:solidFill>
                  <a:srgbClr val="FFFFFF"/>
                </a:solidFill>
              </a:rPr>
              <a:t> </a:t>
            </a:r>
            <a:r>
              <a:rPr lang="en-US" altLang="es-ES" sz="1400" dirty="0" err="1">
                <a:solidFill>
                  <a:srgbClr val="FFFFFF"/>
                </a:solidFill>
              </a:rPr>
              <a:t>ciudades</a:t>
            </a:r>
            <a:r>
              <a:rPr lang="en-US" altLang="es-ES" sz="1400" dirty="0">
                <a:solidFill>
                  <a:srgbClr val="FFFFFF"/>
                </a:solidFill>
              </a:rPr>
              <a:t> </a:t>
            </a:r>
            <a:r>
              <a:rPr lang="en-US" altLang="es-ES" sz="1400" dirty="0" err="1">
                <a:solidFill>
                  <a:srgbClr val="FFFFFF"/>
                </a:solidFill>
              </a:rPr>
              <a:t>importantes</a:t>
            </a:r>
            <a:r>
              <a:rPr lang="en-US" altLang="es-ES" sz="1400" dirty="0">
                <a:solidFill>
                  <a:srgbClr val="FFFFFF"/>
                </a:solidFill>
              </a:rPr>
              <a:t>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ES" sz="1400" dirty="0">
                <a:solidFill>
                  <a:srgbClr val="FFFFFF"/>
                </a:solidFill>
              </a:rPr>
              <a:t>Los </a:t>
            </a:r>
            <a:r>
              <a:rPr lang="en-US" altLang="es-ES" sz="1400" dirty="0" err="1">
                <a:solidFill>
                  <a:srgbClr val="FFFFFF"/>
                </a:solidFill>
              </a:rPr>
              <a:t>mapas</a:t>
            </a:r>
            <a:r>
              <a:rPr lang="en-US" altLang="es-ES" sz="1400" dirty="0">
                <a:solidFill>
                  <a:srgbClr val="FFFFFF"/>
                </a:solidFill>
              </a:rPr>
              <a:t> politicos </a:t>
            </a:r>
            <a:r>
              <a:rPr lang="en-US" altLang="es-ES" sz="1400" dirty="0" err="1">
                <a:solidFill>
                  <a:srgbClr val="FFFFFF"/>
                </a:solidFill>
              </a:rPr>
              <a:t>pueden</a:t>
            </a:r>
            <a:r>
              <a:rPr lang="en-US" altLang="es-ES" sz="1400" dirty="0">
                <a:solidFill>
                  <a:srgbClr val="FFFFFF"/>
                </a:solidFill>
              </a:rPr>
              <a:t> </a:t>
            </a:r>
            <a:r>
              <a:rPr lang="en-US" altLang="es-ES" sz="1400" dirty="0" err="1">
                <a:solidFill>
                  <a:srgbClr val="FFFFFF"/>
                </a:solidFill>
              </a:rPr>
              <a:t>tener</a:t>
            </a:r>
            <a:r>
              <a:rPr lang="en-US" altLang="es-ES" sz="1400" dirty="0">
                <a:solidFill>
                  <a:srgbClr val="FFFFFF"/>
                </a:solidFill>
              </a:rPr>
              <a:t> </a:t>
            </a:r>
            <a:r>
              <a:rPr lang="en-US" altLang="es-ES" sz="1400" dirty="0" err="1">
                <a:solidFill>
                  <a:srgbClr val="FFFFFF"/>
                </a:solidFill>
              </a:rPr>
              <a:t>algunos</a:t>
            </a:r>
            <a:r>
              <a:rPr lang="en-US" altLang="es-ES" sz="1400" dirty="0">
                <a:solidFill>
                  <a:srgbClr val="FFFFFF"/>
                </a:solidFill>
              </a:rPr>
              <a:t> </a:t>
            </a:r>
            <a:r>
              <a:rPr lang="en-US" altLang="es-ES" sz="1400" dirty="0" err="1">
                <a:solidFill>
                  <a:srgbClr val="FFFFFF"/>
                </a:solidFill>
              </a:rPr>
              <a:t>accidentes</a:t>
            </a:r>
            <a:r>
              <a:rPr lang="en-US" altLang="es-ES" sz="1400" dirty="0">
                <a:solidFill>
                  <a:srgbClr val="FFFFFF"/>
                </a:solidFill>
              </a:rPr>
              <a:t> </a:t>
            </a:r>
            <a:r>
              <a:rPr lang="en-US" altLang="es-ES" sz="1400" dirty="0" err="1">
                <a:solidFill>
                  <a:srgbClr val="FFFFFF"/>
                </a:solidFill>
              </a:rPr>
              <a:t>geográficos</a:t>
            </a:r>
            <a:r>
              <a:rPr lang="en-US" altLang="es-ES" sz="1400" dirty="0">
                <a:solidFill>
                  <a:srgbClr val="FFFFFF"/>
                </a:solidFill>
              </a:rPr>
              <a:t> </a:t>
            </a:r>
            <a:r>
              <a:rPr lang="en-US" altLang="es-ES" sz="1400" dirty="0" err="1">
                <a:solidFill>
                  <a:srgbClr val="FFFFFF"/>
                </a:solidFill>
              </a:rPr>
              <a:t>físicos</a:t>
            </a:r>
            <a:r>
              <a:rPr lang="en-US" altLang="es-ES" sz="1400" dirty="0">
                <a:solidFill>
                  <a:srgbClr val="FFFFFF"/>
                </a:solidFill>
              </a:rPr>
              <a:t> </a:t>
            </a:r>
            <a:r>
              <a:rPr lang="en-US" altLang="es-ES" sz="1400" dirty="0" err="1">
                <a:solidFill>
                  <a:srgbClr val="FFFFFF"/>
                </a:solidFill>
              </a:rPr>
              <a:t>como</a:t>
            </a:r>
            <a:r>
              <a:rPr lang="en-US" altLang="es-ES" sz="1400" dirty="0">
                <a:solidFill>
                  <a:srgbClr val="FFFFFF"/>
                </a:solidFill>
              </a:rPr>
              <a:t> </a:t>
            </a:r>
            <a:r>
              <a:rPr lang="en-US" altLang="es-ES" sz="1400" dirty="0" err="1">
                <a:solidFill>
                  <a:srgbClr val="FFFFFF"/>
                </a:solidFill>
              </a:rPr>
              <a:t>lagos</a:t>
            </a:r>
            <a:r>
              <a:rPr lang="en-US" altLang="es-ES" sz="1400" dirty="0">
                <a:solidFill>
                  <a:srgbClr val="FFFFFF"/>
                </a:solidFill>
              </a:rPr>
              <a:t> o mares. 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>
            <a:extLst>
              <a:ext uri="{FF2B5EF4-FFF2-40B4-BE49-F238E27FC236}">
                <a16:creationId xmlns:a16="http://schemas.microsoft.com/office/drawing/2014/main" id="{0E47A62D-38CF-4094-A387-BFD76BD172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s-ES" sz="2800" b="1" u="sng" dirty="0" err="1"/>
              <a:t>Planisferio</a:t>
            </a:r>
            <a:r>
              <a:rPr lang="en-US" altLang="es-ES" sz="2800" b="1" u="sng" dirty="0"/>
              <a:t> </a:t>
            </a:r>
            <a:r>
              <a:rPr lang="en-US" altLang="es-ES" sz="2800" b="1" u="sng" dirty="0" err="1"/>
              <a:t>político</a:t>
            </a:r>
            <a:endParaRPr lang="en-US" altLang="es-ES" sz="2800" b="1" u="sng" dirty="0"/>
          </a:p>
        </p:txBody>
      </p:sp>
      <p:pic>
        <p:nvPicPr>
          <p:cNvPr id="1026" name="Picture 2" descr="Resultado de imagen de mapa politico planisferio con nombres">
            <a:extLst>
              <a:ext uri="{FF2B5EF4-FFF2-40B4-BE49-F238E27FC236}">
                <a16:creationId xmlns:a16="http://schemas.microsoft.com/office/drawing/2014/main" id="{7D621638-AF66-4207-99FA-1E11E9DA0E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087"/>
          <a:stretch/>
        </p:blipFill>
        <p:spPr bwMode="auto">
          <a:xfrm>
            <a:off x="480060" y="640080"/>
            <a:ext cx="8183880" cy="483679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8B8D61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6FCA4E7F-53A5-40B6-A676-959A332A37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3192" y="4767072"/>
            <a:ext cx="4945641" cy="162521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s-ES" b="1" u="sng" dirty="0" err="1">
                <a:solidFill>
                  <a:srgbClr val="FFFFFF"/>
                </a:solidFill>
              </a:rPr>
              <a:t>Mapa</a:t>
            </a:r>
            <a:r>
              <a:rPr lang="en-US" altLang="es-ES" b="1" u="sng" dirty="0">
                <a:solidFill>
                  <a:srgbClr val="FFFFFF"/>
                </a:solidFill>
              </a:rPr>
              <a:t> </a:t>
            </a:r>
            <a:r>
              <a:rPr lang="en-US" altLang="es-ES" b="1" u="sng" dirty="0" err="1">
                <a:solidFill>
                  <a:srgbClr val="FFFFFF"/>
                </a:solidFill>
              </a:rPr>
              <a:t>físico</a:t>
            </a:r>
            <a:endParaRPr lang="en-US" altLang="es-ES" b="1" u="sng" dirty="0">
              <a:solidFill>
                <a:srgbClr val="FFFFFF"/>
              </a:solidFill>
            </a:endParaRPr>
          </a:p>
        </p:txBody>
      </p:sp>
      <p:pic>
        <p:nvPicPr>
          <p:cNvPr id="3074" name="Picture 2" descr="Resultado de imagen de mapa fisico con fronteras en españolç">
            <a:extLst>
              <a:ext uri="{FF2B5EF4-FFF2-40B4-BE49-F238E27FC236}">
                <a16:creationId xmlns:a16="http://schemas.microsoft.com/office/drawing/2014/main" id="{C220F403-25B1-4A68-A94E-F6F9C2F94C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" r="8188" b="-9"/>
          <a:stretch/>
        </p:blipFill>
        <p:spPr bwMode="auto">
          <a:xfrm>
            <a:off x="245660" y="321733"/>
            <a:ext cx="5293729" cy="410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47CC2C08-239E-43C1-88F1-40F60AD1C4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21989" y="917725"/>
            <a:ext cx="2568554" cy="4852362"/>
          </a:xfrm>
        </p:spPr>
        <p:txBody>
          <a:bodyPr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s-ES" sz="1600">
                <a:solidFill>
                  <a:srgbClr val="FFFFFF"/>
                </a:solidFill>
              </a:rPr>
              <a:t> Utiliza colores para destacar los accidents geográficos: ríos, picos, cadenas montañosas, mares, estrechos, llanuras, desiertos, etc. 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ES" sz="1600">
                <a:solidFill>
                  <a:srgbClr val="FFFFFF"/>
                </a:solidFill>
              </a:rPr>
              <a:t>Los colores del mapa gradúan la elevación en muchos mapas físicos. 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ES" sz="1600">
                <a:solidFill>
                  <a:srgbClr val="FFFFFF"/>
                </a:solidFill>
              </a:rPr>
              <a:t>Aparecen los nombres de los principales accidentes de relieve y vías de agua.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ES" sz="1600">
                <a:solidFill>
                  <a:srgbClr val="FFFFFF"/>
                </a:solidFill>
              </a:rPr>
              <a:t>Algunos mapas físicos incluyen algunos rasgos de los mapas politicos como las fronteras.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6">
            <a:extLst>
              <a:ext uri="{FF2B5EF4-FFF2-40B4-BE49-F238E27FC236}">
                <a16:creationId xmlns:a16="http://schemas.microsoft.com/office/drawing/2014/main" id="{2E025277-BD28-4BB7-AA27-401E67415A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s-ES" sz="2800" b="1" u="sng"/>
              <a:t>Planisferio físico</a:t>
            </a:r>
          </a:p>
        </p:txBody>
      </p:sp>
      <p:pic>
        <p:nvPicPr>
          <p:cNvPr id="4098" name="Picture 2" descr="Resultado de imagen de planisferio fisico español">
            <a:extLst>
              <a:ext uri="{FF2B5EF4-FFF2-40B4-BE49-F238E27FC236}">
                <a16:creationId xmlns:a16="http://schemas.microsoft.com/office/drawing/2014/main" id="{4102DC31-C1E3-45DF-93D8-B71953C4DD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3406"/>
          <a:stretch/>
        </p:blipFill>
        <p:spPr bwMode="auto">
          <a:xfrm>
            <a:off x="480060" y="640080"/>
            <a:ext cx="8183880" cy="483679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91352" y="799217"/>
            <a:ext cx="2200313" cy="2506881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DEAE0E4F-BF1F-4213-8F19-49CF93B5CF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5214" y="1204108"/>
            <a:ext cx="2002054" cy="178117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s-ES" sz="2800" b="1" u="sng">
                <a:solidFill>
                  <a:srgbClr val="FFFFFF"/>
                </a:solidFill>
              </a:rPr>
              <a:t>Mapa de climas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ED47E14D-8109-4D1D-8425-033C7E00F0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25213" y="3355130"/>
            <a:ext cx="2002055" cy="242733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s-ES" sz="1200"/>
              <a:t>El mapa climático indica el tiempo y el clima de una zona.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ES" sz="1200"/>
              <a:t>La precipitación y la temperatura son las principales variables que incluye un mapa climático.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ES" sz="1200"/>
              <a:t>El clima se ve afectado por la altitude, la latitud, la distancia del mar, etc. 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233E414-CD2F-4530-8940-80799DC1B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96576" y="1572351"/>
            <a:ext cx="5177792" cy="3590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>
            <a:extLst>
              <a:ext uri="{FF2B5EF4-FFF2-40B4-BE49-F238E27FC236}">
                <a16:creationId xmlns:a16="http://schemas.microsoft.com/office/drawing/2014/main" id="{21CF0F62-0BCE-49C4-BA29-87D979D9BE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s-ES" sz="2800" b="1" u="sng" dirty="0" err="1"/>
              <a:t>Mapa</a:t>
            </a:r>
            <a:r>
              <a:rPr lang="en-US" altLang="es-ES" sz="2800" b="1" u="sng" dirty="0"/>
              <a:t> de los </a:t>
            </a:r>
            <a:r>
              <a:rPr lang="en-US" altLang="es-ES" sz="2800" b="1" u="sng" dirty="0" err="1"/>
              <a:t>climas</a:t>
            </a:r>
            <a:r>
              <a:rPr lang="en-US" altLang="es-ES" sz="2800" b="1" u="sng" dirty="0"/>
              <a:t> del </a:t>
            </a:r>
            <a:r>
              <a:rPr lang="en-US" altLang="es-ES" sz="2800" b="1" u="sng" dirty="0" err="1"/>
              <a:t>mundo</a:t>
            </a:r>
            <a:endParaRPr lang="en-US" altLang="es-ES" sz="2800" b="1" u="sng" dirty="0"/>
          </a:p>
        </p:txBody>
      </p:sp>
      <p:pic>
        <p:nvPicPr>
          <p:cNvPr id="6146" name="Picture 2" descr="Resultado de imagen de mapa climatico del mundo">
            <a:extLst>
              <a:ext uri="{FF2B5EF4-FFF2-40B4-BE49-F238E27FC236}">
                <a16:creationId xmlns:a16="http://schemas.microsoft.com/office/drawing/2014/main" id="{FE544ED7-E0F5-4BD3-A539-F1BD3D0194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5" r="1" b="6722"/>
          <a:stretch/>
        </p:blipFill>
        <p:spPr bwMode="auto">
          <a:xfrm>
            <a:off x="480060" y="640080"/>
            <a:ext cx="8183880" cy="483679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91352" y="799217"/>
            <a:ext cx="2200313" cy="2506881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43B5E1BC-6DC4-4358-AC4A-C6F44B6051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5214" y="1204108"/>
            <a:ext cx="2002054" cy="178117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s-ES" sz="2800" b="1" u="sng">
                <a:solidFill>
                  <a:srgbClr val="FFFFFF"/>
                </a:solidFill>
              </a:rPr>
              <a:t>Mapa de uso de la tierra</a:t>
            </a:r>
          </a:p>
        </p:txBody>
      </p:sp>
      <p:sp>
        <p:nvSpPr>
          <p:cNvPr id="10243" name="Rectangle 4">
            <a:extLst>
              <a:ext uri="{FF2B5EF4-FFF2-40B4-BE49-F238E27FC236}">
                <a16:creationId xmlns:a16="http://schemas.microsoft.com/office/drawing/2014/main" id="{DA2F0AB0-C752-427A-A29F-F17345E8D7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25213" y="3355130"/>
            <a:ext cx="2002055" cy="242733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s-ES" sz="1400" b="1"/>
              <a:t>	Estos mapas muestran el uso de la tierra y se puede referir a: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ES" sz="1400" b="1"/>
              <a:t>Vegetación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ES" sz="1400" b="1"/>
              <a:t>Cultivos que se han plantado.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ES" sz="1400" b="1"/>
              <a:t>Uso forestal y uso agrícola.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ES" sz="1400" b="1"/>
              <a:t>Uso minero y/o ganadero</a:t>
            </a:r>
          </a:p>
          <a:p>
            <a:pPr eaLnBrk="1" hangingPunct="1">
              <a:lnSpc>
                <a:spcPct val="90000"/>
              </a:lnSpc>
            </a:pPr>
            <a:endParaRPr lang="en-US" altLang="es-ES" sz="1400" b="1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s-ES" sz="1400" b="1"/>
          </a:p>
        </p:txBody>
      </p:sp>
      <p:pic>
        <p:nvPicPr>
          <p:cNvPr id="7170" name="Picture 2" descr="Resultado de imagen de mapa de uso del suelo agrícola">
            <a:extLst>
              <a:ext uri="{FF2B5EF4-FFF2-40B4-BE49-F238E27FC236}">
                <a16:creationId xmlns:a16="http://schemas.microsoft.com/office/drawing/2014/main" id="{467644CB-0468-4097-9C59-DBF10BE96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96576" y="1576084"/>
            <a:ext cx="5177792" cy="3582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48F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Resultado de imagen de mapa de uso forestal mundial">
            <a:extLst>
              <a:ext uri="{FF2B5EF4-FFF2-40B4-BE49-F238E27FC236}">
                <a16:creationId xmlns:a16="http://schemas.microsoft.com/office/drawing/2014/main" id="{0EA1F711-3E2E-435D-940B-4B7F068BE2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600" y="1057148"/>
            <a:ext cx="8178799" cy="4743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5762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20" name="Picture 4" descr="Biomas terrestres clasificados según vegetación">
            <a:extLst>
              <a:ext uri="{FF2B5EF4-FFF2-40B4-BE49-F238E27FC236}">
                <a16:creationId xmlns:a16="http://schemas.microsoft.com/office/drawing/2014/main" id="{5345C3CA-BA4C-4F10-84ED-E5E60DE73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600" y="1588771"/>
            <a:ext cx="8178799" cy="3680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42" name="Rectangle 74">
            <a:extLst>
              <a:ext uri="{FF2B5EF4-FFF2-40B4-BE49-F238E27FC236}">
                <a16:creationId xmlns:a16="http://schemas.microsoft.com/office/drawing/2014/main" id="{7FEAE179-C525-48F3-AD47-0E9E2B6F2E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8" name="Rectangle 5">
            <a:extLst>
              <a:ext uri="{FF2B5EF4-FFF2-40B4-BE49-F238E27FC236}">
                <a16:creationId xmlns:a16="http://schemas.microsoft.com/office/drawing/2014/main" id="{1279642E-1BEE-4A51-8325-A7AE597A1E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8416" y="4883544"/>
            <a:ext cx="2907065" cy="155690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altLang="es-ES" sz="2800" b="1" u="sng" dirty="0" err="1">
                <a:solidFill>
                  <a:schemeClr val="tx1"/>
                </a:solidFill>
              </a:rPr>
              <a:t>Mapas</a:t>
            </a:r>
            <a:r>
              <a:rPr lang="en-US" altLang="es-ES" sz="2800" b="1" u="sng" dirty="0">
                <a:solidFill>
                  <a:schemeClr val="tx1"/>
                </a:solidFill>
              </a:rPr>
              <a:t> de </a:t>
            </a:r>
            <a:r>
              <a:rPr lang="en-US" altLang="es-ES" sz="2800" b="1" u="sng" dirty="0" err="1">
                <a:solidFill>
                  <a:schemeClr val="tx1"/>
                </a:solidFill>
              </a:rPr>
              <a:t>elevación</a:t>
            </a:r>
            <a:r>
              <a:rPr lang="en-US" altLang="es-ES" sz="2800" b="1" u="sng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8416" y="0"/>
            <a:ext cx="8423809" cy="458818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Resultado de imagen de mapa topografico con zonas de la misma elevación">
            <a:extLst>
              <a:ext uri="{FF2B5EF4-FFF2-40B4-BE49-F238E27FC236}">
                <a16:creationId xmlns:a16="http://schemas.microsoft.com/office/drawing/2014/main" id="{2F53618B-4347-4245-B8CE-00D206A459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3999"/>
          <a:stretch/>
        </p:blipFill>
        <p:spPr bwMode="auto">
          <a:xfrm>
            <a:off x="719403" y="364142"/>
            <a:ext cx="7777234" cy="386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817950" y="5666847"/>
            <a:ext cx="1463040" cy="3428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CEB1292C-483C-45A8-AAAB-2BDB1D711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2039" y="4883544"/>
            <a:ext cx="4940186" cy="155690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s-ES" sz="1600" b="1"/>
              <a:t>Las lineas de contorno representan las zonas con la misma altitud.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3B47FC9C-2ED3-4100-A4EF-E8CDFEE10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363" name="Text Box 6">
            <a:extLst>
              <a:ext uri="{FF2B5EF4-FFF2-40B4-BE49-F238E27FC236}">
                <a16:creationId xmlns:a16="http://schemas.microsoft.com/office/drawing/2014/main" id="{F7DCDAE2-CFC2-4CCF-9105-24BE3CC04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" y="5358141"/>
            <a:ext cx="7886700" cy="94266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s-ES" sz="4500" b="1" u="sng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Mapa</a:t>
            </a:r>
            <a:r>
              <a:rPr lang="en-US" altLang="es-ES" sz="4500" b="1" u="sng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es-ES" sz="4500" b="1" u="sng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topográfico</a:t>
            </a:r>
            <a:endParaRPr lang="en-US" altLang="es-ES" sz="4500" b="1" u="sng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5362" name="Picture 5" descr="Topo Map reading">
            <a:hlinkClick r:id="rId2"/>
            <a:extLst>
              <a:ext uri="{FF2B5EF4-FFF2-40B4-BE49-F238E27FC236}">
                <a16:creationId xmlns:a16="http://schemas.microsoft.com/office/drawing/2014/main" id="{32BF4190-12D6-4E36-AB59-47D0C83E4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5928" y="557189"/>
            <a:ext cx="6632143" cy="462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026A84AF-6F58-471A-BF1F-10D8C0351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98C60851-C416-4449-9256-AFB71FA8A3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728663"/>
            <a:ext cx="2553384" cy="178593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s-ES" sz="4500" b="1" u="sng" dirty="0" err="1">
                <a:solidFill>
                  <a:schemeClr val="tx1"/>
                </a:solidFill>
              </a:rPr>
              <a:t>Mapa</a:t>
            </a:r>
            <a:r>
              <a:rPr lang="en-US" altLang="es-ES" sz="4500" b="1" u="sng" dirty="0">
                <a:solidFill>
                  <a:schemeClr val="tx1"/>
                </a:solidFill>
              </a:rPr>
              <a:t> de </a:t>
            </a:r>
            <a:r>
              <a:rPr lang="en-US" altLang="es-ES" sz="4500" b="1" u="sng" dirty="0" err="1">
                <a:solidFill>
                  <a:schemeClr val="tx1"/>
                </a:solidFill>
              </a:rPr>
              <a:t>altitud</a:t>
            </a:r>
            <a:endParaRPr lang="en-US" altLang="es-ES" sz="4500" b="1" u="sng" dirty="0">
              <a:solidFill>
                <a:schemeClr val="tx1"/>
              </a:solidFill>
            </a:endParaRPr>
          </a:p>
        </p:txBody>
      </p:sp>
      <p:sp>
        <p:nvSpPr>
          <p:cNvPr id="16387" name="Rectangle 6">
            <a:extLst>
              <a:ext uri="{FF2B5EF4-FFF2-40B4-BE49-F238E27FC236}">
                <a16:creationId xmlns:a16="http://schemas.microsoft.com/office/drawing/2014/main" id="{80B718BF-34E5-42D3-BB44-B14CE4AF30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2971800"/>
            <a:ext cx="2839135" cy="1680298"/>
          </a:xfrm>
          <a:noFill/>
        </p:spPr>
        <p:txBody>
          <a:bodyPr vert="horz" lIns="91440" tIns="45720" rIns="91440" bIns="45720" rtlCol="0">
            <a:noAutofit/>
          </a:bodyPr>
          <a:lstStyle/>
          <a:p>
            <a:pPr marL="0" indent="0" eaLnBrk="1" hangingPunct="1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altLang="es-ES" b="1" dirty="0" err="1"/>
              <a:t>Estos</a:t>
            </a:r>
            <a:r>
              <a:rPr lang="en-US" altLang="es-ES" b="1" dirty="0"/>
              <a:t> </a:t>
            </a:r>
            <a:r>
              <a:rPr lang="en-US" altLang="es-ES" b="1" dirty="0" err="1"/>
              <a:t>mapas</a:t>
            </a:r>
            <a:r>
              <a:rPr lang="en-US" altLang="es-ES" b="1" dirty="0"/>
              <a:t> </a:t>
            </a:r>
            <a:r>
              <a:rPr lang="en-US" altLang="es-ES" b="1" dirty="0" err="1"/>
              <a:t>muestran</a:t>
            </a:r>
            <a:r>
              <a:rPr lang="en-US" altLang="es-ES" b="1" dirty="0"/>
              <a:t> los </a:t>
            </a:r>
            <a:r>
              <a:rPr lang="en-US" altLang="es-ES" b="1" dirty="0" err="1"/>
              <a:t>cambios</a:t>
            </a:r>
            <a:r>
              <a:rPr lang="en-US" altLang="es-ES" b="1" dirty="0"/>
              <a:t> de </a:t>
            </a:r>
            <a:r>
              <a:rPr lang="en-US" altLang="es-ES" b="1" dirty="0" err="1"/>
              <a:t>altitud</a:t>
            </a:r>
            <a:r>
              <a:rPr lang="en-US" altLang="es-ES" b="1" dirty="0"/>
              <a:t> </a:t>
            </a:r>
            <a:r>
              <a:rPr lang="en-US" altLang="es-ES" b="1" dirty="0" err="1"/>
              <a:t>mediante</a:t>
            </a:r>
            <a:r>
              <a:rPr lang="en-US" altLang="es-ES" b="1" dirty="0"/>
              <a:t> un color </a:t>
            </a:r>
            <a:r>
              <a:rPr lang="en-US" altLang="es-ES" b="1" dirty="0" err="1"/>
              <a:t>diferente</a:t>
            </a:r>
            <a:r>
              <a:rPr lang="en-US" altLang="es-ES" b="1" dirty="0"/>
              <a:t>.</a:t>
            </a:r>
          </a:p>
        </p:txBody>
      </p:sp>
      <p:pic>
        <p:nvPicPr>
          <p:cNvPr id="16388" name="Picture 4" descr="color shaded relief image, 45 degree square area of latitude/longitude centered on 45 North 135 West">
            <a:hlinkClick r:id="rId2"/>
            <a:extLst>
              <a:ext uri="{FF2B5EF4-FFF2-40B4-BE49-F238E27FC236}">
                <a16:creationId xmlns:a16="http://schemas.microsoft.com/office/drawing/2014/main" id="{C7A0D06E-9EB6-469A-8D26-12347C65759C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15" r="537"/>
          <a:stretch/>
        </p:blipFill>
        <p:spPr>
          <a:xfrm>
            <a:off x="3757128" y="10"/>
            <a:ext cx="5386872" cy="685799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state image">
            <a:hlinkClick r:id="rId3"/>
            <a:extLst>
              <a:ext uri="{FF2B5EF4-FFF2-40B4-BE49-F238E27FC236}">
                <a16:creationId xmlns:a16="http://schemas.microsoft.com/office/drawing/2014/main" id="{E19AE646-8858-42A7-BBE2-3A58A97A3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 descr="color legend">
            <a:extLst>
              <a:ext uri="{FF2B5EF4-FFF2-40B4-BE49-F238E27FC236}">
                <a16:creationId xmlns:a16="http://schemas.microsoft.com/office/drawing/2014/main" id="{BE176DD5-BF9A-406F-BEFA-C045445A075D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0" y="0"/>
            <a:ext cx="2286000" cy="7467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412" name="Text Box 4">
            <a:extLst>
              <a:ext uri="{FF2B5EF4-FFF2-40B4-BE49-F238E27FC236}">
                <a16:creationId xmlns:a16="http://schemas.microsoft.com/office/drawing/2014/main" id="{A81FDD19-6D95-4F9D-AE06-8BE297ACB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304800"/>
            <a:ext cx="426270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3600" b="1" u="sng" dirty="0" err="1"/>
              <a:t>Mapa</a:t>
            </a:r>
            <a:r>
              <a:rPr lang="en-US" altLang="es-ES" sz="3600" b="1" u="sng" dirty="0"/>
              <a:t> de </a:t>
            </a:r>
            <a:r>
              <a:rPr lang="en-US" altLang="es-ES" sz="3600" b="1" u="sng" dirty="0" err="1"/>
              <a:t>elevación</a:t>
            </a:r>
            <a:endParaRPr lang="en-US" altLang="es-ES" sz="3600" b="1" u="sng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6" name="Rectangle 135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C0A3F617-0621-4757-BC4B-7100FF3C5E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49" y="548464"/>
            <a:ext cx="2855390" cy="22280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s-ES" sz="3500" b="1" u="sng"/>
              <a:t> Mapa topográfico 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B203DD5F-8FAB-4021-BB36-6D016CFE31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2962279"/>
            <a:ext cx="2849569" cy="3143241"/>
          </a:xfrm>
        </p:spPr>
        <p:txBody>
          <a:bodyPr>
            <a:normAutofit/>
          </a:bodyPr>
          <a:lstStyle/>
          <a:p>
            <a:pPr algn="just" eaLnBrk="1" hangingPunct="1">
              <a:buFontTx/>
              <a:buNone/>
            </a:pPr>
            <a:r>
              <a:rPr lang="en-US" altLang="es-ES" sz="1700" dirty="0"/>
              <a:t>	</a:t>
            </a:r>
            <a:r>
              <a:rPr lang="en-US" altLang="es-ES" sz="2000" b="1" dirty="0" err="1"/>
              <a:t>Suelen</a:t>
            </a:r>
            <a:r>
              <a:rPr lang="en-US" altLang="es-ES" sz="2000" b="1" dirty="0"/>
              <a:t> </a:t>
            </a:r>
            <a:r>
              <a:rPr lang="en-US" altLang="es-ES" sz="2000" b="1" dirty="0" err="1"/>
              <a:t>representar</a:t>
            </a:r>
            <a:r>
              <a:rPr lang="en-US" altLang="es-ES" sz="2000" b="1" dirty="0"/>
              <a:t> un </a:t>
            </a:r>
            <a:r>
              <a:rPr lang="en-US" altLang="es-ES" sz="2000" b="1" dirty="0" err="1"/>
              <a:t>área</a:t>
            </a:r>
            <a:r>
              <a:rPr lang="en-US" altLang="es-ES" sz="2000" b="1" dirty="0"/>
              <a:t> </a:t>
            </a:r>
            <a:r>
              <a:rPr lang="en-US" altLang="es-ES" sz="2000" b="1" dirty="0" err="1"/>
              <a:t>muy</a:t>
            </a:r>
            <a:r>
              <a:rPr lang="en-US" altLang="es-ES" sz="2000" b="1" dirty="0"/>
              <a:t> </a:t>
            </a:r>
            <a:r>
              <a:rPr lang="en-US" altLang="es-ES" sz="2000" b="1" dirty="0" err="1"/>
              <a:t>pequeña</a:t>
            </a:r>
            <a:r>
              <a:rPr lang="en-US" altLang="es-ES" sz="2000" b="1" dirty="0"/>
              <a:t> con gran </a:t>
            </a:r>
            <a:r>
              <a:rPr lang="en-US" altLang="es-ES" sz="2000" b="1" dirty="0" err="1"/>
              <a:t>detalle</a:t>
            </a:r>
            <a:r>
              <a:rPr lang="en-US" altLang="es-ES" sz="2000" b="1" dirty="0"/>
              <a:t>. </a:t>
            </a:r>
            <a:r>
              <a:rPr lang="en-US" altLang="es-ES" sz="2000" b="1" dirty="0" err="1"/>
              <a:t>Muestran</a:t>
            </a:r>
            <a:r>
              <a:rPr lang="en-US" altLang="es-ES" sz="2000" b="1" dirty="0"/>
              <a:t> la </a:t>
            </a:r>
            <a:r>
              <a:rPr lang="en-US" altLang="es-ES" sz="2000" b="1" dirty="0" err="1"/>
              <a:t>elevación</a:t>
            </a:r>
            <a:r>
              <a:rPr lang="en-US" altLang="es-ES" sz="2000" b="1" dirty="0"/>
              <a:t> con </a:t>
            </a:r>
            <a:r>
              <a:rPr lang="en-US" altLang="es-ES" sz="2000" b="1" dirty="0" err="1"/>
              <a:t>lineas</a:t>
            </a:r>
            <a:r>
              <a:rPr lang="en-US" altLang="es-ES" sz="2000" b="1" dirty="0"/>
              <a:t> de contorno, </a:t>
            </a:r>
            <a:r>
              <a:rPr lang="en-US" altLang="es-ES" sz="2000" b="1" dirty="0" err="1"/>
              <a:t>construcciones</a:t>
            </a:r>
            <a:r>
              <a:rPr lang="en-US" altLang="es-ES" sz="2000" b="1" dirty="0"/>
              <a:t>, </a:t>
            </a:r>
            <a:r>
              <a:rPr lang="en-US" altLang="es-ES" sz="2000" b="1" dirty="0" err="1"/>
              <a:t>usos</a:t>
            </a:r>
            <a:r>
              <a:rPr lang="en-US" altLang="es-ES" sz="2000" b="1" dirty="0"/>
              <a:t> de la tierra, etc. </a:t>
            </a:r>
          </a:p>
        </p:txBody>
      </p:sp>
      <p:pic>
        <p:nvPicPr>
          <p:cNvPr id="11266" name="Picture 2" descr="Resultado de imagen de mapa topografico con zonas de la misma elevación">
            <a:extLst>
              <a:ext uri="{FF2B5EF4-FFF2-40B4-BE49-F238E27FC236}">
                <a16:creationId xmlns:a16="http://schemas.microsoft.com/office/drawing/2014/main" id="{4782566D-E25E-4C20-B8B7-5B2A6B8EAB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0"/>
          <a:stretch/>
        </p:blipFill>
        <p:spPr bwMode="auto">
          <a:xfrm>
            <a:off x="3757789" y="10"/>
            <a:ext cx="5386210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9">
            <a:extLst>
              <a:ext uri="{FF2B5EF4-FFF2-40B4-BE49-F238E27FC236}">
                <a16:creationId xmlns:a16="http://schemas.microsoft.com/office/drawing/2014/main" id="{38A3BED1-2C24-4702-B011-20DC1FAC51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s-ES" sz="2800" b="1" u="sng"/>
              <a:t> Mapa topográfico</a:t>
            </a:r>
          </a:p>
        </p:txBody>
      </p:sp>
      <p:pic>
        <p:nvPicPr>
          <p:cNvPr id="12290" name="Picture 2" descr="Resultado de imagen de mapa topografico con zonas de la misma elevación">
            <a:extLst>
              <a:ext uri="{FF2B5EF4-FFF2-40B4-BE49-F238E27FC236}">
                <a16:creationId xmlns:a16="http://schemas.microsoft.com/office/drawing/2014/main" id="{A9A80C10-115F-4B48-86DC-9A727E224A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9" r="6249" b="-1"/>
          <a:stretch/>
        </p:blipFill>
        <p:spPr bwMode="auto">
          <a:xfrm>
            <a:off x="480060" y="640080"/>
            <a:ext cx="8183880" cy="483679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686A8186-9F0D-458D-BD4E-50822503F4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es-ES" dirty="0"/>
              <a:t>Tipos de </a:t>
            </a:r>
            <a:r>
              <a:rPr lang="en-US" altLang="es-ES" dirty="0" err="1"/>
              <a:t>mapas</a:t>
            </a:r>
            <a:endParaRPr lang="en-US" altLang="es-ES" dirty="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343370FD-C812-4E11-B27A-45DC2DD2A7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838200"/>
            <a:ext cx="9144000" cy="60198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s-ES" sz="2400" dirty="0"/>
              <a:t>Este </a:t>
            </a:r>
            <a:r>
              <a:rPr lang="en-US" altLang="es-ES" sz="2400" dirty="0" err="1"/>
              <a:t>mapa</a:t>
            </a:r>
            <a:r>
              <a:rPr lang="en-US" altLang="es-ES" sz="2400" dirty="0"/>
              <a:t> </a:t>
            </a:r>
            <a:r>
              <a:rPr lang="en-US" altLang="es-ES" sz="2400" dirty="0" err="1"/>
              <a:t>representa</a:t>
            </a:r>
            <a:r>
              <a:rPr lang="en-US" altLang="es-ES" sz="2400" dirty="0"/>
              <a:t> un </a:t>
            </a:r>
            <a:r>
              <a:rPr lang="en-US" altLang="es-ES" sz="2400" dirty="0" err="1"/>
              <a:t>área</a:t>
            </a:r>
            <a:r>
              <a:rPr lang="en-US" altLang="es-ES" sz="2400" dirty="0"/>
              <a:t> </a:t>
            </a:r>
            <a:r>
              <a:rPr lang="en-US" altLang="es-ES" sz="2400" dirty="0" err="1"/>
              <a:t>pequeña</a:t>
            </a:r>
            <a:r>
              <a:rPr lang="en-US" altLang="es-ES" sz="2400" dirty="0"/>
              <a:t> con </a:t>
            </a:r>
            <a:r>
              <a:rPr lang="en-US" altLang="es-ES" sz="2400" dirty="0" err="1"/>
              <a:t>mucho</a:t>
            </a:r>
            <a:r>
              <a:rPr lang="en-US" altLang="es-ES" sz="2400" dirty="0"/>
              <a:t> </a:t>
            </a:r>
            <a:r>
              <a:rPr lang="en-US" altLang="es-ES" sz="2400" dirty="0" err="1"/>
              <a:t>detalle</a:t>
            </a:r>
            <a:r>
              <a:rPr lang="en-US" altLang="es-ES" sz="2400" dirty="0"/>
              <a:t>.  Tiene </a:t>
            </a:r>
            <a:r>
              <a:rPr lang="en-US" altLang="es-ES" sz="2400" dirty="0" err="1"/>
              <a:t>líneas</a:t>
            </a:r>
            <a:r>
              <a:rPr lang="en-US" altLang="es-ES" sz="2400" dirty="0"/>
              <a:t> de contorno y </a:t>
            </a:r>
            <a:r>
              <a:rPr lang="en-US" altLang="es-ES" sz="2400" dirty="0" err="1"/>
              <a:t>refleja</a:t>
            </a:r>
            <a:r>
              <a:rPr lang="en-US" altLang="es-ES" sz="2400" dirty="0"/>
              <a:t> </a:t>
            </a:r>
            <a:r>
              <a:rPr lang="en-US" altLang="es-ES" sz="2400" dirty="0" err="1"/>
              <a:t>aspectos</a:t>
            </a:r>
            <a:r>
              <a:rPr lang="en-US" altLang="es-ES" sz="2400" dirty="0"/>
              <a:t> naturales y </a:t>
            </a:r>
            <a:r>
              <a:rPr lang="en-US" altLang="es-ES" sz="2400" dirty="0" err="1"/>
              <a:t>construcciones</a:t>
            </a:r>
            <a:r>
              <a:rPr lang="en-US" altLang="es-ES" sz="2400" dirty="0"/>
              <a:t> y </a:t>
            </a:r>
            <a:r>
              <a:rPr lang="en-US" altLang="es-ES" sz="2400" dirty="0" err="1"/>
              <a:t>carreteras</a:t>
            </a:r>
            <a:r>
              <a:rPr lang="en-US" altLang="es-ES" sz="2400" dirty="0"/>
              <a:t>. _______________</a:t>
            </a:r>
          </a:p>
          <a:p>
            <a:pPr marL="609600" indent="-609600" algn="just" eaLnBrk="1" hangingPunct="1">
              <a:buFontTx/>
              <a:buAutoNum type="arabicPeriod"/>
            </a:pPr>
            <a:r>
              <a:rPr lang="en-US" altLang="es-ES" sz="2400" dirty="0"/>
              <a:t>Este </a:t>
            </a:r>
            <a:r>
              <a:rPr lang="en-US" altLang="es-ES" sz="2400" dirty="0" err="1"/>
              <a:t>mapa</a:t>
            </a:r>
            <a:r>
              <a:rPr lang="en-US" altLang="es-ES" sz="2400" dirty="0"/>
              <a:t> </a:t>
            </a:r>
            <a:r>
              <a:rPr lang="en-US" altLang="es-ES" sz="2400" dirty="0" err="1"/>
              <a:t>usa</a:t>
            </a:r>
            <a:r>
              <a:rPr lang="en-US" altLang="es-ES" sz="2400" dirty="0"/>
              <a:t> </a:t>
            </a:r>
            <a:r>
              <a:rPr lang="en-US" altLang="es-ES" sz="2400" dirty="0" err="1"/>
              <a:t>colores</a:t>
            </a:r>
            <a:r>
              <a:rPr lang="en-US" altLang="es-ES" sz="2400" dirty="0"/>
              <a:t> para </a:t>
            </a:r>
            <a:r>
              <a:rPr lang="en-US" altLang="es-ES" sz="2400" dirty="0" err="1"/>
              <a:t>mostrar</a:t>
            </a:r>
            <a:r>
              <a:rPr lang="en-US" altLang="es-ES" sz="2400" dirty="0"/>
              <a:t> la </a:t>
            </a:r>
            <a:r>
              <a:rPr lang="en-US" altLang="es-ES" sz="2400" dirty="0" err="1"/>
              <a:t>altura</a:t>
            </a:r>
            <a:r>
              <a:rPr lang="en-US" altLang="es-ES" sz="2400" dirty="0"/>
              <a:t>. ____________________________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s-ES" sz="2400" dirty="0" err="1"/>
              <a:t>Estos</a:t>
            </a:r>
            <a:r>
              <a:rPr lang="en-US" altLang="es-ES" sz="2400" dirty="0"/>
              <a:t> </a:t>
            </a:r>
            <a:r>
              <a:rPr lang="en-US" altLang="es-ES" sz="2400" dirty="0" err="1"/>
              <a:t>mapas</a:t>
            </a:r>
            <a:r>
              <a:rPr lang="en-US" altLang="es-ES" sz="2400" dirty="0"/>
              <a:t> con </a:t>
            </a:r>
            <a:r>
              <a:rPr lang="en-US" altLang="es-ES" sz="2400" dirty="0" err="1"/>
              <a:t>colores</a:t>
            </a:r>
            <a:r>
              <a:rPr lang="en-US" altLang="es-ES" sz="2400" dirty="0"/>
              <a:t> </a:t>
            </a:r>
            <a:r>
              <a:rPr lang="en-US" altLang="es-ES" sz="2400" dirty="0" err="1"/>
              <a:t>muestran</a:t>
            </a:r>
            <a:r>
              <a:rPr lang="en-US" altLang="es-ES" sz="2400" dirty="0"/>
              <a:t> las </a:t>
            </a:r>
            <a:r>
              <a:rPr lang="en-US" altLang="es-ES" sz="2400" dirty="0" err="1"/>
              <a:t>fronteras</a:t>
            </a:r>
            <a:r>
              <a:rPr lang="en-US" altLang="es-ES" sz="2400" dirty="0"/>
              <a:t> entre </a:t>
            </a:r>
            <a:r>
              <a:rPr lang="en-US" altLang="es-ES" sz="2400" dirty="0" err="1"/>
              <a:t>estados</a:t>
            </a:r>
            <a:r>
              <a:rPr lang="en-US" altLang="es-ES" sz="2400" dirty="0"/>
              <a:t> y </a:t>
            </a:r>
            <a:r>
              <a:rPr lang="en-US" altLang="es-ES" sz="2400" dirty="0" err="1"/>
              <a:t>países</a:t>
            </a:r>
            <a:r>
              <a:rPr lang="en-US" altLang="es-ES" sz="2400" dirty="0"/>
              <a:t> </a:t>
            </a:r>
            <a:r>
              <a:rPr lang="en-US" altLang="es-ES" sz="2400" dirty="0" err="1"/>
              <a:t>así</a:t>
            </a:r>
            <a:r>
              <a:rPr lang="en-US" altLang="es-ES" sz="2400" dirty="0"/>
              <a:t> </a:t>
            </a:r>
            <a:r>
              <a:rPr lang="en-US" altLang="es-ES" sz="2400" dirty="0" err="1"/>
              <a:t>como</a:t>
            </a:r>
            <a:r>
              <a:rPr lang="en-US" altLang="es-ES" sz="2400" dirty="0"/>
              <a:t> las </a:t>
            </a:r>
            <a:r>
              <a:rPr lang="en-US" altLang="es-ES" sz="2400" dirty="0" err="1"/>
              <a:t>principales</a:t>
            </a:r>
            <a:r>
              <a:rPr lang="en-US" altLang="es-ES" sz="2400" dirty="0"/>
              <a:t> </a:t>
            </a:r>
            <a:r>
              <a:rPr lang="en-US" altLang="es-ES" sz="2400" dirty="0" err="1"/>
              <a:t>ciudades</a:t>
            </a:r>
            <a:r>
              <a:rPr lang="en-US" altLang="es-ES" sz="2400" dirty="0"/>
              <a:t>. _____________________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s-ES" sz="2400" dirty="0" err="1"/>
              <a:t>Estos</a:t>
            </a:r>
            <a:r>
              <a:rPr lang="en-US" altLang="es-ES" sz="2400" dirty="0"/>
              <a:t> </a:t>
            </a:r>
            <a:r>
              <a:rPr lang="en-US" altLang="es-ES" sz="2400" dirty="0" err="1"/>
              <a:t>mapas</a:t>
            </a:r>
            <a:r>
              <a:rPr lang="en-US" altLang="es-ES" sz="2400" dirty="0"/>
              <a:t> </a:t>
            </a:r>
            <a:r>
              <a:rPr lang="en-US" altLang="es-ES" sz="2400" dirty="0" err="1"/>
              <a:t>muestran</a:t>
            </a:r>
            <a:r>
              <a:rPr lang="en-US" altLang="es-ES" sz="2400" dirty="0"/>
              <a:t> </a:t>
            </a:r>
            <a:r>
              <a:rPr lang="en-US" altLang="es-ES" sz="2400" dirty="0" err="1"/>
              <a:t>accidentes</a:t>
            </a:r>
            <a:r>
              <a:rPr lang="en-US" altLang="es-ES" sz="2400" dirty="0"/>
              <a:t> </a:t>
            </a:r>
            <a:r>
              <a:rPr lang="en-US" altLang="es-ES" sz="2400" dirty="0" err="1"/>
              <a:t>geográficos</a:t>
            </a:r>
            <a:r>
              <a:rPr lang="en-US" altLang="es-ES" sz="2400" dirty="0"/>
              <a:t> com </a:t>
            </a:r>
            <a:r>
              <a:rPr lang="en-US" altLang="es-ES" sz="2400" dirty="0" err="1"/>
              <a:t>ríos</a:t>
            </a:r>
            <a:r>
              <a:rPr lang="en-US" altLang="es-ES" sz="2400" dirty="0"/>
              <a:t>, </a:t>
            </a:r>
            <a:r>
              <a:rPr lang="en-US" altLang="es-ES" sz="2400" dirty="0" err="1"/>
              <a:t>montañas</a:t>
            </a:r>
            <a:r>
              <a:rPr lang="en-US" altLang="es-ES" sz="2400" dirty="0"/>
              <a:t>, </a:t>
            </a:r>
            <a:r>
              <a:rPr lang="en-US" altLang="es-ES" sz="2400" dirty="0" err="1"/>
              <a:t>lagos</a:t>
            </a:r>
            <a:r>
              <a:rPr lang="en-US" altLang="es-ES" sz="2400" dirty="0"/>
              <a:t> o </a:t>
            </a:r>
            <a:r>
              <a:rPr lang="en-US" altLang="es-ES" sz="2400" dirty="0" err="1"/>
              <a:t>desiertos</a:t>
            </a:r>
            <a:r>
              <a:rPr lang="en-US" altLang="es-ES" sz="2400" dirty="0"/>
              <a:t>. ____________________________ 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s-ES" sz="2400" dirty="0" err="1"/>
              <a:t>Estos</a:t>
            </a:r>
            <a:r>
              <a:rPr lang="en-US" altLang="es-ES" sz="2400" dirty="0"/>
              <a:t> </a:t>
            </a:r>
            <a:r>
              <a:rPr lang="en-US" altLang="es-ES" sz="2400" dirty="0" err="1"/>
              <a:t>mapas</a:t>
            </a:r>
            <a:r>
              <a:rPr lang="en-US" altLang="es-ES" sz="2400" dirty="0"/>
              <a:t> </a:t>
            </a:r>
            <a:r>
              <a:rPr lang="en-US" altLang="es-ES" sz="2400" dirty="0" err="1"/>
              <a:t>muestran</a:t>
            </a:r>
            <a:r>
              <a:rPr lang="en-US" altLang="es-ES" sz="2400" dirty="0"/>
              <a:t> las actividades </a:t>
            </a:r>
            <a:r>
              <a:rPr lang="en-US" altLang="es-ES" sz="2400" dirty="0" err="1"/>
              <a:t>económicas</a:t>
            </a:r>
            <a:r>
              <a:rPr lang="en-US" altLang="es-ES" sz="2400" dirty="0"/>
              <a:t> de una zona. . _______________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s-ES" sz="2400" dirty="0" err="1"/>
              <a:t>Estos</a:t>
            </a:r>
            <a:r>
              <a:rPr lang="en-US" altLang="es-ES" sz="2400" dirty="0"/>
              <a:t> </a:t>
            </a:r>
            <a:r>
              <a:rPr lang="en-US" altLang="es-ES" sz="2400" dirty="0" err="1"/>
              <a:t>mapas</a:t>
            </a:r>
            <a:r>
              <a:rPr lang="en-US" altLang="es-ES" sz="2400" dirty="0"/>
              <a:t> </a:t>
            </a:r>
            <a:r>
              <a:rPr lang="en-US" altLang="es-ES" sz="2400" dirty="0" err="1"/>
              <a:t>reflejan</a:t>
            </a:r>
            <a:r>
              <a:rPr lang="en-US" altLang="es-ES" sz="2400" dirty="0"/>
              <a:t> </a:t>
            </a:r>
            <a:r>
              <a:rPr lang="en-US" altLang="es-ES" sz="2400" dirty="0" err="1"/>
              <a:t>temperatura</a:t>
            </a:r>
            <a:r>
              <a:rPr lang="en-US" altLang="es-ES" sz="2400" dirty="0"/>
              <a:t> y </a:t>
            </a:r>
            <a:r>
              <a:rPr lang="en-US" altLang="es-ES" sz="2400" dirty="0" err="1"/>
              <a:t>precipitación</a:t>
            </a:r>
            <a:r>
              <a:rPr lang="en-US" altLang="es-ES" sz="2400"/>
              <a:t>. </a:t>
            </a:r>
            <a:r>
              <a:rPr lang="en-US" altLang="es-ES" sz="2400" dirty="0"/>
              <a:t>___________________</a:t>
            </a:r>
          </a:p>
          <a:p>
            <a:pPr marL="609600" indent="-609600" eaLnBrk="1" hangingPunct="1">
              <a:buFontTx/>
              <a:buAutoNum type="arabicPeriod"/>
            </a:pPr>
            <a:endParaRPr lang="en-US" altLang="es-ES" dirty="0"/>
          </a:p>
          <a:p>
            <a:pPr marL="609600" indent="-609600" eaLnBrk="1" hangingPunct="1">
              <a:buFontTx/>
              <a:buAutoNum type="arabicPeriod"/>
            </a:pPr>
            <a:endParaRPr lang="en-US" alt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</TotalTime>
  <Words>414</Words>
  <Application>Microsoft Office PowerPoint</Application>
  <PresentationFormat>Presentación en pantalla (4:3)</PresentationFormat>
  <Paragraphs>44</Paragraphs>
  <Slides>17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0" baseType="lpstr">
      <vt:lpstr>Arial</vt:lpstr>
      <vt:lpstr>Calibri</vt:lpstr>
      <vt:lpstr>Default Design</vt:lpstr>
      <vt:lpstr>¿Qué tipos de    mapas existen? </vt:lpstr>
      <vt:lpstr>Mapas políticos</vt:lpstr>
      <vt:lpstr>Planisferio político</vt:lpstr>
      <vt:lpstr>Mapa físico</vt:lpstr>
      <vt:lpstr>Planisferio físico</vt:lpstr>
      <vt:lpstr>Mapa de climas</vt:lpstr>
      <vt:lpstr>Mapa de los climas del mundo</vt:lpstr>
      <vt:lpstr>Mapa de uso de la tierra</vt:lpstr>
      <vt:lpstr>Presentación de PowerPoint</vt:lpstr>
      <vt:lpstr>Presentación de PowerPoint</vt:lpstr>
      <vt:lpstr>Mapas de elevación </vt:lpstr>
      <vt:lpstr>Presentación de PowerPoint</vt:lpstr>
      <vt:lpstr>Mapa de altitud</vt:lpstr>
      <vt:lpstr>Presentación de PowerPoint</vt:lpstr>
      <vt:lpstr> Mapa topográfico </vt:lpstr>
      <vt:lpstr> Mapa topográfico</vt:lpstr>
      <vt:lpstr>Tipos de mapas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are different types of maps and how are they used?</dc:title>
  <dc:creator>jeff margeson</dc:creator>
  <cp:lastModifiedBy>Maria Sanz</cp:lastModifiedBy>
  <cp:revision>23</cp:revision>
  <dcterms:created xsi:type="dcterms:W3CDTF">2004-08-22T13:52:23Z</dcterms:created>
  <dcterms:modified xsi:type="dcterms:W3CDTF">2021-02-21T20:38:02Z</dcterms:modified>
</cp:coreProperties>
</file>