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2"/>
  </p:notesMasterIdLst>
  <p:sldIdLst>
    <p:sldId id="256" r:id="rId2"/>
    <p:sldId id="257" r:id="rId3"/>
    <p:sldId id="258" r:id="rId4"/>
    <p:sldId id="259" r:id="rId5"/>
    <p:sldId id="260" r:id="rId6"/>
    <p:sldId id="261" r:id="rId7"/>
    <p:sldId id="262" r:id="rId8"/>
    <p:sldId id="264" r:id="rId9"/>
    <p:sldId id="265" r:id="rId10"/>
    <p:sldId id="269" r:id="rId1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010E1A-78AD-4C8E-BC18-93DE19AFEC3E}" v="1" dt="2020-10-29T18:38:32.0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9edb02738a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9edb02738a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9edb02738a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9edb02738a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9edb02738a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9edb02738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a60ab80cf6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a60ab80cf6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a60ab80cf6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a60ab80cf6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9edb02738a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9edb02738a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9edb02738a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9edb02738a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9edb02738a_0_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9edb02738a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9edb02738a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9edb02738a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0000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s"/>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4="http://schemas.microsoft.com/office/powerpoint/2010/main">
    <mc:Choice Requires="p14">
      <p:transition spd="slow">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lfPcs0cCJjU"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p:nvPr/>
        </p:nvSpPr>
        <p:spPr>
          <a:xfrm>
            <a:off x="0" y="381000"/>
            <a:ext cx="5576100" cy="55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 name="Google Shape;55;p13"/>
          <p:cNvSpPr txBox="1"/>
          <p:nvPr/>
        </p:nvSpPr>
        <p:spPr>
          <a:xfrm>
            <a:off x="328075" y="3534825"/>
            <a:ext cx="4740000" cy="48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 name="Google Shape;56;p13"/>
          <p:cNvSpPr txBox="1"/>
          <p:nvPr/>
        </p:nvSpPr>
        <p:spPr>
          <a:xfrm>
            <a:off x="0" y="0"/>
            <a:ext cx="3512400" cy="32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a:p>
        </p:txBody>
      </p:sp>
      <p:pic>
        <p:nvPicPr>
          <p:cNvPr id="57" name="Google Shape;57;p13"/>
          <p:cNvPicPr preferRelativeResize="0"/>
          <p:nvPr/>
        </p:nvPicPr>
        <p:blipFill>
          <a:blip r:embed="rId3">
            <a:alphaModFix/>
          </a:blip>
          <a:stretch>
            <a:fillRect/>
          </a:stretch>
        </p:blipFill>
        <p:spPr>
          <a:xfrm>
            <a:off x="0" y="12125"/>
            <a:ext cx="9144000" cy="5119250"/>
          </a:xfrm>
          <a:prstGeom prst="rect">
            <a:avLst/>
          </a:prstGeom>
          <a:noFill/>
          <a:ln>
            <a:noFill/>
          </a:ln>
        </p:spPr>
      </p:pic>
      <p:sp>
        <p:nvSpPr>
          <p:cNvPr id="58" name="Google Shape;58;p13"/>
          <p:cNvSpPr/>
          <p:nvPr/>
        </p:nvSpPr>
        <p:spPr>
          <a:xfrm>
            <a:off x="3688550" y="2214075"/>
            <a:ext cx="3099000" cy="1058400"/>
          </a:xfrm>
          <a:prstGeom prst="roundRect">
            <a:avLst>
              <a:gd name="adj" fmla="val 16667"/>
            </a:avLst>
          </a:prstGeom>
          <a:solidFill>
            <a:srgbClr val="0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s" sz="6000" b="1">
                <a:solidFill>
                  <a:srgbClr val="FFFFFF"/>
                </a:solidFill>
              </a:rPr>
              <a:t>La luna</a:t>
            </a:r>
            <a:endParaRPr sz="6000" b="1">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pic>
        <p:nvPicPr>
          <p:cNvPr id="65" name="Google Shape;65;p14"/>
          <p:cNvPicPr preferRelativeResize="0"/>
          <p:nvPr/>
        </p:nvPicPr>
        <p:blipFill>
          <a:blip r:embed="rId3">
            <a:alphaModFix/>
          </a:blip>
          <a:stretch>
            <a:fillRect/>
          </a:stretch>
        </p:blipFill>
        <p:spPr>
          <a:xfrm>
            <a:off x="4" y="0"/>
            <a:ext cx="4414766" cy="5143499"/>
          </a:xfrm>
          <a:prstGeom prst="rect">
            <a:avLst/>
          </a:prstGeom>
          <a:noFill/>
          <a:ln>
            <a:noFill/>
          </a:ln>
        </p:spPr>
      </p:pic>
      <p:sp>
        <p:nvSpPr>
          <p:cNvPr id="66" name="Google Shape;66;p14"/>
          <p:cNvSpPr/>
          <p:nvPr/>
        </p:nvSpPr>
        <p:spPr>
          <a:xfrm>
            <a:off x="4811400" y="946325"/>
            <a:ext cx="4332600" cy="686700"/>
          </a:xfrm>
          <a:prstGeom prst="roundRect">
            <a:avLst>
              <a:gd name="adj" fmla="val 16667"/>
            </a:avLst>
          </a:prstGeom>
          <a:solidFill>
            <a:srgbClr val="00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s" sz="2800"/>
              <a:t>¿Qué saben de la luna?</a:t>
            </a:r>
            <a:endParaRPr sz="2800"/>
          </a:p>
        </p:txBody>
      </p:sp>
      <p:sp>
        <p:nvSpPr>
          <p:cNvPr id="68" name="Google Shape;68;p14"/>
          <p:cNvSpPr/>
          <p:nvPr/>
        </p:nvSpPr>
        <p:spPr>
          <a:xfrm>
            <a:off x="4811400" y="1885050"/>
            <a:ext cx="4332600" cy="686700"/>
          </a:xfrm>
          <a:prstGeom prst="roundRect">
            <a:avLst>
              <a:gd name="adj" fmla="val 16667"/>
            </a:avLst>
          </a:prstGeom>
          <a:solidFill>
            <a:srgbClr val="00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s" sz="2800"/>
              <a:t>¿Qué es la luna?</a:t>
            </a:r>
            <a:endParaRPr sz="2800"/>
          </a:p>
        </p:txBody>
      </p:sp>
      <p:sp>
        <p:nvSpPr>
          <p:cNvPr id="69" name="Google Shape;69;p14"/>
          <p:cNvSpPr/>
          <p:nvPr/>
        </p:nvSpPr>
        <p:spPr>
          <a:xfrm>
            <a:off x="4811400" y="2823775"/>
            <a:ext cx="4332600" cy="686700"/>
          </a:xfrm>
          <a:prstGeom prst="roundRect">
            <a:avLst>
              <a:gd name="adj" fmla="val 16667"/>
            </a:avLst>
          </a:prstGeom>
          <a:solidFill>
            <a:srgbClr val="00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s" sz="2800"/>
              <a:t>¿Un planeta?</a:t>
            </a:r>
            <a:endParaRPr sz="2800"/>
          </a:p>
        </p:txBody>
      </p:sp>
      <p:sp>
        <p:nvSpPr>
          <p:cNvPr id="70" name="Google Shape;70;p14"/>
          <p:cNvSpPr/>
          <p:nvPr/>
        </p:nvSpPr>
        <p:spPr>
          <a:xfrm>
            <a:off x="4811400" y="3762500"/>
            <a:ext cx="4332600" cy="835800"/>
          </a:xfrm>
          <a:prstGeom prst="roundRect">
            <a:avLst>
              <a:gd name="adj" fmla="val 16667"/>
            </a:avLst>
          </a:prstGeom>
          <a:solidFill>
            <a:srgbClr val="00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s" sz="2800"/>
              <a:t>¿Un satélite natural o artificial?</a:t>
            </a:r>
            <a:endParaRPr sz="2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pic>
        <p:nvPicPr>
          <p:cNvPr id="75" name="Google Shape;75;p15"/>
          <p:cNvPicPr preferRelativeResize="0"/>
          <p:nvPr/>
        </p:nvPicPr>
        <p:blipFill>
          <a:blip r:embed="rId3">
            <a:alphaModFix/>
          </a:blip>
          <a:stretch>
            <a:fillRect/>
          </a:stretch>
        </p:blipFill>
        <p:spPr>
          <a:xfrm>
            <a:off x="-46425" y="0"/>
            <a:ext cx="9190426" cy="4809800"/>
          </a:xfrm>
          <a:prstGeom prst="rect">
            <a:avLst/>
          </a:prstGeom>
          <a:noFill/>
          <a:ln w="28575" cap="flat" cmpd="sng">
            <a:solidFill>
              <a:srgbClr val="FFFFFF"/>
            </a:solidFill>
            <a:prstDash val="solid"/>
            <a:round/>
            <a:headEnd type="none" w="sm" len="sm"/>
            <a:tailEnd type="none" w="sm" len="sm"/>
          </a:ln>
        </p:spPr>
      </p:pic>
      <p:sp>
        <p:nvSpPr>
          <p:cNvPr id="76" name="Google Shape;76;p15"/>
          <p:cNvSpPr/>
          <p:nvPr/>
        </p:nvSpPr>
        <p:spPr>
          <a:xfrm>
            <a:off x="-46425" y="4290950"/>
            <a:ext cx="9190500" cy="852600"/>
          </a:xfrm>
          <a:prstGeom prst="roundRect">
            <a:avLst>
              <a:gd name="adj" fmla="val 16667"/>
            </a:avLst>
          </a:prstGeom>
          <a:solidFill>
            <a:srgbClr val="FF00FF"/>
          </a:solid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s" sz="3700">
                <a:solidFill>
                  <a:schemeClr val="dk1"/>
                </a:solidFill>
              </a:rPr>
              <a:t>La Luna es el satélite natural de la Tierra</a:t>
            </a:r>
            <a:endParaRPr sz="37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pic>
        <p:nvPicPr>
          <p:cNvPr id="84" name="Google Shape;84;p16"/>
          <p:cNvPicPr preferRelativeResize="0"/>
          <p:nvPr/>
        </p:nvPicPr>
        <p:blipFill>
          <a:blip r:embed="rId3">
            <a:alphaModFix/>
          </a:blip>
          <a:stretch>
            <a:fillRect/>
          </a:stretch>
        </p:blipFill>
        <p:spPr>
          <a:xfrm>
            <a:off x="2232875" y="-39950"/>
            <a:ext cx="4413300" cy="52233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7"/>
          <p:cNvPicPr preferRelativeResize="0"/>
          <p:nvPr/>
        </p:nvPicPr>
        <p:blipFill>
          <a:blip r:embed="rId3">
            <a:alphaModFix/>
          </a:blip>
          <a:stretch>
            <a:fillRect/>
          </a:stretch>
        </p:blipFill>
        <p:spPr>
          <a:xfrm>
            <a:off x="0" y="0"/>
            <a:ext cx="9144000" cy="5143500"/>
          </a:xfrm>
          <a:prstGeom prst="rect">
            <a:avLst/>
          </a:prstGeom>
          <a:noFill/>
          <a:ln>
            <a:noFill/>
          </a:ln>
        </p:spPr>
      </p:pic>
      <p:sp>
        <p:nvSpPr>
          <p:cNvPr id="90" name="Google Shape;90;p17"/>
          <p:cNvSpPr/>
          <p:nvPr/>
        </p:nvSpPr>
        <p:spPr>
          <a:xfrm>
            <a:off x="79800" y="3422500"/>
            <a:ext cx="8984400" cy="17988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s" sz="2100">
                <a:solidFill>
                  <a:srgbClr val="FFFFFF"/>
                </a:solidFill>
              </a:rPr>
              <a:t>Cada día que pasa, la luna cambia un poquito, esto se debe a las</a:t>
            </a:r>
            <a:r>
              <a:rPr lang="es" sz="2100" b="1">
                <a:solidFill>
                  <a:srgbClr val="FFFFFF"/>
                </a:solidFill>
              </a:rPr>
              <a:t> </a:t>
            </a:r>
            <a:r>
              <a:rPr lang="es" sz="2100">
                <a:solidFill>
                  <a:srgbClr val="FFFFFF"/>
                </a:solidFill>
              </a:rPr>
              <a:t>fases</a:t>
            </a:r>
            <a:r>
              <a:rPr lang="es" sz="2100" b="1">
                <a:solidFill>
                  <a:srgbClr val="FFFFFF"/>
                </a:solidFill>
              </a:rPr>
              <a:t> </a:t>
            </a:r>
            <a:r>
              <a:rPr lang="es" sz="2100">
                <a:solidFill>
                  <a:srgbClr val="FFFFFF"/>
                </a:solidFill>
              </a:rPr>
              <a:t>lunares. No la vemos igual que ayer porque va avanzando paso a paso en su recorrido. La luz que refleja es la luz generada por el Sol, puesto que ella no tiene luz propia. Dependiendo de la parte de la luna que el Sol ilumine diremos que se encuentra en una fase u otra. </a:t>
            </a:r>
            <a:endParaRPr sz="2400">
              <a:solidFill>
                <a:srgbClr val="FFFFFF"/>
              </a:solidFill>
            </a:endParaRPr>
          </a:p>
        </p:txBody>
      </p:sp>
      <p:sp>
        <p:nvSpPr>
          <p:cNvPr id="91" name="Google Shape;91;p17"/>
          <p:cNvSpPr/>
          <p:nvPr/>
        </p:nvSpPr>
        <p:spPr>
          <a:xfrm>
            <a:off x="2933125" y="180450"/>
            <a:ext cx="2978400" cy="4287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s" sz="2800" b="1">
                <a:solidFill>
                  <a:srgbClr val="F3F3F3"/>
                </a:solidFill>
              </a:rPr>
              <a:t>Fases de la luna</a:t>
            </a:r>
            <a:endParaRPr sz="2800" b="1">
              <a:solidFill>
                <a:srgbClr val="F3F3F3"/>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97" name="Google Shape;97;p18"/>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9"/>
          <p:cNvSpPr/>
          <p:nvPr/>
        </p:nvSpPr>
        <p:spPr>
          <a:xfrm>
            <a:off x="2189525" y="4050175"/>
            <a:ext cx="6709800" cy="1050900"/>
          </a:xfrm>
          <a:prstGeom prst="roundRect">
            <a:avLst>
              <a:gd name="adj" fmla="val 16667"/>
            </a:avLst>
          </a:prstGeom>
          <a:solidFill>
            <a:srgbClr val="FF00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s" sz="2100">
                <a:solidFill>
                  <a:schemeClr val="dk1"/>
                </a:solidFill>
              </a:rPr>
              <a:t>En el cuarto menguante los tres cuerpos vuelven a formar ángulo recto, por lo que se puede observar en el cielo la otra mitad de la cara lunar. </a:t>
            </a:r>
            <a:endParaRPr sz="2100">
              <a:solidFill>
                <a:schemeClr val="dk1"/>
              </a:solidFill>
            </a:endParaRPr>
          </a:p>
        </p:txBody>
      </p:sp>
      <p:sp>
        <p:nvSpPr>
          <p:cNvPr id="104" name="Google Shape;104;p19"/>
          <p:cNvSpPr/>
          <p:nvPr/>
        </p:nvSpPr>
        <p:spPr>
          <a:xfrm>
            <a:off x="2163125" y="230550"/>
            <a:ext cx="6762600" cy="887100"/>
          </a:xfrm>
          <a:prstGeom prst="roundRect">
            <a:avLst>
              <a:gd name="adj" fmla="val 16667"/>
            </a:avLst>
          </a:prstGeom>
          <a:solidFill>
            <a:srgbClr val="FF00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s" sz="2100"/>
              <a:t>La luna nueva es cuando la Luna está entre la Tierra </a:t>
            </a:r>
            <a:endParaRPr sz="2100"/>
          </a:p>
          <a:p>
            <a:pPr marL="0" lvl="0" indent="0" algn="l" rtl="0">
              <a:spcBef>
                <a:spcPts val="0"/>
              </a:spcBef>
              <a:spcAft>
                <a:spcPts val="0"/>
              </a:spcAft>
              <a:buClr>
                <a:schemeClr val="dk1"/>
              </a:buClr>
              <a:buSzPts val="1100"/>
              <a:buFont typeface="Arial"/>
              <a:buNone/>
            </a:pPr>
            <a:r>
              <a:rPr lang="es" sz="2100"/>
              <a:t>y el Sol y por lo tanto no la vemos. </a:t>
            </a:r>
            <a:endParaRPr sz="1200"/>
          </a:p>
        </p:txBody>
      </p:sp>
      <p:pic>
        <p:nvPicPr>
          <p:cNvPr id="105" name="Google Shape;105;p19"/>
          <p:cNvPicPr preferRelativeResize="0"/>
          <p:nvPr/>
        </p:nvPicPr>
        <p:blipFill rotWithShape="1">
          <a:blip r:embed="rId3">
            <a:alphaModFix/>
          </a:blip>
          <a:srcRect t="4906"/>
          <a:stretch/>
        </p:blipFill>
        <p:spPr>
          <a:xfrm>
            <a:off x="207750" y="1396575"/>
            <a:ext cx="1251525" cy="1208325"/>
          </a:xfrm>
          <a:prstGeom prst="rect">
            <a:avLst/>
          </a:prstGeom>
          <a:noFill/>
          <a:ln>
            <a:noFill/>
          </a:ln>
        </p:spPr>
      </p:pic>
      <p:pic>
        <p:nvPicPr>
          <p:cNvPr id="106" name="Google Shape;106;p19"/>
          <p:cNvPicPr preferRelativeResize="0"/>
          <p:nvPr/>
        </p:nvPicPr>
        <p:blipFill rotWithShape="1">
          <a:blip r:embed="rId4">
            <a:alphaModFix/>
          </a:blip>
          <a:srcRect t="3325"/>
          <a:stretch/>
        </p:blipFill>
        <p:spPr>
          <a:xfrm>
            <a:off x="207750" y="-13600"/>
            <a:ext cx="1251525" cy="1396575"/>
          </a:xfrm>
          <a:prstGeom prst="rect">
            <a:avLst/>
          </a:prstGeom>
          <a:noFill/>
          <a:ln>
            <a:noFill/>
          </a:ln>
        </p:spPr>
      </p:pic>
      <p:sp>
        <p:nvSpPr>
          <p:cNvPr id="107" name="Google Shape;107;p19"/>
          <p:cNvSpPr/>
          <p:nvPr/>
        </p:nvSpPr>
        <p:spPr>
          <a:xfrm>
            <a:off x="2189525" y="1310574"/>
            <a:ext cx="6709800" cy="1042200"/>
          </a:xfrm>
          <a:prstGeom prst="roundRect">
            <a:avLst>
              <a:gd name="adj" fmla="val 16667"/>
            </a:avLst>
          </a:prstGeom>
          <a:solidFill>
            <a:srgbClr val="FF00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s" sz="2100"/>
              <a:t>La Luna llena ocurre cuando la Tierra se ubica entre el Sol y la Luna; ésta recibe los rayos del sol en su cara visible, por lo tanto, se ve completa. </a:t>
            </a:r>
            <a:endParaRPr sz="1200"/>
          </a:p>
        </p:txBody>
      </p:sp>
      <p:sp>
        <p:nvSpPr>
          <p:cNvPr id="109" name="Google Shape;109;p19"/>
          <p:cNvSpPr/>
          <p:nvPr/>
        </p:nvSpPr>
        <p:spPr>
          <a:xfrm>
            <a:off x="2189525" y="2545688"/>
            <a:ext cx="6709800" cy="1353900"/>
          </a:xfrm>
          <a:prstGeom prst="roundRect">
            <a:avLst>
              <a:gd name="adj" fmla="val 16667"/>
            </a:avLst>
          </a:prstGeom>
          <a:solidFill>
            <a:srgbClr val="FF00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s" sz="2100">
                <a:solidFill>
                  <a:schemeClr val="dk1"/>
                </a:solidFill>
              </a:rPr>
              <a:t>En el cuarto creciente, la Luna, la Tierra y el Sol forman un ángulo recto, por lo que se puede observar en el cielo la mitad de la Luna en su período de crecimiento.</a:t>
            </a:r>
            <a:r>
              <a:rPr lang="es" sz="2300">
                <a:solidFill>
                  <a:schemeClr val="dk1"/>
                </a:solidFill>
              </a:rPr>
              <a:t> </a:t>
            </a:r>
            <a:endParaRPr/>
          </a:p>
        </p:txBody>
      </p:sp>
      <p:pic>
        <p:nvPicPr>
          <p:cNvPr id="110" name="Google Shape;110;p19"/>
          <p:cNvPicPr preferRelativeResize="0"/>
          <p:nvPr/>
        </p:nvPicPr>
        <p:blipFill>
          <a:blip r:embed="rId5">
            <a:alphaModFix/>
          </a:blip>
          <a:stretch>
            <a:fillRect/>
          </a:stretch>
        </p:blipFill>
        <p:spPr>
          <a:xfrm>
            <a:off x="207750" y="3846300"/>
            <a:ext cx="1251525" cy="1297201"/>
          </a:xfrm>
          <a:prstGeom prst="rect">
            <a:avLst/>
          </a:prstGeom>
          <a:noFill/>
          <a:ln>
            <a:noFill/>
          </a:ln>
        </p:spPr>
      </p:pic>
      <p:pic>
        <p:nvPicPr>
          <p:cNvPr id="111" name="Google Shape;111;p19"/>
          <p:cNvPicPr preferRelativeResize="0"/>
          <p:nvPr/>
        </p:nvPicPr>
        <p:blipFill>
          <a:blip r:embed="rId6">
            <a:alphaModFix/>
          </a:blip>
          <a:stretch>
            <a:fillRect/>
          </a:stretch>
        </p:blipFill>
        <p:spPr>
          <a:xfrm>
            <a:off x="207750" y="2618488"/>
            <a:ext cx="1251525" cy="12083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4" name="Google Shape;124;p21"/>
          <p:cNvSpPr/>
          <p:nvPr/>
        </p:nvSpPr>
        <p:spPr>
          <a:xfrm>
            <a:off x="443275" y="754500"/>
            <a:ext cx="7006200" cy="686700"/>
          </a:xfrm>
          <a:prstGeom prst="roundRect">
            <a:avLst>
              <a:gd name="adj" fmla="val 16667"/>
            </a:avLst>
          </a:prstGeom>
          <a:solidFill>
            <a:srgbClr val="00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s" sz="2600">
                <a:solidFill>
                  <a:schemeClr val="dk1"/>
                </a:solidFill>
              </a:rPr>
              <a:t>¿cómo sabemos que es de día o de noche?</a:t>
            </a:r>
            <a:endParaRPr sz="2600"/>
          </a:p>
        </p:txBody>
      </p:sp>
      <p:sp>
        <p:nvSpPr>
          <p:cNvPr id="125" name="Google Shape;125;p21"/>
          <p:cNvSpPr/>
          <p:nvPr/>
        </p:nvSpPr>
        <p:spPr>
          <a:xfrm>
            <a:off x="1121825" y="2173950"/>
            <a:ext cx="7788000" cy="795600"/>
          </a:xfrm>
          <a:prstGeom prst="roundRect">
            <a:avLst>
              <a:gd name="adj" fmla="val 16667"/>
            </a:avLst>
          </a:prstGeom>
          <a:solidFill>
            <a:srgbClr val="00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s" sz="2600">
                <a:solidFill>
                  <a:schemeClr val="dk1"/>
                </a:solidFill>
              </a:rPr>
              <a:t>¿cuándo está iluminada la Tierra por el Sol, de día o de noche?</a:t>
            </a:r>
            <a:endParaRPr sz="3800"/>
          </a:p>
        </p:txBody>
      </p:sp>
      <p:sp>
        <p:nvSpPr>
          <p:cNvPr id="126" name="Google Shape;126;p21"/>
          <p:cNvSpPr/>
          <p:nvPr/>
        </p:nvSpPr>
        <p:spPr>
          <a:xfrm>
            <a:off x="1809750" y="3674675"/>
            <a:ext cx="7006200" cy="686700"/>
          </a:xfrm>
          <a:prstGeom prst="roundRect">
            <a:avLst>
              <a:gd name="adj" fmla="val 16667"/>
            </a:avLst>
          </a:prstGeom>
          <a:solidFill>
            <a:srgbClr val="00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s" sz="2600">
                <a:solidFill>
                  <a:schemeClr val="dk1"/>
                </a:solidFill>
              </a:rPr>
              <a:t>¿cuándo vemos que la Tierra está a oscuras?</a:t>
            </a:r>
            <a:r>
              <a:rPr lang="es">
                <a:solidFill>
                  <a:schemeClr val="dk1"/>
                </a:solidFill>
              </a:rPr>
              <a:t> </a:t>
            </a:r>
            <a:endParaRPr sz="26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2" name="Google Shape;132;p22"/>
          <p:cNvSpPr/>
          <p:nvPr/>
        </p:nvSpPr>
        <p:spPr>
          <a:xfrm>
            <a:off x="105325" y="699050"/>
            <a:ext cx="4963500" cy="3872400"/>
          </a:xfrm>
          <a:prstGeom prst="roundRect">
            <a:avLst>
              <a:gd name="adj" fmla="val 16667"/>
            </a:avLst>
          </a:prstGeom>
          <a:solidFill>
            <a:srgbClr val="FF00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s" sz="2200">
                <a:solidFill>
                  <a:schemeClr val="dk1"/>
                </a:solidFill>
              </a:rPr>
              <a:t>Diariamente pareciera que el Sol se moviera en el cielo, pues lo observamos en distintos puntos a medida que avanza el día. Sin embargo, no es el Sol el que se mueve, sino que es la Tierra la que gira sobre una línea imaginaria, llamada eje de rotación. La Tierra tarda 24 horas en dar una vuelta completa sobre su propio eje. </a:t>
            </a:r>
            <a:endParaRPr sz="2200"/>
          </a:p>
        </p:txBody>
      </p:sp>
      <p:pic>
        <p:nvPicPr>
          <p:cNvPr id="133" name="Google Shape;133;p22"/>
          <p:cNvPicPr preferRelativeResize="0"/>
          <p:nvPr/>
        </p:nvPicPr>
        <p:blipFill>
          <a:blip r:embed="rId3">
            <a:alphaModFix/>
          </a:blip>
          <a:stretch>
            <a:fillRect/>
          </a:stretch>
        </p:blipFill>
        <p:spPr>
          <a:xfrm>
            <a:off x="5068825" y="1465500"/>
            <a:ext cx="4075175" cy="25088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1" name="CuadroTexto 10">
            <a:extLst>
              <a:ext uri="{FF2B5EF4-FFF2-40B4-BE49-F238E27FC236}">
                <a16:creationId xmlns:a16="http://schemas.microsoft.com/office/drawing/2014/main" id="{1C2707BB-E59E-44A1-8DFB-AA8384AA40B0}"/>
              </a:ext>
            </a:extLst>
          </p:cNvPr>
          <p:cNvSpPr txBox="1"/>
          <p:nvPr/>
        </p:nvSpPr>
        <p:spPr>
          <a:xfrm>
            <a:off x="1292576" y="1313667"/>
            <a:ext cx="5842001" cy="1015663"/>
          </a:xfrm>
          <a:prstGeom prst="rect">
            <a:avLst/>
          </a:prstGeom>
          <a:noFill/>
        </p:spPr>
        <p:txBody>
          <a:bodyPr wrap="square">
            <a:spAutoFit/>
          </a:bodyPr>
          <a:lstStyle/>
          <a:p>
            <a:endParaRPr lang="es-CL" sz="2000" dirty="0">
              <a:solidFill>
                <a:schemeClr val="accent6">
                  <a:lumMod val="75000"/>
                </a:schemeClr>
              </a:solidFill>
            </a:endParaRPr>
          </a:p>
          <a:p>
            <a:r>
              <a:rPr lang="es-CL" sz="2000" dirty="0">
                <a:solidFill>
                  <a:schemeClr val="accent6">
                    <a:lumMod val="75000"/>
                  </a:schemeClr>
                </a:solidFill>
                <a:hlinkClick r:id="rId3">
                  <a:extLst>
                    <a:ext uri="{A12FA001-AC4F-418D-AE19-62706E023703}">
                      <ahyp:hlinkClr xmlns:ahyp="http://schemas.microsoft.com/office/drawing/2018/hyperlinkcolor" val="tx"/>
                    </a:ext>
                  </a:extLst>
                </a:hlinkClick>
              </a:rPr>
              <a:t>https://www.youtube.com/watch?v=lfPcs0cCJjU</a:t>
            </a:r>
            <a:endParaRPr lang="es-CL" sz="2000" dirty="0">
              <a:solidFill>
                <a:schemeClr val="accent6">
                  <a:lumMod val="75000"/>
                </a:schemeClr>
              </a:solidFill>
            </a:endParaRPr>
          </a:p>
          <a:p>
            <a:endParaRPr lang="es-CL" sz="2000" dirty="0">
              <a:solidFill>
                <a:schemeClr val="accent6">
                  <a:lumMod val="75000"/>
                </a:schemeClr>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359</Words>
  <Application>Microsoft Office PowerPoint</Application>
  <PresentationFormat>Presentación en pantalla (16:9)</PresentationFormat>
  <Paragraphs>19</Paragraphs>
  <Slides>10</Slides>
  <Notes>10</Notes>
  <HiddenSlides>0</HiddenSlides>
  <MMClips>0</MMClips>
  <ScaleCrop>false</ScaleCrop>
  <HeadingPairs>
    <vt:vector size="6" baseType="variant">
      <vt:variant>
        <vt:lpstr>Fuentes usadas</vt:lpstr>
      </vt:variant>
      <vt:variant>
        <vt:i4>1</vt:i4>
      </vt:variant>
      <vt:variant>
        <vt:lpstr>Tema</vt:lpstr>
      </vt:variant>
      <vt:variant>
        <vt:i4>1</vt:i4>
      </vt:variant>
      <vt:variant>
        <vt:lpstr>Títulos de diapositiva</vt:lpstr>
      </vt:variant>
      <vt:variant>
        <vt:i4>10</vt:i4>
      </vt:variant>
    </vt:vector>
  </HeadingPairs>
  <TitlesOfParts>
    <vt:vector size="12" baseType="lpstr">
      <vt:lpstr>Arial</vt:lpstr>
      <vt:lpstr>Simple Light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cp:lastModifiedBy>Maria Sanz</cp:lastModifiedBy>
  <cp:revision>2</cp:revision>
  <dcterms:modified xsi:type="dcterms:W3CDTF">2023-07-16T16:39:46Z</dcterms:modified>
</cp:coreProperties>
</file>