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176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6910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608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5364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776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5238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1329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33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715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6586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441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092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018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370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501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828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3754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565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C0000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5552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301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61556" y="2057400"/>
            <a:ext cx="4301773" cy="1976823"/>
          </a:xfrm>
          <a:prstGeom prst="rect">
            <a:avLst/>
          </a:prstGeom>
        </p:spPr>
        <p:txBody>
          <a:bodyPr vert="horz" wrap="square" lIns="0" tIns="311785" rIns="0" bIns="0" rtlCol="0">
            <a:spAutoFit/>
          </a:bodyPr>
          <a:lstStyle/>
          <a:p>
            <a:pPr marL="123825">
              <a:lnSpc>
                <a:spcPct val="100000"/>
              </a:lnSpc>
              <a:spcBef>
                <a:spcPts val="2455"/>
              </a:spcBef>
            </a:pPr>
            <a:br>
              <a:rPr lang="es-ES" sz="5400" spc="-35" dirty="0"/>
            </a:br>
            <a:r>
              <a:rPr sz="5400" spc="-35" dirty="0"/>
              <a:t>Tipos</a:t>
            </a:r>
            <a:r>
              <a:rPr sz="5400" spc="-135" dirty="0"/>
              <a:t> </a:t>
            </a:r>
            <a:r>
              <a:rPr sz="5400" spc="-25" dirty="0"/>
              <a:t>de</a:t>
            </a:r>
            <a:r>
              <a:rPr sz="5400" spc="-105" dirty="0"/>
              <a:t> </a:t>
            </a:r>
            <a:r>
              <a:rPr sz="5400" spc="-45" dirty="0"/>
              <a:t>Lagos</a:t>
            </a:r>
          </a:p>
        </p:txBody>
      </p:sp>
      <p:pic>
        <p:nvPicPr>
          <p:cNvPr id="1026" name="Picture 2" descr="Los lagos volcánicos más asombrosos del mundo . El Correo">
            <a:extLst>
              <a:ext uri="{FF2B5EF4-FFF2-40B4-BE49-F238E27FC236}">
                <a16:creationId xmlns:a16="http://schemas.microsoft.com/office/drawing/2014/main" id="{C8944064-00DB-B03E-0E6F-559089958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" y="4214584"/>
            <a:ext cx="4456175" cy="249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guna Glaciar - Wikipedia, la enciclopedia libre">
            <a:extLst>
              <a:ext uri="{FF2B5EF4-FFF2-40B4-BE49-F238E27FC236}">
                <a16:creationId xmlns:a16="http://schemas.microsoft.com/office/drawing/2014/main" id="{BF3414F0-A782-F753-5353-CC0F854ED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093" y="4151128"/>
            <a:ext cx="4490357" cy="260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oto de The Last Frontier Boutique Resort, Sandakan: Oxbow lake located  near The Last Frontier Resort - Tripadvisor">
            <a:extLst>
              <a:ext uri="{FF2B5EF4-FFF2-40B4-BE49-F238E27FC236}">
                <a16:creationId xmlns:a16="http://schemas.microsoft.com/office/drawing/2014/main" id="{D0013BCA-B523-EC38-95CA-D6CB3EC7D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" y="135145"/>
            <a:ext cx="4203521" cy="256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0 de los lagos de cráteres más llamativos de nuestro planeta - Planeta  Fascinante">
            <a:extLst>
              <a:ext uri="{FF2B5EF4-FFF2-40B4-BE49-F238E27FC236}">
                <a16:creationId xmlns:a16="http://schemas.microsoft.com/office/drawing/2014/main" id="{545B8078-3BD3-30B8-AFD9-095C76C1F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716" y="135145"/>
            <a:ext cx="4301773" cy="242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B8E3BF-F464-4900-8994-851061A9A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Vista aérea de un río en una bosque frondoso">
            <a:extLst>
              <a:ext uri="{FF2B5EF4-FFF2-40B4-BE49-F238E27FC236}">
                <a16:creationId xmlns:a16="http://schemas.microsoft.com/office/drawing/2014/main" id="{EC08A139-1803-76BE-3C02-2908E5A1CB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E0602D6-3A81-42F8-AE67-1BAAFC967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2421466"/>
            <a:ext cx="9144000" cy="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41300" marR="5080" indent="-22923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>
                <a:tab pos="241935" algn="l"/>
              </a:tabLst>
            </a:pPr>
            <a:r>
              <a:rPr lang="en-US" b="1" spc="-5">
                <a:solidFill>
                  <a:srgbClr val="FFFFFF"/>
                </a:solidFill>
              </a:rPr>
              <a:t>Las</a:t>
            </a:r>
            <a:r>
              <a:rPr lang="en-US" b="1" spc="5">
                <a:solidFill>
                  <a:srgbClr val="FFFFFF"/>
                </a:solidFill>
              </a:rPr>
              <a:t> </a:t>
            </a:r>
            <a:r>
              <a:rPr lang="en-US" b="1" spc="-5">
                <a:solidFill>
                  <a:srgbClr val="FFFFFF"/>
                </a:solidFill>
              </a:rPr>
              <a:t>aguas</a:t>
            </a:r>
            <a:r>
              <a:rPr lang="en-US" b="1" spc="20">
                <a:solidFill>
                  <a:srgbClr val="FFFFFF"/>
                </a:solidFill>
              </a:rPr>
              <a:t> </a:t>
            </a:r>
            <a:r>
              <a:rPr lang="en-US" b="1" spc="-5">
                <a:solidFill>
                  <a:srgbClr val="FFFFFF"/>
                </a:solidFill>
              </a:rPr>
              <a:t>de</a:t>
            </a:r>
            <a:r>
              <a:rPr lang="en-US" b="1" spc="10">
                <a:solidFill>
                  <a:srgbClr val="FFFFFF"/>
                </a:solidFill>
              </a:rPr>
              <a:t> </a:t>
            </a:r>
            <a:r>
              <a:rPr lang="en-US" b="1" spc="-5">
                <a:solidFill>
                  <a:srgbClr val="FFFFFF"/>
                </a:solidFill>
              </a:rPr>
              <a:t>los</a:t>
            </a:r>
            <a:r>
              <a:rPr lang="en-US" b="1">
                <a:solidFill>
                  <a:srgbClr val="FFFFFF"/>
                </a:solidFill>
              </a:rPr>
              <a:t> </a:t>
            </a:r>
            <a:r>
              <a:rPr lang="en-US" b="1" spc="-10">
                <a:solidFill>
                  <a:srgbClr val="FFFFFF"/>
                </a:solidFill>
              </a:rPr>
              <a:t>ríos</a:t>
            </a:r>
            <a:r>
              <a:rPr lang="en-US" spc="-10">
                <a:solidFill>
                  <a:srgbClr val="FFFFFF"/>
                </a:solidFill>
              </a:rPr>
              <a:t>,</a:t>
            </a:r>
            <a:r>
              <a:rPr lang="en-US" spc="15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de los</a:t>
            </a:r>
            <a:r>
              <a:rPr lang="en-US" spc="10">
                <a:solidFill>
                  <a:srgbClr val="FFFFFF"/>
                </a:solidFill>
              </a:rPr>
              <a:t> </a:t>
            </a:r>
            <a:r>
              <a:rPr lang="en-US" b="1" spc="-20">
                <a:solidFill>
                  <a:srgbClr val="FFFFFF"/>
                </a:solidFill>
              </a:rPr>
              <a:t>torrentes</a:t>
            </a:r>
            <a:r>
              <a:rPr lang="en-US" b="1" spc="40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y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de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los</a:t>
            </a:r>
            <a:r>
              <a:rPr lang="en-US" spc="15">
                <a:solidFill>
                  <a:srgbClr val="FFFFFF"/>
                </a:solidFill>
              </a:rPr>
              <a:t> </a:t>
            </a:r>
            <a:r>
              <a:rPr lang="en-US" b="1" spc="-15">
                <a:solidFill>
                  <a:srgbClr val="FFFFFF"/>
                </a:solidFill>
              </a:rPr>
              <a:t>arroyos</a:t>
            </a:r>
            <a:r>
              <a:rPr lang="en-US" spc="-15">
                <a:solidFill>
                  <a:srgbClr val="FFFFFF"/>
                </a:solidFill>
              </a:rPr>
              <a:t>,</a:t>
            </a:r>
            <a:r>
              <a:rPr lang="en-US" spc="10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cuando 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spc="-15">
                <a:solidFill>
                  <a:srgbClr val="FFFFFF"/>
                </a:solidFill>
              </a:rPr>
              <a:t>encuentran</a:t>
            </a:r>
            <a:r>
              <a:rPr lang="en-US" spc="35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una</a:t>
            </a:r>
            <a:r>
              <a:rPr lang="en-US" spc="10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cuenca</a:t>
            </a:r>
            <a:r>
              <a:rPr lang="en-US" spc="20">
                <a:solidFill>
                  <a:srgbClr val="FFFFFF"/>
                </a:solidFill>
              </a:rPr>
              <a:t> </a:t>
            </a:r>
            <a:r>
              <a:rPr lang="en-US" spc="-15">
                <a:solidFill>
                  <a:srgbClr val="FFFFFF"/>
                </a:solidFill>
              </a:rPr>
              <a:t>cuyo</a:t>
            </a:r>
            <a:r>
              <a:rPr lang="en-US" spc="25">
                <a:solidFill>
                  <a:srgbClr val="FFFFFF"/>
                </a:solidFill>
              </a:rPr>
              <a:t> </a:t>
            </a:r>
            <a:r>
              <a:rPr lang="en-US" spc="-20">
                <a:solidFill>
                  <a:srgbClr val="FFFFFF"/>
                </a:solidFill>
              </a:rPr>
              <a:t>fondo</a:t>
            </a:r>
            <a:r>
              <a:rPr lang="en-US" spc="10">
                <a:solidFill>
                  <a:srgbClr val="FFFFFF"/>
                </a:solidFill>
              </a:rPr>
              <a:t> </a:t>
            </a:r>
            <a:r>
              <a:rPr lang="en-US" spc="-25">
                <a:solidFill>
                  <a:srgbClr val="FFFFFF"/>
                </a:solidFill>
              </a:rPr>
              <a:t>está</a:t>
            </a:r>
            <a:r>
              <a:rPr lang="en-US" spc="20">
                <a:solidFill>
                  <a:srgbClr val="FFFFFF"/>
                </a:solidFill>
              </a:rPr>
              <a:t> </a:t>
            </a:r>
            <a:r>
              <a:rPr lang="en-US" spc="-15">
                <a:solidFill>
                  <a:srgbClr val="FFFFFF"/>
                </a:solidFill>
              </a:rPr>
              <a:t>constituido</a:t>
            </a:r>
            <a:r>
              <a:rPr lang="en-US" spc="45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por</a:t>
            </a:r>
            <a:r>
              <a:rPr lang="en-US" spc="10">
                <a:solidFill>
                  <a:srgbClr val="FFFFFF"/>
                </a:solidFill>
              </a:rPr>
              <a:t> </a:t>
            </a:r>
            <a:r>
              <a:rPr lang="en-US" spc="-15">
                <a:solidFill>
                  <a:srgbClr val="FFFFFF"/>
                </a:solidFill>
              </a:rPr>
              <a:t>terreno </a:t>
            </a:r>
            <a:r>
              <a:rPr lang="en-US" spc="-10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impermeable,</a:t>
            </a:r>
            <a:r>
              <a:rPr lang="en-US" spc="20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la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ocupan,</a:t>
            </a:r>
            <a:r>
              <a:rPr lang="en-US" spc="10">
                <a:solidFill>
                  <a:srgbClr val="FFFFFF"/>
                </a:solidFill>
              </a:rPr>
              <a:t> </a:t>
            </a:r>
            <a:r>
              <a:rPr lang="en-US" spc="-15">
                <a:solidFill>
                  <a:srgbClr val="FFFFFF"/>
                </a:solidFill>
              </a:rPr>
              <a:t>formando</a:t>
            </a:r>
            <a:r>
              <a:rPr lang="en-US" spc="20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así</a:t>
            </a:r>
            <a:r>
              <a:rPr lang="en-US" spc="25">
                <a:solidFill>
                  <a:srgbClr val="FFFFFF"/>
                </a:solidFill>
              </a:rPr>
              <a:t> </a:t>
            </a:r>
            <a:r>
              <a:rPr lang="en-US" b="1" spc="-5">
                <a:solidFill>
                  <a:srgbClr val="FFFFFF"/>
                </a:solidFill>
              </a:rPr>
              <a:t>un</a:t>
            </a:r>
            <a:r>
              <a:rPr lang="en-US" b="1">
                <a:solidFill>
                  <a:srgbClr val="FFFFFF"/>
                </a:solidFill>
              </a:rPr>
              <a:t> </a:t>
            </a:r>
            <a:r>
              <a:rPr lang="en-US" b="1" spc="-15">
                <a:solidFill>
                  <a:srgbClr val="FFFFFF"/>
                </a:solidFill>
              </a:rPr>
              <a:t>lago</a:t>
            </a:r>
            <a:r>
              <a:rPr lang="en-US" spc="-15">
                <a:solidFill>
                  <a:srgbClr val="FFFFFF"/>
                </a:solidFill>
              </a:rPr>
              <a:t>.</a:t>
            </a:r>
            <a:r>
              <a:rPr lang="en-US" spc="10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El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agua </a:t>
            </a:r>
            <a:r>
              <a:rPr lang="en-US" spc="-10">
                <a:solidFill>
                  <a:srgbClr val="FFFFFF"/>
                </a:solidFill>
              </a:rPr>
              <a:t>sale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después </a:t>
            </a:r>
            <a:r>
              <a:rPr lang="en-US" spc="-615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por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spc="-25">
                <a:solidFill>
                  <a:srgbClr val="FFFFFF"/>
                </a:solidFill>
              </a:rPr>
              <a:t>otra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spc="-15">
                <a:solidFill>
                  <a:srgbClr val="FFFFFF"/>
                </a:solidFill>
              </a:rPr>
              <a:t>parte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spc="-5">
                <a:solidFill>
                  <a:srgbClr val="FFFFFF"/>
                </a:solidFill>
              </a:rPr>
              <a:t>del</a:t>
            </a:r>
            <a:r>
              <a:rPr lang="en-US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mismo</a:t>
            </a:r>
            <a:r>
              <a:rPr lang="en-US" spc="20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lago.</a:t>
            </a:r>
            <a:endParaRPr lang="en-US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2F6A24-139E-4EB5-86D2-431F42EF8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63AE85-BE5D-4975-BACF-DDDCC9C2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E7751F0-16BF-4A9D-B778-5D46B92B4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D755924-121A-47AA-8613-995D4108B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4D2AFDA-19BE-4455-830E-1541E5D7B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FB15EBF-E414-4E00-87E7-700A78A60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4412" y="982132"/>
            <a:ext cx="4802185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 spc="-40"/>
              <a:t>Lago</a:t>
            </a:r>
            <a:r>
              <a:rPr lang="en-US" spc="-165"/>
              <a:t> </a:t>
            </a:r>
            <a:r>
              <a:rPr lang="en-US" spc="-114"/>
              <a:t>Tectónico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DA5B05-DD14-4860-AC45-02A8D2EE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517009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ject 4"/>
          <p:cNvPicPr/>
          <p:nvPr/>
        </p:nvPicPr>
        <p:blipFill rotWithShape="1">
          <a:blip r:embed="rId5" cstate="print"/>
          <a:srcRect l="12558" r="20585" b="-1"/>
          <a:stretch/>
        </p:blipFill>
        <p:spPr>
          <a:xfrm>
            <a:off x="1412683" y="1410208"/>
            <a:ext cx="3876801" cy="385878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6BE37AC-AD36-4C42-9B8C-C5500F4E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2" y="2400639"/>
            <a:ext cx="4802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bject 3"/>
          <p:cNvSpPr txBox="1"/>
          <p:nvPr/>
        </p:nvSpPr>
        <p:spPr>
          <a:xfrm>
            <a:off x="6094412" y="2556932"/>
            <a:ext cx="4802184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41300" marR="5080" indent="-229235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>
                <a:tab pos="241935" algn="l"/>
              </a:tabLst>
            </a:pP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Se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forman</a:t>
            </a:r>
            <a:r>
              <a:rPr lang="en-US" spc="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cuando</a:t>
            </a:r>
            <a:r>
              <a:rPr lang="en-US" spc="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un</a:t>
            </a:r>
            <a:r>
              <a:rPr lang="en-US" spc="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movimiento</a:t>
            </a:r>
            <a:r>
              <a:rPr lang="en-US" spc="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tectónico,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es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0">
                <a:solidFill>
                  <a:schemeClr val="tx1">
                    <a:lumMod val="85000"/>
                    <a:lumOff val="15000"/>
                  </a:schemeClr>
                </a:solidFill>
              </a:rPr>
              <a:t>decir,</a:t>
            </a:r>
            <a:r>
              <a:rPr lang="en-US" spc="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del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interior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pc="-6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tierra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se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produce</a:t>
            </a:r>
            <a:r>
              <a:rPr lang="en-US" spc="3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un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asentamiento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corteza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terrestre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lang="en-US" spc="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da </a:t>
            </a:r>
            <a:r>
              <a:rPr lang="en-US" spc="-6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origen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una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depresión</a:t>
            </a:r>
            <a:r>
              <a:rPr lang="en-US" spc="3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o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hundimiento,</a:t>
            </a:r>
            <a:r>
              <a:rPr lang="en-US" spc="6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el cual</a:t>
            </a:r>
            <a:r>
              <a:rPr lang="en-US" spc="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posteriormente</a:t>
            </a:r>
            <a:r>
              <a:rPr lang="en-US" spc="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se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llena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agua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generalmente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forma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estos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lagos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es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alargada.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77576E5-E7DB-46C7-B0D9-A0AB18787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2C244BC-AB19-460B-9A7B-5BAFE9DEA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2D7728D-2CB0-4ADE-B6BF-4BA8ED772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3E0EDB8-8162-4D16-9521-52415777B0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7060CB3-C139-4548-A73F-74689C929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4434DCA8-BC57-40AE-94D7-754460957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05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93A23A1-FB7B-4C57-8240-0B6015C1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36" y="28937"/>
            <a:ext cx="12188825" cy="685621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43CA6E1-DE85-4998-B1CA-2B617EDF6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744" y="671208"/>
            <a:ext cx="10937716" cy="5551283"/>
          </a:xfrm>
          <a:prstGeom prst="rect">
            <a:avLst/>
          </a:prstGeom>
          <a:noFill/>
          <a:ln w="22225" cap="flat">
            <a:solidFill>
              <a:srgbClr val="EEF31E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D162A3C-D7A8-4B2A-94B1-73192CBC5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9184" y="3174136"/>
            <a:ext cx="777240" cy="606425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3780" y="1274348"/>
            <a:ext cx="9905528" cy="436539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8F1012-6DEE-4829-9F32-620A71109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1437976" y="3174136"/>
            <a:ext cx="777240" cy="6064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bject 3"/>
          <p:cNvSpPr txBox="1"/>
          <p:nvPr/>
        </p:nvSpPr>
        <p:spPr>
          <a:xfrm>
            <a:off x="1295401" y="2493774"/>
            <a:ext cx="3660057" cy="33820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41300" marR="5080" indent="-229235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>
                <a:tab pos="241935" algn="l"/>
              </a:tabLst>
            </a:pPr>
            <a:r>
              <a:rPr lang="en-US" sz="1600" i="1" spc="-5">
                <a:solidFill>
                  <a:srgbClr val="262626"/>
                </a:solidFill>
              </a:rPr>
              <a:t>Lagos </a:t>
            </a:r>
            <a:r>
              <a:rPr lang="en-US" sz="1600" i="1" spc="-10">
                <a:solidFill>
                  <a:srgbClr val="262626"/>
                </a:solidFill>
              </a:rPr>
              <a:t>glaciares</a:t>
            </a:r>
            <a:r>
              <a:rPr lang="en-US" sz="1600" spc="-10">
                <a:solidFill>
                  <a:srgbClr val="262626"/>
                </a:solidFill>
              </a:rPr>
              <a:t>.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Son</a:t>
            </a:r>
            <a:r>
              <a:rPr lang="en-US" sz="1600" spc="2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los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que</a:t>
            </a:r>
            <a:r>
              <a:rPr lang="en-US" sz="1600" spc="2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se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15">
                <a:solidFill>
                  <a:srgbClr val="262626"/>
                </a:solidFill>
              </a:rPr>
              <a:t>forman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como</a:t>
            </a:r>
            <a:r>
              <a:rPr lang="en-US" sz="1600" spc="25">
                <a:solidFill>
                  <a:srgbClr val="262626"/>
                </a:solidFill>
              </a:rPr>
              <a:t> </a:t>
            </a:r>
            <a:r>
              <a:rPr lang="en-US" sz="1600" spc="-15">
                <a:solidFill>
                  <a:srgbClr val="262626"/>
                </a:solidFill>
              </a:rPr>
              <a:t>resultado</a:t>
            </a:r>
            <a:r>
              <a:rPr lang="en-US" sz="1600" spc="3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de</a:t>
            </a:r>
            <a:r>
              <a:rPr lang="en-US" sz="1600" spc="1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la</a:t>
            </a:r>
            <a:r>
              <a:rPr lang="en-US" sz="1600">
                <a:solidFill>
                  <a:srgbClr val="262626"/>
                </a:solidFill>
              </a:rPr>
              <a:t> acción 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20">
                <a:solidFill>
                  <a:srgbClr val="262626"/>
                </a:solidFill>
              </a:rPr>
              <a:t>erosiva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de</a:t>
            </a:r>
            <a:r>
              <a:rPr lang="en-US" sz="1600" spc="1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los</a:t>
            </a:r>
            <a:r>
              <a:rPr lang="en-US" sz="1600" spc="15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glaciares.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20">
                <a:solidFill>
                  <a:srgbClr val="262626"/>
                </a:solidFill>
              </a:rPr>
              <a:t>Estos,</a:t>
            </a:r>
            <a:r>
              <a:rPr lang="en-US" sz="1600" spc="2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al</a:t>
            </a:r>
            <a:r>
              <a:rPr lang="en-US" sz="1600" spc="-10">
                <a:solidFill>
                  <a:srgbClr val="262626"/>
                </a:solidFill>
              </a:rPr>
              <a:t> </a:t>
            </a:r>
            <a:r>
              <a:rPr lang="en-US" sz="1600" spc="-25">
                <a:solidFill>
                  <a:srgbClr val="262626"/>
                </a:solidFill>
              </a:rPr>
              <a:t>avanzar</a:t>
            </a:r>
            <a:r>
              <a:rPr lang="en-US" sz="1600" spc="-5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con</a:t>
            </a:r>
            <a:r>
              <a:rPr lang="en-US" sz="1600" spc="1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su</a:t>
            </a:r>
            <a:r>
              <a:rPr lang="en-US" sz="1600" spc="1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enorme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25">
                <a:solidFill>
                  <a:srgbClr val="262626"/>
                </a:solidFill>
              </a:rPr>
              <a:t>carga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de </a:t>
            </a:r>
            <a:r>
              <a:rPr lang="en-US" sz="1600" spc="-5">
                <a:solidFill>
                  <a:srgbClr val="262626"/>
                </a:solidFill>
              </a:rPr>
              <a:t> </a:t>
            </a:r>
            <a:r>
              <a:rPr lang="en-US" sz="1600" spc="-20">
                <a:solidFill>
                  <a:srgbClr val="262626"/>
                </a:solidFill>
              </a:rPr>
              <a:t>fragmento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de</a:t>
            </a:r>
            <a:r>
              <a:rPr lang="en-US" sz="1600" spc="15">
                <a:solidFill>
                  <a:srgbClr val="262626"/>
                </a:solidFill>
              </a:rPr>
              <a:t> </a:t>
            </a:r>
            <a:r>
              <a:rPr lang="en-US" sz="1600" spc="-20">
                <a:solidFill>
                  <a:srgbClr val="262626"/>
                </a:solidFill>
              </a:rPr>
              <a:t>roca,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20">
                <a:solidFill>
                  <a:srgbClr val="262626"/>
                </a:solidFill>
              </a:rPr>
              <a:t>socavan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el</a:t>
            </a:r>
            <a:r>
              <a:rPr lang="en-US" sz="1600" spc="10">
                <a:solidFill>
                  <a:srgbClr val="262626"/>
                </a:solidFill>
              </a:rPr>
              <a:t> </a:t>
            </a:r>
            <a:r>
              <a:rPr lang="en-US" sz="1600" spc="-15">
                <a:solidFill>
                  <a:srgbClr val="262626"/>
                </a:solidFill>
              </a:rPr>
              <a:t>terreno.</a:t>
            </a:r>
            <a:r>
              <a:rPr lang="en-US" sz="1600" spc="2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Al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pasar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de</a:t>
            </a:r>
            <a:r>
              <a:rPr lang="en-US" sz="1600" spc="1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los</a:t>
            </a:r>
            <a:r>
              <a:rPr lang="en-US" sz="1600" spc="1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años</a:t>
            </a:r>
            <a:r>
              <a:rPr lang="en-US" sz="1600" spc="1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,</a:t>
            </a:r>
            <a:r>
              <a:rPr lang="en-US" sz="1600" spc="1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el glaciar </a:t>
            </a:r>
            <a:r>
              <a:rPr lang="en-US" sz="1600" spc="-620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puede</a:t>
            </a:r>
            <a:r>
              <a:rPr lang="en-US" sz="1600" spc="25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deshacerse</a:t>
            </a:r>
            <a:r>
              <a:rPr lang="en-US" sz="1600" spc="20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por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el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15">
                <a:solidFill>
                  <a:srgbClr val="262626"/>
                </a:solidFill>
              </a:rPr>
              <a:t>aumento</a:t>
            </a:r>
            <a:r>
              <a:rPr lang="en-US" sz="1600" spc="1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de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la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20">
                <a:solidFill>
                  <a:srgbClr val="262626"/>
                </a:solidFill>
              </a:rPr>
              <a:t>temperatura</a:t>
            </a:r>
            <a:r>
              <a:rPr lang="en-US" sz="1600" spc="2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global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y</a:t>
            </a:r>
            <a:r>
              <a:rPr lang="en-US" sz="1600" spc="-15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queda </a:t>
            </a:r>
            <a:r>
              <a:rPr lang="en-US" sz="1600" spc="-5">
                <a:solidFill>
                  <a:srgbClr val="262626"/>
                </a:solidFill>
              </a:rPr>
              <a:t> </a:t>
            </a:r>
            <a:r>
              <a:rPr lang="en-US" sz="1600" spc="-15">
                <a:solidFill>
                  <a:srgbClr val="262626"/>
                </a:solidFill>
              </a:rPr>
              <a:t>únicamente</a:t>
            </a:r>
            <a:r>
              <a:rPr lang="en-US" sz="1600" spc="2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la</a:t>
            </a:r>
            <a:r>
              <a:rPr lang="en-US" sz="1600" spc="-10">
                <a:solidFill>
                  <a:srgbClr val="262626"/>
                </a:solidFill>
              </a:rPr>
              <a:t> cuenca</a:t>
            </a:r>
            <a:r>
              <a:rPr lang="en-US" sz="1600" spc="2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en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el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20">
                <a:solidFill>
                  <a:srgbClr val="262626"/>
                </a:solidFill>
              </a:rPr>
              <a:t>terreno,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misma</a:t>
            </a:r>
            <a:r>
              <a:rPr lang="en-US" sz="1600" spc="25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que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se</a:t>
            </a:r>
            <a:r>
              <a:rPr lang="en-US" sz="1600" spc="1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llena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con</a:t>
            </a:r>
            <a:r>
              <a:rPr lang="en-US" sz="1600" spc="1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el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agua </a:t>
            </a:r>
            <a:r>
              <a:rPr lang="en-US" sz="1600">
                <a:solidFill>
                  <a:srgbClr val="262626"/>
                </a:solidFill>
              </a:rPr>
              <a:t> </a:t>
            </a:r>
            <a:r>
              <a:rPr lang="en-US" sz="1600" spc="-15">
                <a:solidFill>
                  <a:srgbClr val="262626"/>
                </a:solidFill>
              </a:rPr>
              <a:t>derretida</a:t>
            </a:r>
            <a:r>
              <a:rPr lang="en-US" sz="1600" spc="10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de</a:t>
            </a:r>
            <a:r>
              <a:rPr lang="en-US" sz="1600" spc="5">
                <a:solidFill>
                  <a:srgbClr val="262626"/>
                </a:solidFill>
              </a:rPr>
              <a:t> </a:t>
            </a:r>
            <a:r>
              <a:rPr lang="en-US" sz="1600" spc="-5">
                <a:solidFill>
                  <a:srgbClr val="262626"/>
                </a:solidFill>
              </a:rPr>
              <a:t>los</a:t>
            </a:r>
            <a:r>
              <a:rPr lang="en-US" sz="1600" spc="10">
                <a:solidFill>
                  <a:srgbClr val="262626"/>
                </a:solidFill>
              </a:rPr>
              <a:t> </a:t>
            </a:r>
            <a:r>
              <a:rPr lang="en-US" sz="1600" spc="-10">
                <a:solidFill>
                  <a:srgbClr val="262626"/>
                </a:solidFill>
              </a:rPr>
              <a:t>glaciares.</a:t>
            </a:r>
            <a:endParaRPr lang="en-US" sz="1600">
              <a:solidFill>
                <a:srgbClr val="262626"/>
              </a:solidFill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5" cstate="print"/>
          <a:srcRect l="4667" r="3908" b="4"/>
          <a:stretch/>
        </p:blipFill>
        <p:spPr>
          <a:xfrm>
            <a:off x="5418668" y="1438550"/>
            <a:ext cx="5469466" cy="3980897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35825" y="982132"/>
            <a:ext cx="3360772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 spc="-25"/>
              <a:t>Lago</a:t>
            </a:r>
            <a:r>
              <a:rPr lang="en-US" spc="-145"/>
              <a:t> </a:t>
            </a:r>
            <a:r>
              <a:rPr lang="en-US" spc="-50"/>
              <a:t>cárcicos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ject 5"/>
          <p:cNvPicPr/>
          <p:nvPr/>
        </p:nvPicPr>
        <p:blipFill rotWithShape="1">
          <a:blip r:embed="rId5" cstate="print"/>
          <a:srcRect r="8965" b="-1"/>
          <a:stretch/>
        </p:blipFill>
        <p:spPr>
          <a:xfrm>
            <a:off x="1412683" y="1410208"/>
            <a:ext cx="5278777" cy="3858780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20089" y="2400639"/>
            <a:ext cx="33765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bject 4"/>
          <p:cNvSpPr txBox="1"/>
          <p:nvPr/>
        </p:nvSpPr>
        <p:spPr>
          <a:xfrm>
            <a:off x="7535824" y="2556932"/>
            <a:ext cx="3360771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 marR="508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Son depresiones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que se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forman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en la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superficie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terrenos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donde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predominan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las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rocas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calizas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o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calcáreas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, y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por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disolución de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las mismas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también se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le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conoce </a:t>
            </a:r>
            <a:r>
              <a:rPr lang="en-US" spc="-5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como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dolinas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.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Si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bajo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dolina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se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forma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una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gruta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puede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deslomarse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su techo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y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entones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se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forma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un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cenote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como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existen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en la 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península de 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Yucatán.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72390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000000"/>
                </a:solidFill>
              </a:rPr>
              <a:t>Lago</a:t>
            </a:r>
            <a:r>
              <a:rPr sz="4400" spc="-95" dirty="0">
                <a:solidFill>
                  <a:srgbClr val="000000"/>
                </a:solidFill>
              </a:rPr>
              <a:t> </a:t>
            </a:r>
            <a:r>
              <a:rPr sz="4400" spc="-30" dirty="0">
                <a:solidFill>
                  <a:srgbClr val="000000"/>
                </a:solidFill>
              </a:rPr>
              <a:t>Volcánico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64286" y="1532381"/>
            <a:ext cx="10194925" cy="19881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Se </a:t>
            </a:r>
            <a:r>
              <a:rPr sz="2800" spc="-20" dirty="0">
                <a:latin typeface="Calibri"/>
                <a:cs typeface="Calibri"/>
              </a:rPr>
              <a:t>forman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acumulación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agua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los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cráteres</a:t>
            </a:r>
            <a:r>
              <a:rPr sz="2800" spc="-5" dirty="0">
                <a:latin typeface="Calibri"/>
                <a:cs typeface="Calibri"/>
              </a:rPr>
              <a:t> o en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calderas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los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volcanes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inactivos,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caldera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 </a:t>
            </a:r>
            <a:r>
              <a:rPr sz="2800" spc="-15" dirty="0">
                <a:latin typeface="Calibri"/>
                <a:cs typeface="Calibri"/>
              </a:rPr>
              <a:t>crea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destrucción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cúspide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 un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volcán,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pero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cuando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casi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toda</a:t>
            </a:r>
            <a:r>
              <a:rPr sz="2800" spc="-5" dirty="0">
                <a:latin typeface="Calibri"/>
                <a:cs typeface="Calibri"/>
              </a:rPr>
              <a:t> la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caldera</a:t>
            </a:r>
            <a:r>
              <a:rPr sz="2800" spc="-5" dirty="0">
                <a:latin typeface="Calibri"/>
                <a:cs typeface="Calibri"/>
              </a:rPr>
              <a:t> se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destruye,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caldera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queda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casi</a:t>
            </a:r>
            <a:r>
              <a:rPr sz="2800" spc="-5" dirty="0">
                <a:latin typeface="Calibri"/>
                <a:cs typeface="Calibri"/>
              </a:rPr>
              <a:t> al </a:t>
            </a:r>
            <a:r>
              <a:rPr sz="2800" spc="-15" dirty="0">
                <a:latin typeface="Calibri"/>
                <a:cs typeface="Calibri"/>
              </a:rPr>
              <a:t>nivel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del suelo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su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forma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característica</a:t>
            </a:r>
            <a:r>
              <a:rPr sz="2800" spc="-5" dirty="0">
                <a:latin typeface="Calibri"/>
                <a:cs typeface="Calibri"/>
              </a:rPr>
              <a:t> 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circula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 </a:t>
            </a:r>
            <a:r>
              <a:rPr sz="2800" spc="-30" dirty="0">
                <a:latin typeface="Calibri"/>
                <a:cs typeface="Calibri"/>
              </a:rPr>
              <a:t>semicircular.</a:t>
            </a:r>
            <a:endParaRPr sz="28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696200" y="3590897"/>
            <a:ext cx="5132832" cy="3505053"/>
            <a:chOff x="6071615" y="2976372"/>
            <a:chExt cx="5437632" cy="3713988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24015" y="2976372"/>
              <a:ext cx="5285232" cy="37139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71615" y="3128772"/>
              <a:ext cx="4696968" cy="31257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3660056" cy="3964285"/>
          </a:xfrm>
          <a:prstGeom prst="rect">
            <a:avLst/>
          </a:prstGeom>
        </p:spPr>
        <p:txBody>
          <a:bodyPr vert="horz" lIns="0" tIns="13335" rIns="0" bIns="0" rtlCol="0" anchor="b">
            <a:noAutofit/>
          </a:bodyPr>
          <a:lstStyle/>
          <a:p>
            <a:pPr marL="12700" marR="5080" algn="just">
              <a:lnSpc>
                <a:spcPct val="90000"/>
              </a:lnSpc>
              <a:spcBef>
                <a:spcPts val="105"/>
              </a:spcBef>
            </a:pPr>
            <a:r>
              <a:rPr lang="es-ES" sz="2400" spc="-10" dirty="0">
                <a:solidFill>
                  <a:srgbClr val="262626"/>
                </a:solidFill>
                <a:latin typeface="Calibri"/>
                <a:cs typeface="Calibri"/>
              </a:rPr>
              <a:t>Albuferas: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 Son</a:t>
            </a:r>
            <a:r>
              <a:rPr lang="es-ES" sz="2400" spc="-1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10" dirty="0">
                <a:solidFill>
                  <a:srgbClr val="262626"/>
                </a:solidFill>
                <a:latin typeface="Calibri"/>
                <a:cs typeface="Calibri"/>
              </a:rPr>
              <a:t>depósitos</a:t>
            </a:r>
            <a:r>
              <a:rPr lang="es-ES" sz="2400" spc="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10" dirty="0">
                <a:solidFill>
                  <a:srgbClr val="262626"/>
                </a:solidFill>
                <a:latin typeface="Calibri"/>
                <a:cs typeface="Calibri"/>
              </a:rPr>
              <a:t>litorales</a:t>
            </a:r>
            <a:r>
              <a:rPr lang="es-ES" sz="2400" spc="2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de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aguas</a:t>
            </a:r>
            <a:r>
              <a:rPr lang="es-ES" sz="2400" spc="-1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salada</a:t>
            </a:r>
            <a:r>
              <a:rPr lang="es-ES" sz="2400" spc="2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cercanos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al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mar</a:t>
            </a:r>
            <a:r>
              <a:rPr lang="es-ES" sz="2400" spc="1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con</a:t>
            </a:r>
            <a:r>
              <a:rPr lang="es-ES" sz="2400" spc="4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el</a:t>
            </a:r>
            <a:r>
              <a:rPr lang="es-ES" sz="2400" spc="-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cual</a:t>
            </a:r>
            <a:r>
              <a:rPr lang="es-ES" sz="2400" spc="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se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comunican,</a:t>
            </a:r>
            <a:r>
              <a:rPr lang="es-ES" sz="2400" spc="-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10" dirty="0">
                <a:solidFill>
                  <a:srgbClr val="262626"/>
                </a:solidFill>
                <a:latin typeface="Calibri"/>
                <a:cs typeface="Calibri"/>
              </a:rPr>
              <a:t>están</a:t>
            </a:r>
            <a:r>
              <a:rPr lang="es-ES" sz="2400" spc="2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10" dirty="0">
                <a:solidFill>
                  <a:srgbClr val="262626"/>
                </a:solidFill>
                <a:latin typeface="Calibri"/>
                <a:cs typeface="Calibri"/>
              </a:rPr>
              <a:t>separadas</a:t>
            </a:r>
            <a:r>
              <a:rPr lang="es-ES" sz="2400" spc="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de</a:t>
            </a:r>
            <a:r>
              <a:rPr lang="es-ES" sz="2400" spc="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las</a:t>
            </a:r>
            <a:r>
              <a:rPr lang="es-ES" sz="2400" spc="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Aguas</a:t>
            </a:r>
            <a:r>
              <a:rPr lang="es-ES" sz="2400" spc="-2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oceánicas</a:t>
            </a:r>
            <a:r>
              <a:rPr lang="es-ES" sz="2400" spc="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.</a:t>
            </a:r>
            <a:r>
              <a:rPr lang="es-ES" sz="2400" spc="-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Las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10" dirty="0">
                <a:solidFill>
                  <a:srgbClr val="262626"/>
                </a:solidFill>
                <a:latin typeface="Calibri"/>
                <a:cs typeface="Calibri"/>
              </a:rPr>
              <a:t>albuferas</a:t>
            </a:r>
            <a:r>
              <a:rPr lang="es-ES" sz="2400" spc="1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pueden</a:t>
            </a:r>
            <a:r>
              <a:rPr lang="es-ES" sz="2400" spc="-2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15" dirty="0">
                <a:solidFill>
                  <a:srgbClr val="262626"/>
                </a:solidFill>
                <a:latin typeface="Calibri"/>
                <a:cs typeface="Calibri"/>
              </a:rPr>
              <a:t>formarse </a:t>
            </a:r>
            <a:r>
              <a:rPr lang="es-ES" sz="2400" spc="-434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con</a:t>
            </a:r>
            <a:r>
              <a:rPr lang="es-ES" sz="2400" spc="-1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el agua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de</a:t>
            </a:r>
            <a:r>
              <a:rPr lang="es-ES" sz="2400" spc="-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los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ríos</a:t>
            </a:r>
            <a:r>
              <a:rPr lang="es-ES" sz="2400" spc="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que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desembocan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en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ellas,</a:t>
            </a:r>
            <a:r>
              <a:rPr lang="es-ES" sz="24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o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por</a:t>
            </a:r>
            <a:r>
              <a:rPr lang="es-ES" sz="2400" spc="-10" dirty="0">
                <a:solidFill>
                  <a:srgbClr val="262626"/>
                </a:solidFill>
                <a:latin typeface="Calibri"/>
                <a:cs typeface="Calibri"/>
              </a:rPr>
              <a:t> infiltración</a:t>
            </a:r>
            <a:r>
              <a:rPr lang="es-ES" sz="2400" spc="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del</a:t>
            </a:r>
            <a:r>
              <a:rPr lang="es-ES" sz="2400" dirty="0">
                <a:solidFill>
                  <a:srgbClr val="262626"/>
                </a:solidFill>
                <a:latin typeface="Calibri"/>
                <a:cs typeface="Calibri"/>
              </a:rPr>
              <a:t> agua</a:t>
            </a:r>
            <a:r>
              <a:rPr lang="es-ES" sz="2400" spc="-1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" dirty="0">
                <a:solidFill>
                  <a:srgbClr val="262626"/>
                </a:solidFill>
                <a:latin typeface="Calibri"/>
                <a:cs typeface="Calibri"/>
              </a:rPr>
              <a:t>del</a:t>
            </a:r>
            <a:r>
              <a:rPr lang="es-ES" sz="2400" spc="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ES" sz="2400" spc="-55" dirty="0">
                <a:solidFill>
                  <a:srgbClr val="262626"/>
                </a:solidFill>
                <a:latin typeface="Calibri"/>
                <a:cs typeface="Calibri"/>
              </a:rPr>
              <a:t>mar.</a:t>
            </a:r>
            <a:endParaRPr lang="es-ES" sz="2400" dirty="0">
              <a:solidFill>
                <a:srgbClr val="262626"/>
              </a:solidFill>
              <a:latin typeface="Calibri"/>
              <a:cs typeface="Calibri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object 3"/>
          <p:cNvGrpSpPr/>
          <p:nvPr/>
        </p:nvGrpSpPr>
        <p:grpSpPr>
          <a:xfrm>
            <a:off x="5418668" y="1339690"/>
            <a:ext cx="5469334" cy="4178623"/>
            <a:chOff x="3453384" y="2827020"/>
            <a:chExt cx="5276088" cy="4030978"/>
          </a:xfrm>
        </p:grpSpPr>
        <p:pic>
          <p:nvPicPr>
            <p:cNvPr id="4" name="object 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53384" y="6306310"/>
              <a:ext cx="5276088" cy="5516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68624" y="2827020"/>
              <a:ext cx="5245608" cy="34899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</TotalTime>
  <Words>348</Words>
  <Application>Microsoft Office PowerPoint</Application>
  <PresentationFormat>Panorámica</PresentationFormat>
  <Paragraphs>10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Arial MT</vt:lpstr>
      <vt:lpstr>Calibri</vt:lpstr>
      <vt:lpstr>Calibri Light</vt:lpstr>
      <vt:lpstr>Garamond</vt:lpstr>
      <vt:lpstr>Orgánico</vt:lpstr>
      <vt:lpstr> Tipos de Lagos</vt:lpstr>
      <vt:lpstr>Presentación de PowerPoint</vt:lpstr>
      <vt:lpstr>Lago Tectónico</vt:lpstr>
      <vt:lpstr>Presentación de PowerPoint</vt:lpstr>
      <vt:lpstr>Presentación de PowerPoint</vt:lpstr>
      <vt:lpstr>Lago cárcicos</vt:lpstr>
      <vt:lpstr>Lago Volcánico</vt:lpstr>
      <vt:lpstr>Albuferas: Son depósitos litorales de aguas salada cercanos al mar con el cual se  comunican, están separadas de las Aguas oceánicas . Las albuferas pueden formarse  con el agua de los ríos que desembocan en ellas, o por infiltración del agua del mar.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Tipos de Lagos Materia: Geografía</dc:title>
  <dc:creator>MARIA SANZ</dc:creator>
  <cp:lastModifiedBy>Maria Sanz</cp:lastModifiedBy>
  <cp:revision>5</cp:revision>
  <dcterms:created xsi:type="dcterms:W3CDTF">2023-07-18T16:00:53Z</dcterms:created>
  <dcterms:modified xsi:type="dcterms:W3CDTF">2023-07-18T20:19:24Z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2018-03-14T00:00:00Z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2023-07-18T00:00:00Z</vt:filetime>
  </property>
</Properties>
</file>