
<file path=[Content_Types].xml><?xml version="1.0" encoding="utf-8"?>
<Types xmlns="http://schemas.openxmlformats.org/package/2006/content-types">
  <Default Extension="jpeg" ContentType="image/jpeg"/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6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 type="screen4x3"/>
  <p:notesSz cx="9144000" cy="6858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E878BC7-04B2-4E62-903F-C16BB64A2B63}" type="doc">
      <dgm:prSet loTypeId="urn:microsoft.com/office/officeart/2005/8/layout/vProcess5" loCatId="process" qsTypeId="urn:microsoft.com/office/officeart/2005/8/quickstyle/simple1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007005D7-3098-45DA-B276-A1556D99D36D}">
      <dgm:prSet/>
      <dgm:spPr/>
      <dgm:t>
        <a:bodyPr/>
        <a:lstStyle/>
        <a:p>
          <a:r>
            <a:rPr lang="en-US"/>
            <a:t>Los ríos son cursos de agua con cauce fijo y caudal  permanente.</a:t>
          </a:r>
        </a:p>
      </dgm:t>
    </dgm:pt>
    <dgm:pt modelId="{7AEA2BFC-88C3-4177-B6B4-8CD9D2359291}" type="parTrans" cxnId="{533CBA97-353E-41FE-BF73-EB20789C6EF5}">
      <dgm:prSet/>
      <dgm:spPr/>
      <dgm:t>
        <a:bodyPr/>
        <a:lstStyle/>
        <a:p>
          <a:endParaRPr lang="en-US"/>
        </a:p>
      </dgm:t>
    </dgm:pt>
    <dgm:pt modelId="{BBE3464D-2B68-4C95-9847-D3FDFF31DFD8}" type="sibTrans" cxnId="{533CBA97-353E-41FE-BF73-EB20789C6EF5}">
      <dgm:prSet/>
      <dgm:spPr/>
      <dgm:t>
        <a:bodyPr/>
        <a:lstStyle/>
        <a:p>
          <a:endParaRPr lang="en-US"/>
        </a:p>
      </dgm:t>
    </dgm:pt>
    <dgm:pt modelId="{C3A1F7D2-B42B-4F4F-A4BA-F1ADA8F29C39}">
      <dgm:prSet/>
      <dgm:spPr/>
      <dgm:t>
        <a:bodyPr/>
        <a:lstStyle/>
        <a:p>
          <a:r>
            <a:rPr lang="en-US"/>
            <a:t>Presentan una longitud mayor que los torrentes</a:t>
          </a:r>
        </a:p>
      </dgm:t>
    </dgm:pt>
    <dgm:pt modelId="{5EE49256-D1B4-492A-8657-F83BBD52C493}" type="parTrans" cxnId="{21D0AF8C-D3E5-42A7-B033-345281FF7286}">
      <dgm:prSet/>
      <dgm:spPr/>
      <dgm:t>
        <a:bodyPr/>
        <a:lstStyle/>
        <a:p>
          <a:endParaRPr lang="en-US"/>
        </a:p>
      </dgm:t>
    </dgm:pt>
    <dgm:pt modelId="{D50D3EC5-8365-4E89-B14F-8CB684425214}" type="sibTrans" cxnId="{21D0AF8C-D3E5-42A7-B033-345281FF7286}">
      <dgm:prSet/>
      <dgm:spPr/>
      <dgm:t>
        <a:bodyPr/>
        <a:lstStyle/>
        <a:p>
          <a:endParaRPr lang="en-US"/>
        </a:p>
      </dgm:t>
    </dgm:pt>
    <dgm:pt modelId="{10AAED3A-7C37-4969-89D6-E0690E0E9482}">
      <dgm:prSet/>
      <dgm:spPr/>
      <dgm:t>
        <a:bodyPr/>
        <a:lstStyle/>
        <a:p>
          <a:r>
            <a:rPr lang="en-US"/>
            <a:t>Su conocimiento es importante para su conservación  y para minimizar los riesgos que se derivan de su  dinámica.</a:t>
          </a:r>
        </a:p>
      </dgm:t>
    </dgm:pt>
    <dgm:pt modelId="{2F5B3E90-E4F7-4091-B970-EDB9B6869BBA}" type="parTrans" cxnId="{9E7ECE8A-ECCE-4330-8336-37A3D04FB096}">
      <dgm:prSet/>
      <dgm:spPr/>
      <dgm:t>
        <a:bodyPr/>
        <a:lstStyle/>
        <a:p>
          <a:endParaRPr lang="en-US"/>
        </a:p>
      </dgm:t>
    </dgm:pt>
    <dgm:pt modelId="{33023264-C460-43D5-8391-3EEA53001B75}" type="sibTrans" cxnId="{9E7ECE8A-ECCE-4330-8336-37A3D04FB096}">
      <dgm:prSet/>
      <dgm:spPr/>
      <dgm:t>
        <a:bodyPr/>
        <a:lstStyle/>
        <a:p>
          <a:endParaRPr lang="en-US"/>
        </a:p>
      </dgm:t>
    </dgm:pt>
    <dgm:pt modelId="{7388269F-8B09-4A05-849C-38570C496E02}" type="pres">
      <dgm:prSet presAssocID="{1E878BC7-04B2-4E62-903F-C16BB64A2B63}" presName="outerComposite" presStyleCnt="0">
        <dgm:presLayoutVars>
          <dgm:chMax val="5"/>
          <dgm:dir/>
          <dgm:resizeHandles val="exact"/>
        </dgm:presLayoutVars>
      </dgm:prSet>
      <dgm:spPr/>
    </dgm:pt>
    <dgm:pt modelId="{C255F9B0-DAE4-4054-90EC-F45B2D0425D6}" type="pres">
      <dgm:prSet presAssocID="{1E878BC7-04B2-4E62-903F-C16BB64A2B63}" presName="dummyMaxCanvas" presStyleCnt="0">
        <dgm:presLayoutVars/>
      </dgm:prSet>
      <dgm:spPr/>
    </dgm:pt>
    <dgm:pt modelId="{D1B8491D-46BC-4FBD-8B75-4EC1382209E3}" type="pres">
      <dgm:prSet presAssocID="{1E878BC7-04B2-4E62-903F-C16BB64A2B63}" presName="ThreeNodes_1" presStyleLbl="node1" presStyleIdx="0" presStyleCnt="3">
        <dgm:presLayoutVars>
          <dgm:bulletEnabled val="1"/>
        </dgm:presLayoutVars>
      </dgm:prSet>
      <dgm:spPr/>
    </dgm:pt>
    <dgm:pt modelId="{DC94F41F-0709-4A0D-96E2-89A6BC3891B1}" type="pres">
      <dgm:prSet presAssocID="{1E878BC7-04B2-4E62-903F-C16BB64A2B63}" presName="ThreeNodes_2" presStyleLbl="node1" presStyleIdx="1" presStyleCnt="3">
        <dgm:presLayoutVars>
          <dgm:bulletEnabled val="1"/>
        </dgm:presLayoutVars>
      </dgm:prSet>
      <dgm:spPr/>
    </dgm:pt>
    <dgm:pt modelId="{EE1D56ED-C37C-4D12-92B3-A84F2FAF95A6}" type="pres">
      <dgm:prSet presAssocID="{1E878BC7-04B2-4E62-903F-C16BB64A2B63}" presName="ThreeNodes_3" presStyleLbl="node1" presStyleIdx="2" presStyleCnt="3">
        <dgm:presLayoutVars>
          <dgm:bulletEnabled val="1"/>
        </dgm:presLayoutVars>
      </dgm:prSet>
      <dgm:spPr/>
    </dgm:pt>
    <dgm:pt modelId="{56EE5FE1-FA9A-4A71-8AC4-C741AF1D2296}" type="pres">
      <dgm:prSet presAssocID="{1E878BC7-04B2-4E62-903F-C16BB64A2B63}" presName="ThreeConn_1-2" presStyleLbl="fgAccFollowNode1" presStyleIdx="0" presStyleCnt="2">
        <dgm:presLayoutVars>
          <dgm:bulletEnabled val="1"/>
        </dgm:presLayoutVars>
      </dgm:prSet>
      <dgm:spPr/>
    </dgm:pt>
    <dgm:pt modelId="{9800EA64-5C2F-4D97-95C0-4FE33C67BBD0}" type="pres">
      <dgm:prSet presAssocID="{1E878BC7-04B2-4E62-903F-C16BB64A2B63}" presName="ThreeConn_2-3" presStyleLbl="fgAccFollowNode1" presStyleIdx="1" presStyleCnt="2">
        <dgm:presLayoutVars>
          <dgm:bulletEnabled val="1"/>
        </dgm:presLayoutVars>
      </dgm:prSet>
      <dgm:spPr/>
    </dgm:pt>
    <dgm:pt modelId="{A7D279D3-A631-4103-8258-0EC7B20ADC05}" type="pres">
      <dgm:prSet presAssocID="{1E878BC7-04B2-4E62-903F-C16BB64A2B63}" presName="ThreeNodes_1_text" presStyleLbl="node1" presStyleIdx="2" presStyleCnt="3">
        <dgm:presLayoutVars>
          <dgm:bulletEnabled val="1"/>
        </dgm:presLayoutVars>
      </dgm:prSet>
      <dgm:spPr/>
    </dgm:pt>
    <dgm:pt modelId="{024BBABB-7376-4513-8002-F433B0B936E6}" type="pres">
      <dgm:prSet presAssocID="{1E878BC7-04B2-4E62-903F-C16BB64A2B63}" presName="ThreeNodes_2_text" presStyleLbl="node1" presStyleIdx="2" presStyleCnt="3">
        <dgm:presLayoutVars>
          <dgm:bulletEnabled val="1"/>
        </dgm:presLayoutVars>
      </dgm:prSet>
      <dgm:spPr/>
    </dgm:pt>
    <dgm:pt modelId="{5961A03B-A9EF-47E5-8077-AFE422DBBF67}" type="pres">
      <dgm:prSet presAssocID="{1E878BC7-04B2-4E62-903F-C16BB64A2B63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BA15F02F-0141-4380-BFE3-850C6B481EBE}" type="presOf" srcId="{007005D7-3098-45DA-B276-A1556D99D36D}" destId="{A7D279D3-A631-4103-8258-0EC7B20ADC05}" srcOrd="1" destOrd="0" presId="urn:microsoft.com/office/officeart/2005/8/layout/vProcess5"/>
    <dgm:cxn modelId="{A0D5973A-20DF-4EDA-9ECB-B186BBD45BF1}" type="presOf" srcId="{10AAED3A-7C37-4969-89D6-E0690E0E9482}" destId="{5961A03B-A9EF-47E5-8077-AFE422DBBF67}" srcOrd="1" destOrd="0" presId="urn:microsoft.com/office/officeart/2005/8/layout/vProcess5"/>
    <dgm:cxn modelId="{B43C5165-628B-46AB-9134-F05519D66685}" type="presOf" srcId="{C3A1F7D2-B42B-4F4F-A4BA-F1ADA8F29C39}" destId="{024BBABB-7376-4513-8002-F433B0B936E6}" srcOrd="1" destOrd="0" presId="urn:microsoft.com/office/officeart/2005/8/layout/vProcess5"/>
    <dgm:cxn modelId="{C5730251-17E8-4B92-B002-AB3F1ADEC79F}" type="presOf" srcId="{C3A1F7D2-B42B-4F4F-A4BA-F1ADA8F29C39}" destId="{DC94F41F-0709-4A0D-96E2-89A6BC3891B1}" srcOrd="0" destOrd="0" presId="urn:microsoft.com/office/officeart/2005/8/layout/vProcess5"/>
    <dgm:cxn modelId="{01F14172-4C30-46D7-BE35-314F0616F7E8}" type="presOf" srcId="{D50D3EC5-8365-4E89-B14F-8CB684425214}" destId="{9800EA64-5C2F-4D97-95C0-4FE33C67BBD0}" srcOrd="0" destOrd="0" presId="urn:microsoft.com/office/officeart/2005/8/layout/vProcess5"/>
    <dgm:cxn modelId="{F6C55275-48EE-430B-A0BF-67AEE4EEDAE2}" type="presOf" srcId="{10AAED3A-7C37-4969-89D6-E0690E0E9482}" destId="{EE1D56ED-C37C-4D12-92B3-A84F2FAF95A6}" srcOrd="0" destOrd="0" presId="urn:microsoft.com/office/officeart/2005/8/layout/vProcess5"/>
    <dgm:cxn modelId="{5618AA80-502C-4F55-A55D-7E99E299929C}" type="presOf" srcId="{1E878BC7-04B2-4E62-903F-C16BB64A2B63}" destId="{7388269F-8B09-4A05-849C-38570C496E02}" srcOrd="0" destOrd="0" presId="urn:microsoft.com/office/officeart/2005/8/layout/vProcess5"/>
    <dgm:cxn modelId="{9E7ECE8A-ECCE-4330-8336-37A3D04FB096}" srcId="{1E878BC7-04B2-4E62-903F-C16BB64A2B63}" destId="{10AAED3A-7C37-4969-89D6-E0690E0E9482}" srcOrd="2" destOrd="0" parTransId="{2F5B3E90-E4F7-4091-B970-EDB9B6869BBA}" sibTransId="{33023264-C460-43D5-8391-3EEA53001B75}"/>
    <dgm:cxn modelId="{21D0AF8C-D3E5-42A7-B033-345281FF7286}" srcId="{1E878BC7-04B2-4E62-903F-C16BB64A2B63}" destId="{C3A1F7D2-B42B-4F4F-A4BA-F1ADA8F29C39}" srcOrd="1" destOrd="0" parTransId="{5EE49256-D1B4-492A-8657-F83BBD52C493}" sibTransId="{D50D3EC5-8365-4E89-B14F-8CB684425214}"/>
    <dgm:cxn modelId="{533CBA97-353E-41FE-BF73-EB20789C6EF5}" srcId="{1E878BC7-04B2-4E62-903F-C16BB64A2B63}" destId="{007005D7-3098-45DA-B276-A1556D99D36D}" srcOrd="0" destOrd="0" parTransId="{7AEA2BFC-88C3-4177-B6B4-8CD9D2359291}" sibTransId="{BBE3464D-2B68-4C95-9847-D3FDFF31DFD8}"/>
    <dgm:cxn modelId="{DC3F22C5-68DB-4708-A41C-74E1DCF14D1C}" type="presOf" srcId="{BBE3464D-2B68-4C95-9847-D3FDFF31DFD8}" destId="{56EE5FE1-FA9A-4A71-8AC4-C741AF1D2296}" srcOrd="0" destOrd="0" presId="urn:microsoft.com/office/officeart/2005/8/layout/vProcess5"/>
    <dgm:cxn modelId="{C4CDCCFE-4E01-4A98-8B68-30E5EAA7A4FB}" type="presOf" srcId="{007005D7-3098-45DA-B276-A1556D99D36D}" destId="{D1B8491D-46BC-4FBD-8B75-4EC1382209E3}" srcOrd="0" destOrd="0" presId="urn:microsoft.com/office/officeart/2005/8/layout/vProcess5"/>
    <dgm:cxn modelId="{EDA8B738-F790-4B03-8BDF-EE368E0176DD}" type="presParOf" srcId="{7388269F-8B09-4A05-849C-38570C496E02}" destId="{C255F9B0-DAE4-4054-90EC-F45B2D0425D6}" srcOrd="0" destOrd="0" presId="urn:microsoft.com/office/officeart/2005/8/layout/vProcess5"/>
    <dgm:cxn modelId="{7ACC2B84-F5CA-4AD5-87A8-F7CE628586B5}" type="presParOf" srcId="{7388269F-8B09-4A05-849C-38570C496E02}" destId="{D1B8491D-46BC-4FBD-8B75-4EC1382209E3}" srcOrd="1" destOrd="0" presId="urn:microsoft.com/office/officeart/2005/8/layout/vProcess5"/>
    <dgm:cxn modelId="{69D08442-83E2-4A3A-99A0-50DAAD7C5F4B}" type="presParOf" srcId="{7388269F-8B09-4A05-849C-38570C496E02}" destId="{DC94F41F-0709-4A0D-96E2-89A6BC3891B1}" srcOrd="2" destOrd="0" presId="urn:microsoft.com/office/officeart/2005/8/layout/vProcess5"/>
    <dgm:cxn modelId="{624E1B16-B1B2-4B4C-8B84-BF850F77EF16}" type="presParOf" srcId="{7388269F-8B09-4A05-849C-38570C496E02}" destId="{EE1D56ED-C37C-4D12-92B3-A84F2FAF95A6}" srcOrd="3" destOrd="0" presId="urn:microsoft.com/office/officeart/2005/8/layout/vProcess5"/>
    <dgm:cxn modelId="{5E1376FA-72EB-4875-8443-227FAD84C27D}" type="presParOf" srcId="{7388269F-8B09-4A05-849C-38570C496E02}" destId="{56EE5FE1-FA9A-4A71-8AC4-C741AF1D2296}" srcOrd="4" destOrd="0" presId="urn:microsoft.com/office/officeart/2005/8/layout/vProcess5"/>
    <dgm:cxn modelId="{8A4BA27A-BF77-48C4-B799-AF202C14AD61}" type="presParOf" srcId="{7388269F-8B09-4A05-849C-38570C496E02}" destId="{9800EA64-5C2F-4D97-95C0-4FE33C67BBD0}" srcOrd="5" destOrd="0" presId="urn:microsoft.com/office/officeart/2005/8/layout/vProcess5"/>
    <dgm:cxn modelId="{4203F769-A2A8-45AC-91EF-6D32BC055D48}" type="presParOf" srcId="{7388269F-8B09-4A05-849C-38570C496E02}" destId="{A7D279D3-A631-4103-8258-0EC7B20ADC05}" srcOrd="6" destOrd="0" presId="urn:microsoft.com/office/officeart/2005/8/layout/vProcess5"/>
    <dgm:cxn modelId="{D8AA3E98-E234-439D-A1AF-338047991686}" type="presParOf" srcId="{7388269F-8B09-4A05-849C-38570C496E02}" destId="{024BBABB-7376-4513-8002-F433B0B936E6}" srcOrd="7" destOrd="0" presId="urn:microsoft.com/office/officeart/2005/8/layout/vProcess5"/>
    <dgm:cxn modelId="{857A5FC0-62B9-46A6-9816-D3EB84E9C0EB}" type="presParOf" srcId="{7388269F-8B09-4A05-849C-38570C496E02}" destId="{5961A03B-A9EF-47E5-8077-AFE422DBBF67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B8491D-46BC-4FBD-8B75-4EC1382209E3}">
      <dsp:nvSpPr>
        <dsp:cNvPr id="0" name=""/>
        <dsp:cNvSpPr/>
      </dsp:nvSpPr>
      <dsp:spPr>
        <a:xfrm>
          <a:off x="0" y="0"/>
          <a:ext cx="3380994" cy="135788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Los ríos son cursos de agua con cauce fijo y caudal  permanente.</a:t>
          </a:r>
        </a:p>
      </dsp:txBody>
      <dsp:txXfrm>
        <a:off x="39771" y="39771"/>
        <a:ext cx="1915731" cy="1278342"/>
      </dsp:txXfrm>
    </dsp:sp>
    <dsp:sp modelId="{DC94F41F-0709-4A0D-96E2-89A6BC3891B1}">
      <dsp:nvSpPr>
        <dsp:cNvPr id="0" name=""/>
        <dsp:cNvSpPr/>
      </dsp:nvSpPr>
      <dsp:spPr>
        <a:xfrm>
          <a:off x="298322" y="1584198"/>
          <a:ext cx="3380994" cy="135788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Presentan una longitud mayor que los torrentes</a:t>
          </a:r>
        </a:p>
      </dsp:txBody>
      <dsp:txXfrm>
        <a:off x="338093" y="1623969"/>
        <a:ext cx="2120504" cy="1278342"/>
      </dsp:txXfrm>
    </dsp:sp>
    <dsp:sp modelId="{EE1D56ED-C37C-4D12-92B3-A84F2FAF95A6}">
      <dsp:nvSpPr>
        <dsp:cNvPr id="0" name=""/>
        <dsp:cNvSpPr/>
      </dsp:nvSpPr>
      <dsp:spPr>
        <a:xfrm>
          <a:off x="596645" y="3168396"/>
          <a:ext cx="3380994" cy="135788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Su conocimiento es importante para su conservación  y para minimizar los riesgos que se derivan de su  dinámica.</a:t>
          </a:r>
        </a:p>
      </dsp:txBody>
      <dsp:txXfrm>
        <a:off x="636416" y="3208167"/>
        <a:ext cx="2120504" cy="1278342"/>
      </dsp:txXfrm>
    </dsp:sp>
    <dsp:sp modelId="{56EE5FE1-FA9A-4A71-8AC4-C741AF1D2296}">
      <dsp:nvSpPr>
        <dsp:cNvPr id="0" name=""/>
        <dsp:cNvSpPr/>
      </dsp:nvSpPr>
      <dsp:spPr>
        <a:xfrm>
          <a:off x="2498369" y="1029728"/>
          <a:ext cx="882624" cy="882624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2696959" y="1029728"/>
        <a:ext cx="485444" cy="664175"/>
      </dsp:txXfrm>
    </dsp:sp>
    <dsp:sp modelId="{9800EA64-5C2F-4D97-95C0-4FE33C67BBD0}">
      <dsp:nvSpPr>
        <dsp:cNvPr id="0" name=""/>
        <dsp:cNvSpPr/>
      </dsp:nvSpPr>
      <dsp:spPr>
        <a:xfrm>
          <a:off x="2796692" y="2604874"/>
          <a:ext cx="882624" cy="882624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2995282" y="2604874"/>
        <a:ext cx="485444" cy="6641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DCB545-187E-4DB2-9F5D-46DB7B338D08}" type="datetimeFigureOut">
              <a:rPr lang="es-ES" smtClean="0"/>
              <a:t>16/07/2023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AEEAFD-9C79-4472-9B90-17AD4BC918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1370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AEEAFD-9C79-4472-9B90-17AD4BC9182B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498702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7/16/2023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7/16/2023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7/16/2023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52400" y="1393825"/>
            <a:ext cx="8839200" cy="4994275"/>
          </a:xfrm>
          <a:custGeom>
            <a:avLst/>
            <a:gdLst/>
            <a:ahLst/>
            <a:cxnLst/>
            <a:rect l="l" t="t" r="r" b="b"/>
            <a:pathLst>
              <a:path w="8839200" h="4994275">
                <a:moveTo>
                  <a:pt x="0" y="4994275"/>
                </a:moveTo>
                <a:lnTo>
                  <a:pt x="8839200" y="4994275"/>
                </a:lnTo>
                <a:lnTo>
                  <a:pt x="8839200" y="0"/>
                </a:lnTo>
                <a:lnTo>
                  <a:pt x="0" y="0"/>
                </a:lnTo>
                <a:lnTo>
                  <a:pt x="0" y="4994275"/>
                </a:lnTo>
                <a:close/>
              </a:path>
            </a:pathLst>
          </a:custGeom>
          <a:solidFill>
            <a:srgbClr val="C5D1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52400" y="6697662"/>
            <a:ext cx="8839200" cy="8255"/>
          </a:xfrm>
          <a:custGeom>
            <a:avLst/>
            <a:gdLst/>
            <a:ahLst/>
            <a:cxnLst/>
            <a:rect l="l" t="t" r="r" b="b"/>
            <a:pathLst>
              <a:path w="8839200" h="8254">
                <a:moveTo>
                  <a:pt x="0" y="7937"/>
                </a:moveTo>
                <a:lnTo>
                  <a:pt x="8839200" y="7937"/>
                </a:lnTo>
                <a:lnTo>
                  <a:pt x="8839200" y="0"/>
                </a:lnTo>
                <a:lnTo>
                  <a:pt x="0" y="0"/>
                </a:lnTo>
                <a:lnTo>
                  <a:pt x="0" y="7937"/>
                </a:lnTo>
                <a:close/>
              </a:path>
            </a:pathLst>
          </a:custGeom>
          <a:solidFill>
            <a:srgbClr val="C5D1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8991600" y="0"/>
                </a:lnTo>
                <a:lnTo>
                  <a:pt x="8991600" y="1393825"/>
                </a:lnTo>
                <a:lnTo>
                  <a:pt x="8991600" y="6705600"/>
                </a:lnTo>
                <a:lnTo>
                  <a:pt x="152400" y="6705600"/>
                </a:lnTo>
                <a:lnTo>
                  <a:pt x="152400" y="1393825"/>
                </a:lnTo>
                <a:lnTo>
                  <a:pt x="8991600" y="1393825"/>
                </a:lnTo>
                <a:lnTo>
                  <a:pt x="8991600" y="0"/>
                </a:lnTo>
                <a:lnTo>
                  <a:pt x="152400" y="0"/>
                </a:lnTo>
                <a:lnTo>
                  <a:pt x="0" y="0"/>
                </a:lnTo>
                <a:lnTo>
                  <a:pt x="0" y="1393825"/>
                </a:lnTo>
                <a:lnTo>
                  <a:pt x="0" y="6705600"/>
                </a:lnTo>
                <a:lnTo>
                  <a:pt x="0" y="6858000"/>
                </a:lnTo>
                <a:lnTo>
                  <a:pt x="152400" y="6858000"/>
                </a:lnTo>
                <a:lnTo>
                  <a:pt x="8991600" y="6858000"/>
                </a:lnTo>
                <a:lnTo>
                  <a:pt x="9144000" y="6858000"/>
                </a:lnTo>
                <a:lnTo>
                  <a:pt x="9144000" y="6705600"/>
                </a:lnTo>
                <a:lnTo>
                  <a:pt x="9144000" y="139382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49225" y="6388099"/>
            <a:ext cx="8832850" cy="309880"/>
          </a:xfrm>
          <a:custGeom>
            <a:avLst/>
            <a:gdLst/>
            <a:ahLst/>
            <a:cxnLst/>
            <a:rect l="l" t="t" r="r" b="b"/>
            <a:pathLst>
              <a:path w="8832850" h="309879">
                <a:moveTo>
                  <a:pt x="8832850" y="0"/>
                </a:moveTo>
                <a:lnTo>
                  <a:pt x="0" y="0"/>
                </a:lnTo>
                <a:lnTo>
                  <a:pt x="0" y="309562"/>
                </a:lnTo>
                <a:lnTo>
                  <a:pt x="8832850" y="309562"/>
                </a:lnTo>
                <a:lnTo>
                  <a:pt x="8832850" y="0"/>
                </a:lnTo>
                <a:close/>
              </a:path>
            </a:pathLst>
          </a:custGeom>
          <a:solidFill>
            <a:srgbClr val="8BAC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52400" y="155574"/>
            <a:ext cx="8832850" cy="6546850"/>
          </a:xfrm>
          <a:custGeom>
            <a:avLst/>
            <a:gdLst/>
            <a:ahLst/>
            <a:cxnLst/>
            <a:rect l="l" t="t" r="r" b="b"/>
            <a:pathLst>
              <a:path w="8832850" h="6546850">
                <a:moveTo>
                  <a:pt x="0" y="6546850"/>
                </a:moveTo>
                <a:lnTo>
                  <a:pt x="8832850" y="6546850"/>
                </a:lnTo>
                <a:lnTo>
                  <a:pt x="8832850" y="0"/>
                </a:lnTo>
                <a:lnTo>
                  <a:pt x="0" y="0"/>
                </a:lnTo>
                <a:lnTo>
                  <a:pt x="0" y="6546850"/>
                </a:lnTo>
                <a:close/>
              </a:path>
            </a:pathLst>
          </a:custGeom>
          <a:ln w="9525">
            <a:solidFill>
              <a:srgbClr val="7A97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152400" y="1276350"/>
            <a:ext cx="8832850" cy="0"/>
          </a:xfrm>
          <a:custGeom>
            <a:avLst/>
            <a:gdLst/>
            <a:ahLst/>
            <a:cxnLst/>
            <a:rect l="l" t="t" r="r" b="b"/>
            <a:pathLst>
              <a:path w="8832850">
                <a:moveTo>
                  <a:pt x="0" y="0"/>
                </a:moveTo>
                <a:lnTo>
                  <a:pt x="8832850" y="0"/>
                </a:lnTo>
              </a:path>
            </a:pathLst>
          </a:custGeom>
          <a:ln w="9525">
            <a:solidFill>
              <a:srgbClr val="7A9799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4267200" y="955674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609600" y="304800"/>
                </a:moveTo>
                <a:lnTo>
                  <a:pt x="605599" y="255384"/>
                </a:lnTo>
                <a:lnTo>
                  <a:pt x="594042" y="208483"/>
                </a:lnTo>
                <a:lnTo>
                  <a:pt x="575564" y="164757"/>
                </a:lnTo>
                <a:lnTo>
                  <a:pt x="550760" y="124815"/>
                </a:lnTo>
                <a:lnTo>
                  <a:pt x="520293" y="89306"/>
                </a:lnTo>
                <a:lnTo>
                  <a:pt x="484771" y="58826"/>
                </a:lnTo>
                <a:lnTo>
                  <a:pt x="444842" y="34036"/>
                </a:lnTo>
                <a:lnTo>
                  <a:pt x="401116" y="15544"/>
                </a:lnTo>
                <a:lnTo>
                  <a:pt x="354215" y="4000"/>
                </a:lnTo>
                <a:lnTo>
                  <a:pt x="304800" y="0"/>
                </a:lnTo>
                <a:lnTo>
                  <a:pt x="255371" y="4000"/>
                </a:lnTo>
                <a:lnTo>
                  <a:pt x="208470" y="15557"/>
                </a:lnTo>
                <a:lnTo>
                  <a:pt x="164744" y="34036"/>
                </a:lnTo>
                <a:lnTo>
                  <a:pt x="124815" y="58839"/>
                </a:lnTo>
                <a:lnTo>
                  <a:pt x="89293" y="89306"/>
                </a:lnTo>
                <a:lnTo>
                  <a:pt x="58826" y="124828"/>
                </a:lnTo>
                <a:lnTo>
                  <a:pt x="34023" y="164757"/>
                </a:lnTo>
                <a:lnTo>
                  <a:pt x="15544" y="208483"/>
                </a:lnTo>
                <a:lnTo>
                  <a:pt x="3987" y="255384"/>
                </a:lnTo>
                <a:lnTo>
                  <a:pt x="0" y="304800"/>
                </a:lnTo>
                <a:lnTo>
                  <a:pt x="3987" y="354228"/>
                </a:lnTo>
                <a:lnTo>
                  <a:pt x="15544" y="401129"/>
                </a:lnTo>
                <a:lnTo>
                  <a:pt x="34023" y="444855"/>
                </a:lnTo>
                <a:lnTo>
                  <a:pt x="58826" y="484784"/>
                </a:lnTo>
                <a:lnTo>
                  <a:pt x="89293" y="520306"/>
                </a:lnTo>
                <a:lnTo>
                  <a:pt x="124815" y="550773"/>
                </a:lnTo>
                <a:lnTo>
                  <a:pt x="164744" y="575576"/>
                </a:lnTo>
                <a:lnTo>
                  <a:pt x="208483" y="594055"/>
                </a:lnTo>
                <a:lnTo>
                  <a:pt x="255371" y="605612"/>
                </a:lnTo>
                <a:lnTo>
                  <a:pt x="304800" y="609600"/>
                </a:lnTo>
                <a:lnTo>
                  <a:pt x="354215" y="605612"/>
                </a:lnTo>
                <a:lnTo>
                  <a:pt x="401116" y="594055"/>
                </a:lnTo>
                <a:lnTo>
                  <a:pt x="444842" y="575576"/>
                </a:lnTo>
                <a:lnTo>
                  <a:pt x="484784" y="550773"/>
                </a:lnTo>
                <a:lnTo>
                  <a:pt x="520293" y="520306"/>
                </a:lnTo>
                <a:lnTo>
                  <a:pt x="550773" y="484784"/>
                </a:lnTo>
                <a:lnTo>
                  <a:pt x="575564" y="444855"/>
                </a:lnTo>
                <a:lnTo>
                  <a:pt x="594055" y="401116"/>
                </a:lnTo>
                <a:lnTo>
                  <a:pt x="605599" y="354228"/>
                </a:lnTo>
                <a:lnTo>
                  <a:pt x="609600" y="3048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4337050" y="1025778"/>
            <a:ext cx="469900" cy="471170"/>
          </a:xfrm>
          <a:custGeom>
            <a:avLst/>
            <a:gdLst/>
            <a:ahLst/>
            <a:cxnLst/>
            <a:rect l="l" t="t" r="r" b="b"/>
            <a:pathLst>
              <a:path w="469900" h="471169">
                <a:moveTo>
                  <a:pt x="233679" y="0"/>
                </a:moveTo>
                <a:lnTo>
                  <a:pt x="186436" y="5080"/>
                </a:lnTo>
                <a:lnTo>
                  <a:pt x="142366" y="19050"/>
                </a:lnTo>
                <a:lnTo>
                  <a:pt x="102488" y="41910"/>
                </a:lnTo>
                <a:lnTo>
                  <a:pt x="67945" y="69850"/>
                </a:lnTo>
                <a:lnTo>
                  <a:pt x="39497" y="105410"/>
                </a:lnTo>
                <a:lnTo>
                  <a:pt x="18034" y="146050"/>
                </a:lnTo>
                <a:lnTo>
                  <a:pt x="4572" y="190500"/>
                </a:lnTo>
                <a:lnTo>
                  <a:pt x="0" y="237490"/>
                </a:lnTo>
                <a:lnTo>
                  <a:pt x="1397" y="261620"/>
                </a:lnTo>
                <a:lnTo>
                  <a:pt x="10922" y="307340"/>
                </a:lnTo>
                <a:lnTo>
                  <a:pt x="28955" y="349250"/>
                </a:lnTo>
                <a:lnTo>
                  <a:pt x="54355" y="387350"/>
                </a:lnTo>
                <a:lnTo>
                  <a:pt x="86487" y="419100"/>
                </a:lnTo>
                <a:lnTo>
                  <a:pt x="123951" y="444500"/>
                </a:lnTo>
                <a:lnTo>
                  <a:pt x="166370" y="461010"/>
                </a:lnTo>
                <a:lnTo>
                  <a:pt x="212216" y="471170"/>
                </a:lnTo>
                <a:lnTo>
                  <a:pt x="236220" y="471170"/>
                </a:lnTo>
                <a:lnTo>
                  <a:pt x="260350" y="469900"/>
                </a:lnTo>
                <a:lnTo>
                  <a:pt x="283463" y="467360"/>
                </a:lnTo>
                <a:lnTo>
                  <a:pt x="305942" y="461010"/>
                </a:lnTo>
                <a:lnTo>
                  <a:pt x="323934" y="454660"/>
                </a:lnTo>
                <a:lnTo>
                  <a:pt x="235330" y="454660"/>
                </a:lnTo>
                <a:lnTo>
                  <a:pt x="213105" y="453390"/>
                </a:lnTo>
                <a:lnTo>
                  <a:pt x="170561" y="445770"/>
                </a:lnTo>
                <a:lnTo>
                  <a:pt x="131317" y="429260"/>
                </a:lnTo>
                <a:lnTo>
                  <a:pt x="96647" y="405130"/>
                </a:lnTo>
                <a:lnTo>
                  <a:pt x="66928" y="375920"/>
                </a:lnTo>
                <a:lnTo>
                  <a:pt x="43434" y="340360"/>
                </a:lnTo>
                <a:lnTo>
                  <a:pt x="26924" y="302260"/>
                </a:lnTo>
                <a:lnTo>
                  <a:pt x="18034" y="259080"/>
                </a:lnTo>
                <a:lnTo>
                  <a:pt x="16954" y="237490"/>
                </a:lnTo>
                <a:lnTo>
                  <a:pt x="16958" y="234950"/>
                </a:lnTo>
                <a:lnTo>
                  <a:pt x="21336" y="193040"/>
                </a:lnTo>
                <a:lnTo>
                  <a:pt x="33909" y="151130"/>
                </a:lnTo>
                <a:lnTo>
                  <a:pt x="53975" y="114300"/>
                </a:lnTo>
                <a:lnTo>
                  <a:pt x="80517" y="81280"/>
                </a:lnTo>
                <a:lnTo>
                  <a:pt x="112649" y="54610"/>
                </a:lnTo>
                <a:lnTo>
                  <a:pt x="149733" y="34290"/>
                </a:lnTo>
                <a:lnTo>
                  <a:pt x="190626" y="21590"/>
                </a:lnTo>
                <a:lnTo>
                  <a:pt x="234569" y="17780"/>
                </a:lnTo>
                <a:lnTo>
                  <a:pt x="322253" y="17780"/>
                </a:lnTo>
                <a:lnTo>
                  <a:pt x="303529" y="10160"/>
                </a:lnTo>
                <a:lnTo>
                  <a:pt x="281050" y="5080"/>
                </a:lnTo>
                <a:lnTo>
                  <a:pt x="257683" y="1270"/>
                </a:lnTo>
                <a:lnTo>
                  <a:pt x="233679" y="0"/>
                </a:lnTo>
                <a:close/>
              </a:path>
              <a:path w="469900" h="471169">
                <a:moveTo>
                  <a:pt x="322253" y="17780"/>
                </a:moveTo>
                <a:lnTo>
                  <a:pt x="234569" y="17780"/>
                </a:lnTo>
                <a:lnTo>
                  <a:pt x="256794" y="19050"/>
                </a:lnTo>
                <a:lnTo>
                  <a:pt x="278511" y="21590"/>
                </a:lnTo>
                <a:lnTo>
                  <a:pt x="319404" y="34290"/>
                </a:lnTo>
                <a:lnTo>
                  <a:pt x="356488" y="54610"/>
                </a:lnTo>
                <a:lnTo>
                  <a:pt x="388874" y="81280"/>
                </a:lnTo>
                <a:lnTo>
                  <a:pt x="415544" y="113030"/>
                </a:lnTo>
                <a:lnTo>
                  <a:pt x="435610" y="151130"/>
                </a:lnTo>
                <a:lnTo>
                  <a:pt x="448437" y="191770"/>
                </a:lnTo>
                <a:lnTo>
                  <a:pt x="452945" y="234950"/>
                </a:lnTo>
                <a:lnTo>
                  <a:pt x="452941" y="237490"/>
                </a:lnTo>
                <a:lnTo>
                  <a:pt x="448563" y="279400"/>
                </a:lnTo>
                <a:lnTo>
                  <a:pt x="435990" y="321310"/>
                </a:lnTo>
                <a:lnTo>
                  <a:pt x="415925" y="358140"/>
                </a:lnTo>
                <a:lnTo>
                  <a:pt x="389382" y="391160"/>
                </a:lnTo>
                <a:lnTo>
                  <a:pt x="357250" y="417830"/>
                </a:lnTo>
                <a:lnTo>
                  <a:pt x="320166" y="438150"/>
                </a:lnTo>
                <a:lnTo>
                  <a:pt x="279273" y="450850"/>
                </a:lnTo>
                <a:lnTo>
                  <a:pt x="235330" y="454660"/>
                </a:lnTo>
                <a:lnTo>
                  <a:pt x="323934" y="454660"/>
                </a:lnTo>
                <a:lnTo>
                  <a:pt x="367411" y="430530"/>
                </a:lnTo>
                <a:lnTo>
                  <a:pt x="401954" y="401320"/>
                </a:lnTo>
                <a:lnTo>
                  <a:pt x="430402" y="367030"/>
                </a:lnTo>
                <a:lnTo>
                  <a:pt x="451865" y="326390"/>
                </a:lnTo>
                <a:lnTo>
                  <a:pt x="465327" y="281940"/>
                </a:lnTo>
                <a:lnTo>
                  <a:pt x="469900" y="234950"/>
                </a:lnTo>
                <a:lnTo>
                  <a:pt x="468502" y="210820"/>
                </a:lnTo>
                <a:lnTo>
                  <a:pt x="458977" y="165100"/>
                </a:lnTo>
                <a:lnTo>
                  <a:pt x="440944" y="123190"/>
                </a:lnTo>
                <a:lnTo>
                  <a:pt x="415544" y="85090"/>
                </a:lnTo>
                <a:lnTo>
                  <a:pt x="383413" y="53340"/>
                </a:lnTo>
                <a:lnTo>
                  <a:pt x="345948" y="27940"/>
                </a:lnTo>
                <a:lnTo>
                  <a:pt x="325374" y="19050"/>
                </a:lnTo>
                <a:lnTo>
                  <a:pt x="322253" y="17780"/>
                </a:lnTo>
                <a:close/>
              </a:path>
              <a:path w="469900" h="471169">
                <a:moveTo>
                  <a:pt x="235330" y="34290"/>
                </a:moveTo>
                <a:lnTo>
                  <a:pt x="194817" y="38100"/>
                </a:lnTo>
                <a:lnTo>
                  <a:pt x="157099" y="49530"/>
                </a:lnTo>
                <a:lnTo>
                  <a:pt x="122936" y="68580"/>
                </a:lnTo>
                <a:lnTo>
                  <a:pt x="92963" y="92710"/>
                </a:lnTo>
                <a:lnTo>
                  <a:pt x="68452" y="123190"/>
                </a:lnTo>
                <a:lnTo>
                  <a:pt x="49784" y="157480"/>
                </a:lnTo>
                <a:lnTo>
                  <a:pt x="38100" y="195580"/>
                </a:lnTo>
                <a:lnTo>
                  <a:pt x="33968" y="234950"/>
                </a:lnTo>
                <a:lnTo>
                  <a:pt x="33964" y="237490"/>
                </a:lnTo>
                <a:lnTo>
                  <a:pt x="34798" y="256540"/>
                </a:lnTo>
                <a:lnTo>
                  <a:pt x="42799" y="295910"/>
                </a:lnTo>
                <a:lnTo>
                  <a:pt x="58038" y="331470"/>
                </a:lnTo>
                <a:lnTo>
                  <a:pt x="79501" y="364490"/>
                </a:lnTo>
                <a:lnTo>
                  <a:pt x="106807" y="391160"/>
                </a:lnTo>
                <a:lnTo>
                  <a:pt x="138684" y="414020"/>
                </a:lnTo>
                <a:lnTo>
                  <a:pt x="174751" y="429260"/>
                </a:lnTo>
                <a:lnTo>
                  <a:pt x="213867" y="436880"/>
                </a:lnTo>
                <a:lnTo>
                  <a:pt x="234569" y="438150"/>
                </a:lnTo>
                <a:lnTo>
                  <a:pt x="255015" y="436880"/>
                </a:lnTo>
                <a:lnTo>
                  <a:pt x="275082" y="434340"/>
                </a:lnTo>
                <a:lnTo>
                  <a:pt x="294386" y="429260"/>
                </a:lnTo>
                <a:lnTo>
                  <a:pt x="312800" y="422910"/>
                </a:lnTo>
                <a:lnTo>
                  <a:pt x="315322" y="421640"/>
                </a:lnTo>
                <a:lnTo>
                  <a:pt x="233679" y="421640"/>
                </a:lnTo>
                <a:lnTo>
                  <a:pt x="214757" y="420370"/>
                </a:lnTo>
                <a:lnTo>
                  <a:pt x="162178" y="406400"/>
                </a:lnTo>
                <a:lnTo>
                  <a:pt x="116966" y="378460"/>
                </a:lnTo>
                <a:lnTo>
                  <a:pt x="81661" y="339090"/>
                </a:lnTo>
                <a:lnTo>
                  <a:pt x="58674" y="289560"/>
                </a:lnTo>
                <a:lnTo>
                  <a:pt x="50800" y="234950"/>
                </a:lnTo>
                <a:lnTo>
                  <a:pt x="51815" y="215900"/>
                </a:lnTo>
                <a:lnTo>
                  <a:pt x="65786" y="162560"/>
                </a:lnTo>
                <a:lnTo>
                  <a:pt x="93599" y="118110"/>
                </a:lnTo>
                <a:lnTo>
                  <a:pt x="133096" y="82550"/>
                </a:lnTo>
                <a:lnTo>
                  <a:pt x="181483" y="58420"/>
                </a:lnTo>
                <a:lnTo>
                  <a:pt x="236220" y="50800"/>
                </a:lnTo>
                <a:lnTo>
                  <a:pt x="313563" y="50800"/>
                </a:lnTo>
                <a:lnTo>
                  <a:pt x="295148" y="43180"/>
                </a:lnTo>
                <a:lnTo>
                  <a:pt x="275844" y="38100"/>
                </a:lnTo>
                <a:lnTo>
                  <a:pt x="255904" y="35560"/>
                </a:lnTo>
                <a:lnTo>
                  <a:pt x="235330" y="34290"/>
                </a:lnTo>
                <a:close/>
              </a:path>
              <a:path w="469900" h="471169">
                <a:moveTo>
                  <a:pt x="313563" y="50800"/>
                </a:moveTo>
                <a:lnTo>
                  <a:pt x="236220" y="50800"/>
                </a:lnTo>
                <a:lnTo>
                  <a:pt x="255142" y="52070"/>
                </a:lnTo>
                <a:lnTo>
                  <a:pt x="273176" y="54610"/>
                </a:lnTo>
                <a:lnTo>
                  <a:pt x="323850" y="73660"/>
                </a:lnTo>
                <a:lnTo>
                  <a:pt x="366013" y="106680"/>
                </a:lnTo>
                <a:lnTo>
                  <a:pt x="397383" y="148590"/>
                </a:lnTo>
                <a:lnTo>
                  <a:pt x="415544" y="200660"/>
                </a:lnTo>
                <a:lnTo>
                  <a:pt x="419100" y="237490"/>
                </a:lnTo>
                <a:lnTo>
                  <a:pt x="418084" y="256540"/>
                </a:lnTo>
                <a:lnTo>
                  <a:pt x="404113" y="309880"/>
                </a:lnTo>
                <a:lnTo>
                  <a:pt x="376300" y="354330"/>
                </a:lnTo>
                <a:lnTo>
                  <a:pt x="336803" y="389890"/>
                </a:lnTo>
                <a:lnTo>
                  <a:pt x="288544" y="412750"/>
                </a:lnTo>
                <a:lnTo>
                  <a:pt x="233679" y="421640"/>
                </a:lnTo>
                <a:lnTo>
                  <a:pt x="315322" y="421640"/>
                </a:lnTo>
                <a:lnTo>
                  <a:pt x="362585" y="392430"/>
                </a:lnTo>
                <a:lnTo>
                  <a:pt x="389889" y="364490"/>
                </a:lnTo>
                <a:lnTo>
                  <a:pt x="411479" y="332740"/>
                </a:lnTo>
                <a:lnTo>
                  <a:pt x="426847" y="297180"/>
                </a:lnTo>
                <a:lnTo>
                  <a:pt x="434975" y="257810"/>
                </a:lnTo>
                <a:lnTo>
                  <a:pt x="435935" y="234950"/>
                </a:lnTo>
                <a:lnTo>
                  <a:pt x="435101" y="215900"/>
                </a:lnTo>
                <a:lnTo>
                  <a:pt x="427100" y="176530"/>
                </a:lnTo>
                <a:lnTo>
                  <a:pt x="411861" y="139700"/>
                </a:lnTo>
                <a:lnTo>
                  <a:pt x="390398" y="107950"/>
                </a:lnTo>
                <a:lnTo>
                  <a:pt x="363092" y="80010"/>
                </a:lnTo>
                <a:lnTo>
                  <a:pt x="331215" y="58420"/>
                </a:lnTo>
                <a:lnTo>
                  <a:pt x="313563" y="50800"/>
                </a:lnTo>
                <a:close/>
              </a:path>
            </a:pathLst>
          </a:custGeom>
          <a:solidFill>
            <a:srgbClr val="7A97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2229" y="1668907"/>
            <a:ext cx="8419541" cy="8489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0491" y="2043810"/>
            <a:ext cx="8383016" cy="36474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C102C7A1-DC0F-A14A-CD2B-8C51BBC40CF6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0" y="1925756"/>
            <a:ext cx="7772400" cy="1231947"/>
          </a:xfrm>
        </p:spPr>
        <p:txBody>
          <a:bodyPr/>
          <a:lstStyle/>
          <a:p>
            <a:endParaRPr lang="es-ES" sz="5400" dirty="0"/>
          </a:p>
        </p:txBody>
      </p:sp>
      <p:pic>
        <p:nvPicPr>
          <p:cNvPr id="2054" name="Picture 6" descr="Cuáles son los principales ríos de España?- Fundación Aquae">
            <a:extLst>
              <a:ext uri="{FF2B5EF4-FFF2-40B4-BE49-F238E27FC236}">
                <a16:creationId xmlns:a16="http://schemas.microsoft.com/office/drawing/2014/main" id="{309D3009-17DA-7EA6-8F44-9D7215C1C3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FEA2395C-3783-60E6-FBE2-1C9281DF2A68}"/>
              </a:ext>
            </a:extLst>
          </p:cNvPr>
          <p:cNvSpPr/>
          <p:nvPr/>
        </p:nvSpPr>
        <p:spPr>
          <a:xfrm>
            <a:off x="4724400" y="5715000"/>
            <a:ext cx="4114800" cy="1143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/>
              <a:t>LOS RÍOS</a:t>
            </a:r>
          </a:p>
        </p:txBody>
      </p:sp>
    </p:spTree>
    <p:extLst>
      <p:ext uri="{BB962C8B-B14F-4D97-AF65-F5344CB8AC3E}">
        <p14:creationId xmlns:p14="http://schemas.microsoft.com/office/powerpoint/2010/main" val="2678795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2229" y="1668907"/>
            <a:ext cx="8419541" cy="848994"/>
          </a:xfrm>
        </p:spPr>
        <p:txBody>
          <a:bodyPr vert="horz" wrap="square" lIns="0" tIns="0" rIns="0" bIns="0" rtlCol="0">
            <a:normAutofit/>
          </a:bodyPr>
          <a:lstStyle/>
          <a:p>
            <a:pPr marL="12700">
              <a:spcBef>
                <a:spcPts val="100"/>
              </a:spcBef>
            </a:pPr>
            <a:r>
              <a:rPr lang="es-ES" b="0" i="0">
                <a:latin typeface="Georgia"/>
                <a:ea typeface="+mj-ea"/>
                <a:cs typeface="Georgia"/>
              </a:rPr>
              <a:t>Tema</a:t>
            </a:r>
            <a:r>
              <a:rPr lang="es-ES" b="0" i="0" spc="-90">
                <a:latin typeface="Georgia"/>
                <a:ea typeface="+mj-ea"/>
                <a:cs typeface="Georgia"/>
              </a:rPr>
              <a:t> </a:t>
            </a:r>
            <a:r>
              <a:rPr lang="es-ES" b="0" i="0">
                <a:latin typeface="Georgia"/>
                <a:ea typeface="+mj-ea"/>
                <a:cs typeface="Georgia"/>
              </a:rPr>
              <a:t>10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>
              <a:spcBef>
                <a:spcPts val="100"/>
              </a:spcBef>
            </a:pPr>
            <a:r>
              <a:rPr lang="es-ES" b="0" i="0">
                <a:latin typeface="+mn-lt"/>
                <a:ea typeface="+mn-ea"/>
                <a:cs typeface="+mn-cs"/>
              </a:rPr>
              <a:t>Los</a:t>
            </a:r>
            <a:r>
              <a:rPr lang="es-ES" b="0" i="0" spc="-90">
                <a:latin typeface="+mn-lt"/>
                <a:ea typeface="+mn-ea"/>
                <a:cs typeface="+mn-cs"/>
              </a:rPr>
              <a:t> </a:t>
            </a:r>
            <a:r>
              <a:rPr lang="es-ES" b="0" i="0">
                <a:latin typeface="+mn-lt"/>
                <a:ea typeface="+mn-ea"/>
                <a:cs typeface="+mn-cs"/>
              </a:rPr>
              <a:t>Ríos</a:t>
            </a:r>
          </a:p>
        </p:txBody>
      </p:sp>
      <p:graphicFrame>
        <p:nvGraphicFramePr>
          <p:cNvPr id="6" name="object 4">
            <a:extLst>
              <a:ext uri="{FF2B5EF4-FFF2-40B4-BE49-F238E27FC236}">
                <a16:creationId xmlns:a16="http://schemas.microsoft.com/office/drawing/2014/main" id="{422608BE-9CC4-E94E-950C-0C2843DFFAE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4669146"/>
              </p:ext>
            </p:extLst>
          </p:nvPr>
        </p:nvGraphicFramePr>
        <p:xfrm>
          <a:off x="457200" y="1577340"/>
          <a:ext cx="3977640" cy="4526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30" name="Picture 6" descr="Ríos - Información y características">
            <a:extLst>
              <a:ext uri="{FF2B5EF4-FFF2-40B4-BE49-F238E27FC236}">
                <a16:creationId xmlns:a16="http://schemas.microsoft.com/office/drawing/2014/main" id="{8E50471C-45EC-6999-12A3-EF75849867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676" y="76200"/>
            <a:ext cx="4800324" cy="678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92576" y="412496"/>
            <a:ext cx="294957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spc="-5" dirty="0">
                <a:solidFill>
                  <a:srgbClr val="FF0000"/>
                </a:solidFill>
              </a:rPr>
              <a:t>Partes</a:t>
            </a:r>
            <a:r>
              <a:rPr sz="3300" spc="-30" dirty="0">
                <a:solidFill>
                  <a:srgbClr val="FF0000"/>
                </a:solidFill>
              </a:rPr>
              <a:t> </a:t>
            </a:r>
            <a:r>
              <a:rPr sz="3300" spc="-5" dirty="0">
                <a:solidFill>
                  <a:srgbClr val="FF0000"/>
                </a:solidFill>
              </a:rPr>
              <a:t>de</a:t>
            </a:r>
            <a:r>
              <a:rPr sz="3300" spc="-10" dirty="0">
                <a:solidFill>
                  <a:srgbClr val="FF0000"/>
                </a:solidFill>
              </a:rPr>
              <a:t> </a:t>
            </a:r>
            <a:r>
              <a:rPr sz="3300" spc="-5" dirty="0">
                <a:solidFill>
                  <a:srgbClr val="FF0000"/>
                </a:solidFill>
              </a:rPr>
              <a:t>un</a:t>
            </a:r>
            <a:r>
              <a:rPr sz="3300" spc="-25" dirty="0">
                <a:solidFill>
                  <a:srgbClr val="FF0000"/>
                </a:solidFill>
              </a:rPr>
              <a:t> </a:t>
            </a:r>
            <a:r>
              <a:rPr sz="3300" dirty="0">
                <a:solidFill>
                  <a:srgbClr val="FF0000"/>
                </a:solidFill>
              </a:rPr>
              <a:t>río</a:t>
            </a:r>
            <a:endParaRPr sz="3300"/>
          </a:p>
        </p:txBody>
      </p:sp>
      <p:grpSp>
        <p:nvGrpSpPr>
          <p:cNvPr id="3" name="object 3"/>
          <p:cNvGrpSpPr/>
          <p:nvPr/>
        </p:nvGrpSpPr>
        <p:grpSpPr>
          <a:xfrm>
            <a:off x="468312" y="1497075"/>
            <a:ext cx="7974330" cy="4812030"/>
            <a:chOff x="468312" y="1497075"/>
            <a:chExt cx="7974330" cy="481203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8312" y="1497075"/>
              <a:ext cx="7973949" cy="481164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624451" y="2929000"/>
              <a:ext cx="1569720" cy="756285"/>
            </a:xfrm>
            <a:custGeom>
              <a:avLst/>
              <a:gdLst/>
              <a:ahLst/>
              <a:cxnLst/>
              <a:rect l="l" t="t" r="r" b="b"/>
              <a:pathLst>
                <a:path w="1569720" h="756285">
                  <a:moveTo>
                    <a:pt x="983107" y="42163"/>
                  </a:moveTo>
                  <a:lnTo>
                    <a:pt x="887857" y="232537"/>
                  </a:lnTo>
                  <a:lnTo>
                    <a:pt x="0" y="544322"/>
                  </a:lnTo>
                  <a:lnTo>
                    <a:pt x="1094104" y="755776"/>
                  </a:lnTo>
                  <a:lnTo>
                    <a:pt x="1368933" y="311785"/>
                  </a:lnTo>
                  <a:lnTo>
                    <a:pt x="1569720" y="0"/>
                  </a:lnTo>
                  <a:lnTo>
                    <a:pt x="1041146" y="216662"/>
                  </a:lnTo>
                  <a:lnTo>
                    <a:pt x="1088771" y="42163"/>
                  </a:lnTo>
                  <a:lnTo>
                    <a:pt x="983107" y="42163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232025" y="3117850"/>
              <a:ext cx="4599305" cy="1809750"/>
            </a:xfrm>
            <a:custGeom>
              <a:avLst/>
              <a:gdLst/>
              <a:ahLst/>
              <a:cxnLst/>
              <a:rect l="l" t="t" r="r" b="b"/>
              <a:pathLst>
                <a:path w="4599305" h="1809750">
                  <a:moveTo>
                    <a:pt x="1235075" y="0"/>
                  </a:moveTo>
                  <a:lnTo>
                    <a:pt x="1084961" y="170687"/>
                  </a:lnTo>
                  <a:lnTo>
                    <a:pt x="955294" y="239013"/>
                  </a:lnTo>
                  <a:lnTo>
                    <a:pt x="777875" y="232155"/>
                  </a:lnTo>
                  <a:lnTo>
                    <a:pt x="0" y="908304"/>
                  </a:lnTo>
                  <a:lnTo>
                    <a:pt x="204724" y="983361"/>
                  </a:lnTo>
                  <a:lnTo>
                    <a:pt x="757427" y="785368"/>
                  </a:lnTo>
                  <a:lnTo>
                    <a:pt x="620902" y="976630"/>
                  </a:lnTo>
                  <a:lnTo>
                    <a:pt x="593598" y="1065402"/>
                  </a:lnTo>
                  <a:lnTo>
                    <a:pt x="682370" y="1167764"/>
                  </a:lnTo>
                  <a:lnTo>
                    <a:pt x="914400" y="1249807"/>
                  </a:lnTo>
                  <a:lnTo>
                    <a:pt x="1016635" y="1283843"/>
                  </a:lnTo>
                  <a:lnTo>
                    <a:pt x="1269111" y="1324864"/>
                  </a:lnTo>
                  <a:lnTo>
                    <a:pt x="1651253" y="1318006"/>
                  </a:lnTo>
                  <a:lnTo>
                    <a:pt x="2006091" y="1249807"/>
                  </a:lnTo>
                  <a:lnTo>
                    <a:pt x="2319909" y="1420495"/>
                  </a:lnTo>
                  <a:lnTo>
                    <a:pt x="2319909" y="1611757"/>
                  </a:lnTo>
                  <a:lnTo>
                    <a:pt x="2497328" y="1693672"/>
                  </a:lnTo>
                  <a:lnTo>
                    <a:pt x="2770251" y="1748282"/>
                  </a:lnTo>
                  <a:lnTo>
                    <a:pt x="2981833" y="1809750"/>
                  </a:lnTo>
                  <a:lnTo>
                    <a:pt x="3200146" y="1741424"/>
                  </a:lnTo>
                  <a:lnTo>
                    <a:pt x="4353306" y="833119"/>
                  </a:lnTo>
                  <a:lnTo>
                    <a:pt x="4599051" y="478027"/>
                  </a:lnTo>
                  <a:lnTo>
                    <a:pt x="4012184" y="628269"/>
                  </a:lnTo>
                  <a:lnTo>
                    <a:pt x="3589147" y="648716"/>
                  </a:lnTo>
                  <a:lnTo>
                    <a:pt x="3575470" y="653770"/>
                  </a:lnTo>
                  <a:lnTo>
                    <a:pt x="3561746" y="658764"/>
                  </a:lnTo>
                  <a:lnTo>
                    <a:pt x="3548070" y="663878"/>
                  </a:lnTo>
                  <a:lnTo>
                    <a:pt x="3510176" y="681309"/>
                  </a:lnTo>
                  <a:lnTo>
                    <a:pt x="3507232" y="682879"/>
                  </a:lnTo>
                  <a:lnTo>
                    <a:pt x="3418586" y="635126"/>
                  </a:lnTo>
                  <a:lnTo>
                    <a:pt x="3056890" y="546354"/>
                  </a:lnTo>
                  <a:lnTo>
                    <a:pt x="2613405" y="430275"/>
                  </a:lnTo>
                  <a:lnTo>
                    <a:pt x="2551938" y="430275"/>
                  </a:lnTo>
                  <a:lnTo>
                    <a:pt x="2285873" y="382397"/>
                  </a:lnTo>
                  <a:lnTo>
                    <a:pt x="1944624" y="382397"/>
                  </a:lnTo>
                  <a:lnTo>
                    <a:pt x="1883283" y="382397"/>
                  </a:lnTo>
                  <a:lnTo>
                    <a:pt x="1542034" y="252729"/>
                  </a:lnTo>
                  <a:lnTo>
                    <a:pt x="1296415" y="184403"/>
                  </a:lnTo>
                  <a:lnTo>
                    <a:pt x="1194053" y="143383"/>
                  </a:lnTo>
                  <a:lnTo>
                    <a:pt x="1235075" y="0"/>
                  </a:lnTo>
                  <a:close/>
                </a:path>
              </a:pathLst>
            </a:custGeom>
            <a:ln w="3810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363851" y="4002150"/>
              <a:ext cx="2208530" cy="1081405"/>
            </a:xfrm>
            <a:custGeom>
              <a:avLst/>
              <a:gdLst/>
              <a:ahLst/>
              <a:cxnLst/>
              <a:rect l="l" t="t" r="r" b="b"/>
              <a:pathLst>
                <a:path w="2208529" h="1081404">
                  <a:moveTo>
                    <a:pt x="509524" y="0"/>
                  </a:moveTo>
                  <a:lnTo>
                    <a:pt x="0" y="142367"/>
                  </a:lnTo>
                  <a:lnTo>
                    <a:pt x="414655" y="296799"/>
                  </a:lnTo>
                  <a:lnTo>
                    <a:pt x="509524" y="0"/>
                  </a:lnTo>
                  <a:close/>
                </a:path>
                <a:path w="2208529" h="1081404">
                  <a:moveTo>
                    <a:pt x="1792859" y="426974"/>
                  </a:moveTo>
                  <a:lnTo>
                    <a:pt x="1258824" y="534035"/>
                  </a:lnTo>
                  <a:lnTo>
                    <a:pt x="1282573" y="950213"/>
                  </a:lnTo>
                  <a:lnTo>
                    <a:pt x="1792859" y="1081024"/>
                  </a:lnTo>
                  <a:lnTo>
                    <a:pt x="2208149" y="795655"/>
                  </a:lnTo>
                  <a:lnTo>
                    <a:pt x="2160651" y="569722"/>
                  </a:lnTo>
                  <a:lnTo>
                    <a:pt x="1792859" y="426974"/>
                  </a:lnTo>
                  <a:close/>
                </a:path>
              </a:pathLst>
            </a:custGeom>
            <a:ln w="38100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95801" y="3395726"/>
            <a:ext cx="4914900" cy="285584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74065" y="1654555"/>
            <a:ext cx="8227695" cy="4224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8100" algn="just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Georgia"/>
                <a:cs typeface="Georgia"/>
              </a:rPr>
              <a:t>Curso Alto: </a:t>
            </a:r>
            <a:r>
              <a:rPr sz="1800" dirty="0">
                <a:latin typeface="Georgia"/>
                <a:cs typeface="Georgia"/>
              </a:rPr>
              <a:t>Tramo </a:t>
            </a:r>
            <a:r>
              <a:rPr sz="1800" spc="-5" dirty="0">
                <a:latin typeface="Georgia"/>
                <a:cs typeface="Georgia"/>
              </a:rPr>
              <a:t>con </a:t>
            </a:r>
            <a:r>
              <a:rPr sz="1800" dirty="0">
                <a:latin typeface="Georgia"/>
                <a:cs typeface="Georgia"/>
              </a:rPr>
              <a:t>mucha pendiente, </a:t>
            </a:r>
            <a:r>
              <a:rPr sz="1800" spc="-5" dirty="0">
                <a:latin typeface="Georgia"/>
                <a:cs typeface="Georgia"/>
              </a:rPr>
              <a:t>por </a:t>
            </a:r>
            <a:r>
              <a:rPr sz="1800" dirty="0">
                <a:latin typeface="Georgia"/>
                <a:cs typeface="Georgia"/>
              </a:rPr>
              <a:t>lo que la </a:t>
            </a:r>
            <a:r>
              <a:rPr sz="1800" spc="-5" dirty="0">
                <a:latin typeface="Georgia"/>
                <a:cs typeface="Georgia"/>
              </a:rPr>
              <a:t>velocidad del </a:t>
            </a:r>
            <a:r>
              <a:rPr sz="1800" dirty="0">
                <a:latin typeface="Georgia"/>
                <a:cs typeface="Georgia"/>
              </a:rPr>
              <a:t>agua </a:t>
            </a:r>
            <a:r>
              <a:rPr sz="1800" spc="5" dirty="0">
                <a:latin typeface="Georgia"/>
                <a:cs typeface="Georgia"/>
              </a:rPr>
              <a:t>es </a:t>
            </a:r>
            <a:r>
              <a:rPr sz="1800" spc="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elevada.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El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agua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está</a:t>
            </a:r>
            <a:r>
              <a:rPr sz="1800" dirty="0">
                <a:latin typeface="Georgia"/>
                <a:cs typeface="Georgia"/>
              </a:rPr>
              <a:t> muy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oxigenada.</a:t>
            </a:r>
            <a:r>
              <a:rPr sz="1800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Se</a:t>
            </a:r>
            <a:r>
              <a:rPr sz="1800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produce</a:t>
            </a:r>
            <a:r>
              <a:rPr sz="1800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sobre</a:t>
            </a:r>
            <a:r>
              <a:rPr sz="1800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todo</a:t>
            </a:r>
            <a:r>
              <a:rPr sz="1800" dirty="0">
                <a:latin typeface="Georgia"/>
                <a:cs typeface="Georgia"/>
              </a:rPr>
              <a:t> </a:t>
            </a:r>
            <a:r>
              <a:rPr sz="1800" b="1" dirty="0">
                <a:latin typeface="Georgia"/>
                <a:cs typeface="Georgia"/>
              </a:rPr>
              <a:t>erosión</a:t>
            </a:r>
            <a:r>
              <a:rPr sz="1800" b="1" spc="5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de </a:t>
            </a:r>
            <a:r>
              <a:rPr sz="1800" dirty="0">
                <a:latin typeface="Georgia"/>
                <a:cs typeface="Georgia"/>
              </a:rPr>
              <a:t> materiales.</a:t>
            </a:r>
            <a:endParaRPr sz="1800">
              <a:latin typeface="Georgia"/>
              <a:cs typeface="Georgia"/>
            </a:endParaRPr>
          </a:p>
          <a:p>
            <a:pPr marL="45720" marR="5080" algn="just">
              <a:lnSpc>
                <a:spcPct val="100000"/>
              </a:lnSpc>
              <a:spcBef>
                <a:spcPts val="1510"/>
              </a:spcBef>
            </a:pPr>
            <a:r>
              <a:rPr sz="1800" dirty="0">
                <a:latin typeface="Georgia"/>
                <a:cs typeface="Georgia"/>
              </a:rPr>
              <a:t>La acción </a:t>
            </a:r>
            <a:r>
              <a:rPr sz="1800" spc="-5" dirty="0">
                <a:latin typeface="Georgia"/>
                <a:cs typeface="Georgia"/>
              </a:rPr>
              <a:t>erosiva </a:t>
            </a:r>
            <a:r>
              <a:rPr sz="1800" dirty="0">
                <a:latin typeface="Georgia"/>
                <a:cs typeface="Georgia"/>
              </a:rPr>
              <a:t>se </a:t>
            </a:r>
            <a:r>
              <a:rPr sz="1800" spc="-5" dirty="0">
                <a:latin typeface="Georgia"/>
                <a:cs typeface="Georgia"/>
              </a:rPr>
              <a:t>produce, sobre </a:t>
            </a:r>
            <a:r>
              <a:rPr sz="1800" dirty="0">
                <a:latin typeface="Georgia"/>
                <a:cs typeface="Georgia"/>
              </a:rPr>
              <a:t>todo en el </a:t>
            </a:r>
            <a:r>
              <a:rPr sz="1800" spc="-5" dirty="0">
                <a:latin typeface="Georgia"/>
                <a:cs typeface="Georgia"/>
              </a:rPr>
              <a:t>fondo del lecho generando valles </a:t>
            </a:r>
            <a:r>
              <a:rPr sz="1800" dirty="0">
                <a:latin typeface="Georgia"/>
                <a:cs typeface="Georgia"/>
              </a:rPr>
              <a:t> muy </a:t>
            </a:r>
            <a:r>
              <a:rPr sz="1800" spc="-5" dirty="0">
                <a:latin typeface="Georgia"/>
                <a:cs typeface="Georgia"/>
              </a:rPr>
              <a:t>pronunciados,</a:t>
            </a:r>
            <a:r>
              <a:rPr sz="1800" spc="1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en </a:t>
            </a:r>
            <a:r>
              <a:rPr sz="1800" spc="-5" dirty="0">
                <a:latin typeface="Georgia"/>
                <a:cs typeface="Georgia"/>
              </a:rPr>
              <a:t>forma</a:t>
            </a:r>
            <a:r>
              <a:rPr sz="1800" spc="10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de</a:t>
            </a:r>
            <a:r>
              <a:rPr sz="1800" spc="35" dirty="0">
                <a:latin typeface="Georgia"/>
                <a:cs typeface="Georgia"/>
              </a:rPr>
              <a:t> </a:t>
            </a:r>
            <a:r>
              <a:rPr sz="1800" b="1" dirty="0">
                <a:latin typeface="Georgia"/>
                <a:cs typeface="Georgia"/>
              </a:rPr>
              <a:t>V</a:t>
            </a:r>
            <a:endParaRPr sz="1800">
              <a:latin typeface="Georgia"/>
              <a:cs typeface="Georgia"/>
            </a:endParaRPr>
          </a:p>
          <a:p>
            <a:pPr marL="117475" marR="4970780">
              <a:lnSpc>
                <a:spcPct val="100000"/>
              </a:lnSpc>
              <a:spcBef>
                <a:spcPts val="1305"/>
              </a:spcBef>
              <a:tabLst>
                <a:tab pos="1090930" algn="l"/>
                <a:tab pos="2112645" algn="l"/>
                <a:tab pos="2503805" algn="l"/>
              </a:tabLst>
            </a:pPr>
            <a:r>
              <a:rPr sz="1800" dirty="0">
                <a:latin typeface="Georgia"/>
                <a:cs typeface="Georgia"/>
              </a:rPr>
              <a:t>Aunq</a:t>
            </a:r>
            <a:r>
              <a:rPr sz="1800" spc="-5" dirty="0">
                <a:latin typeface="Georgia"/>
                <a:cs typeface="Georgia"/>
              </a:rPr>
              <a:t>u</a:t>
            </a:r>
            <a:r>
              <a:rPr sz="1800" dirty="0">
                <a:latin typeface="Georgia"/>
                <a:cs typeface="Georgia"/>
              </a:rPr>
              <a:t>e	</a:t>
            </a:r>
            <a:r>
              <a:rPr sz="1800" spc="-5" dirty="0">
                <a:latin typeface="Georgia"/>
                <a:cs typeface="Georgia"/>
              </a:rPr>
              <a:t>t</a:t>
            </a:r>
            <a:r>
              <a:rPr sz="1800" spc="5" dirty="0">
                <a:latin typeface="Georgia"/>
                <a:cs typeface="Georgia"/>
              </a:rPr>
              <a:t>a</a:t>
            </a:r>
            <a:r>
              <a:rPr sz="1800" dirty="0">
                <a:latin typeface="Georgia"/>
                <a:cs typeface="Georgia"/>
              </a:rPr>
              <a:t>m</a:t>
            </a:r>
            <a:r>
              <a:rPr sz="1800" spc="5" dirty="0">
                <a:latin typeface="Georgia"/>
                <a:cs typeface="Georgia"/>
              </a:rPr>
              <a:t>b</a:t>
            </a:r>
            <a:r>
              <a:rPr sz="1800" dirty="0">
                <a:latin typeface="Georgia"/>
                <a:cs typeface="Georgia"/>
              </a:rPr>
              <a:t>i</a:t>
            </a:r>
            <a:r>
              <a:rPr sz="1800" spc="5" dirty="0">
                <a:latin typeface="Georgia"/>
                <a:cs typeface="Georgia"/>
              </a:rPr>
              <a:t>é</a:t>
            </a:r>
            <a:r>
              <a:rPr sz="1800" dirty="0">
                <a:latin typeface="Georgia"/>
                <a:cs typeface="Georgia"/>
              </a:rPr>
              <a:t>n	se	</a:t>
            </a:r>
            <a:r>
              <a:rPr sz="1800" spc="-5" dirty="0">
                <a:latin typeface="Georgia"/>
                <a:cs typeface="Georgia"/>
              </a:rPr>
              <a:t>form</a:t>
            </a:r>
            <a:r>
              <a:rPr sz="1800" spc="10" dirty="0">
                <a:latin typeface="Georgia"/>
                <a:cs typeface="Georgia"/>
              </a:rPr>
              <a:t>a</a:t>
            </a:r>
            <a:r>
              <a:rPr sz="1800" dirty="0">
                <a:latin typeface="Georgia"/>
                <a:cs typeface="Georgia"/>
              </a:rPr>
              <a:t>n  </a:t>
            </a:r>
            <a:r>
              <a:rPr sz="1800" spc="-5" dirty="0">
                <a:latin typeface="Georgia"/>
                <a:cs typeface="Georgia"/>
              </a:rPr>
              <a:t>otras</a:t>
            </a:r>
            <a:r>
              <a:rPr sz="1800" spc="10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formas</a:t>
            </a:r>
            <a:r>
              <a:rPr sz="1800" spc="10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como:</a:t>
            </a:r>
            <a:endParaRPr sz="1800">
              <a:latin typeface="Georgia"/>
              <a:cs typeface="Georgia"/>
            </a:endParaRPr>
          </a:p>
          <a:p>
            <a:pPr marL="403860" indent="-287020">
              <a:lnSpc>
                <a:spcPct val="100000"/>
              </a:lnSpc>
              <a:buFont typeface="Arial MT"/>
              <a:buChar char="•"/>
              <a:tabLst>
                <a:tab pos="403860" algn="l"/>
                <a:tab pos="404495" algn="l"/>
              </a:tabLst>
            </a:pPr>
            <a:r>
              <a:rPr sz="1800" spc="-5" dirty="0">
                <a:latin typeface="Georgia"/>
                <a:cs typeface="Georgia"/>
              </a:rPr>
              <a:t>Gargantas</a:t>
            </a:r>
            <a:endParaRPr sz="1800">
              <a:latin typeface="Georgia"/>
              <a:cs typeface="Georgia"/>
            </a:endParaRPr>
          </a:p>
          <a:p>
            <a:pPr marL="403860" indent="-287020">
              <a:lnSpc>
                <a:spcPct val="100000"/>
              </a:lnSpc>
              <a:buFont typeface="Arial MT"/>
              <a:buChar char="•"/>
              <a:tabLst>
                <a:tab pos="403860" algn="l"/>
                <a:tab pos="404495" algn="l"/>
              </a:tabLst>
            </a:pPr>
            <a:r>
              <a:rPr sz="1800" dirty="0">
                <a:latin typeface="Georgia"/>
                <a:cs typeface="Georgia"/>
              </a:rPr>
              <a:t>Hoces</a:t>
            </a:r>
            <a:endParaRPr sz="1800">
              <a:latin typeface="Georgia"/>
              <a:cs typeface="Georgia"/>
            </a:endParaRPr>
          </a:p>
          <a:p>
            <a:pPr marL="403860" indent="-287020">
              <a:lnSpc>
                <a:spcPct val="100000"/>
              </a:lnSpc>
              <a:buFont typeface="Arial MT"/>
              <a:buChar char="•"/>
              <a:tabLst>
                <a:tab pos="403860" algn="l"/>
                <a:tab pos="404495" algn="l"/>
              </a:tabLst>
            </a:pPr>
            <a:r>
              <a:rPr sz="1800" spc="-5" dirty="0">
                <a:latin typeface="Georgia"/>
                <a:cs typeface="Georgia"/>
              </a:rPr>
              <a:t>Barrancos</a:t>
            </a:r>
            <a:endParaRPr sz="1800">
              <a:latin typeface="Georgia"/>
              <a:cs typeface="Georgia"/>
            </a:endParaRPr>
          </a:p>
          <a:p>
            <a:pPr marL="403860" indent="-28702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403860" algn="l"/>
                <a:tab pos="404495" algn="l"/>
              </a:tabLst>
            </a:pPr>
            <a:r>
              <a:rPr sz="1800" dirty="0">
                <a:latin typeface="Georgia"/>
                <a:cs typeface="Georgia"/>
              </a:rPr>
              <a:t>Rápidos</a:t>
            </a:r>
            <a:endParaRPr sz="1800">
              <a:latin typeface="Georgia"/>
              <a:cs typeface="Georgia"/>
            </a:endParaRPr>
          </a:p>
          <a:p>
            <a:pPr marL="403860" indent="-287020">
              <a:lnSpc>
                <a:spcPct val="100000"/>
              </a:lnSpc>
              <a:buFont typeface="Arial MT"/>
              <a:buChar char="•"/>
              <a:tabLst>
                <a:tab pos="403860" algn="l"/>
                <a:tab pos="404495" algn="l"/>
              </a:tabLst>
            </a:pPr>
            <a:r>
              <a:rPr sz="1800" spc="-5" dirty="0">
                <a:latin typeface="Georgia"/>
                <a:cs typeface="Georgia"/>
              </a:rPr>
              <a:t>Cascadas</a:t>
            </a:r>
            <a:endParaRPr sz="1800">
              <a:latin typeface="Georgia"/>
              <a:cs typeface="Georgia"/>
            </a:endParaRPr>
          </a:p>
          <a:p>
            <a:pPr marL="403860" indent="-287020">
              <a:lnSpc>
                <a:spcPct val="100000"/>
              </a:lnSpc>
              <a:buFont typeface="Arial MT"/>
              <a:buChar char="•"/>
              <a:tabLst>
                <a:tab pos="403860" algn="l"/>
                <a:tab pos="404495" algn="l"/>
              </a:tabLst>
            </a:pPr>
            <a:r>
              <a:rPr sz="1800" dirty="0">
                <a:latin typeface="Georgia"/>
                <a:cs typeface="Georgia"/>
              </a:rPr>
              <a:t>Pilancones</a:t>
            </a:r>
            <a:endParaRPr sz="1800">
              <a:latin typeface="Georgia"/>
              <a:cs typeface="Georgia"/>
            </a:endParaRPr>
          </a:p>
          <a:p>
            <a:pPr marL="403860" indent="-287020">
              <a:lnSpc>
                <a:spcPct val="100000"/>
              </a:lnSpc>
              <a:buFont typeface="Arial MT"/>
              <a:buChar char="•"/>
              <a:tabLst>
                <a:tab pos="403860" algn="l"/>
                <a:tab pos="404495" algn="l"/>
              </a:tabLst>
            </a:pPr>
            <a:r>
              <a:rPr sz="1800" spc="-5" dirty="0">
                <a:latin typeface="Georgia"/>
                <a:cs typeface="Georgia"/>
              </a:rPr>
              <a:t>Marmitas de</a:t>
            </a:r>
            <a:r>
              <a:rPr sz="1800" spc="-10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gigante</a:t>
            </a:r>
            <a:endParaRPr sz="18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9750" y="1581086"/>
            <a:ext cx="2963926" cy="446570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95801" y="2060448"/>
            <a:ext cx="4410075" cy="294170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162" y="1587500"/>
            <a:ext cx="8415655" cy="4646930"/>
            <a:chOff x="411162" y="1587500"/>
            <a:chExt cx="8415655" cy="46469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40425" y="1587500"/>
              <a:ext cx="2886075" cy="37511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22776" y="4443412"/>
              <a:ext cx="2381250" cy="17907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1162" y="1916049"/>
              <a:ext cx="5243449" cy="23463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35600" y="2387600"/>
            <a:ext cx="3536950" cy="246697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74065" y="1654555"/>
            <a:ext cx="8195945" cy="2016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Georgia"/>
                <a:cs typeface="Georgia"/>
              </a:rPr>
              <a:t>Curso</a:t>
            </a:r>
            <a:r>
              <a:rPr sz="1800" b="1" spc="150" dirty="0">
                <a:latin typeface="Georgia"/>
                <a:cs typeface="Georgia"/>
              </a:rPr>
              <a:t> </a:t>
            </a:r>
            <a:r>
              <a:rPr sz="1800" b="1" spc="-5" dirty="0">
                <a:latin typeface="Georgia"/>
                <a:cs typeface="Georgia"/>
              </a:rPr>
              <a:t>medio:</a:t>
            </a:r>
            <a:r>
              <a:rPr sz="1800" b="1" spc="14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zonas</a:t>
            </a:r>
            <a:r>
              <a:rPr sz="1800" spc="180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con</a:t>
            </a:r>
            <a:r>
              <a:rPr sz="1800" spc="18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menos</a:t>
            </a:r>
            <a:r>
              <a:rPr sz="1800" spc="17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pendiente</a:t>
            </a:r>
            <a:r>
              <a:rPr sz="1800" spc="17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y</a:t>
            </a:r>
            <a:r>
              <a:rPr sz="1800" spc="17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la</a:t>
            </a:r>
            <a:r>
              <a:rPr sz="1800" spc="204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velocidad</a:t>
            </a:r>
            <a:r>
              <a:rPr sz="1800" spc="185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del</a:t>
            </a:r>
            <a:r>
              <a:rPr sz="1800" spc="17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agua</a:t>
            </a:r>
            <a:r>
              <a:rPr sz="1800" spc="19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disminuye, </a:t>
            </a:r>
            <a:r>
              <a:rPr sz="1800" spc="-42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aumenta</a:t>
            </a:r>
            <a:r>
              <a:rPr sz="1800" spc="1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el</a:t>
            </a:r>
            <a:r>
              <a:rPr sz="1800" spc="-5" dirty="0">
                <a:latin typeface="Georgia"/>
                <a:cs typeface="Georgia"/>
              </a:rPr>
              <a:t> ancho del</a:t>
            </a:r>
            <a:r>
              <a:rPr sz="1800" spc="15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cauce.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La </a:t>
            </a:r>
            <a:r>
              <a:rPr sz="1800" spc="-5" dirty="0">
                <a:latin typeface="Georgia"/>
                <a:cs typeface="Georgia"/>
              </a:rPr>
              <a:t>principal</a:t>
            </a:r>
            <a:r>
              <a:rPr sz="1800" spc="-2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acción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es el</a:t>
            </a:r>
            <a:r>
              <a:rPr sz="1800" spc="25" dirty="0">
                <a:latin typeface="Georgia"/>
                <a:cs typeface="Georgia"/>
              </a:rPr>
              <a:t> </a:t>
            </a:r>
            <a:r>
              <a:rPr sz="1800" b="1" spc="-5" dirty="0">
                <a:latin typeface="Georgia"/>
                <a:cs typeface="Georgia"/>
              </a:rPr>
              <a:t>transporte</a:t>
            </a:r>
            <a:r>
              <a:rPr sz="1800" b="1" spc="5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de</a:t>
            </a:r>
            <a:r>
              <a:rPr sz="1800" spc="1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materiales</a:t>
            </a:r>
            <a:endParaRPr sz="180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650">
              <a:latin typeface="Georgia"/>
              <a:cs typeface="Georgia"/>
            </a:endParaRPr>
          </a:p>
          <a:p>
            <a:pPr marL="12700" marR="3533140" algn="just">
              <a:lnSpc>
                <a:spcPct val="100000"/>
              </a:lnSpc>
            </a:pPr>
            <a:r>
              <a:rPr sz="1800" spc="-5" dirty="0">
                <a:latin typeface="Georgia"/>
                <a:cs typeface="Georgia"/>
              </a:rPr>
              <a:t>Este tramo </a:t>
            </a:r>
            <a:r>
              <a:rPr sz="1800" dirty="0">
                <a:latin typeface="Georgia"/>
                <a:cs typeface="Georgia"/>
              </a:rPr>
              <a:t>se </a:t>
            </a:r>
            <a:r>
              <a:rPr sz="1800" spc="-5" dirty="0">
                <a:latin typeface="Georgia"/>
                <a:cs typeface="Georgia"/>
              </a:rPr>
              <a:t>caracteriza por </a:t>
            </a:r>
            <a:r>
              <a:rPr sz="1800" dirty="0">
                <a:latin typeface="Georgia"/>
                <a:cs typeface="Georgia"/>
              </a:rPr>
              <a:t>la aparición </a:t>
            </a:r>
            <a:r>
              <a:rPr sz="1800" spc="-5" dirty="0">
                <a:latin typeface="Georgia"/>
                <a:cs typeface="Georgia"/>
              </a:rPr>
              <a:t>de </a:t>
            </a:r>
            <a:r>
              <a:rPr sz="1800" dirty="0">
                <a:latin typeface="Georgia"/>
                <a:cs typeface="Georgia"/>
              </a:rPr>
              <a:t> meandros</a:t>
            </a:r>
            <a:r>
              <a:rPr sz="1800" spc="31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o</a:t>
            </a:r>
            <a:r>
              <a:rPr sz="1800" spc="325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curvas</a:t>
            </a:r>
            <a:r>
              <a:rPr sz="1800" spc="33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que</a:t>
            </a:r>
            <a:r>
              <a:rPr sz="1800" spc="335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van</a:t>
            </a:r>
            <a:r>
              <a:rPr sz="1800" spc="32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a</a:t>
            </a:r>
            <a:r>
              <a:rPr sz="1800" spc="32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acompañar</a:t>
            </a:r>
            <a:r>
              <a:rPr sz="1800" spc="320" dirty="0">
                <a:latin typeface="Georgia"/>
                <a:cs typeface="Georgia"/>
              </a:rPr>
              <a:t> </a:t>
            </a:r>
            <a:r>
              <a:rPr sz="1800" spc="5" dirty="0">
                <a:latin typeface="Georgia"/>
                <a:cs typeface="Georgia"/>
              </a:rPr>
              <a:t>al </a:t>
            </a:r>
            <a:r>
              <a:rPr sz="1800" spc="-425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río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hasta</a:t>
            </a:r>
            <a:r>
              <a:rPr sz="1800" spc="1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su</a:t>
            </a:r>
            <a:r>
              <a:rPr sz="1800" spc="-10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desembocadura</a:t>
            </a:r>
            <a:endParaRPr sz="1800">
              <a:latin typeface="Georgia"/>
              <a:cs typeface="Georgia"/>
            </a:endParaRPr>
          </a:p>
          <a:p>
            <a:pPr marL="12700" algn="just">
              <a:lnSpc>
                <a:spcPct val="100000"/>
              </a:lnSpc>
              <a:spcBef>
                <a:spcPts val="795"/>
              </a:spcBef>
            </a:pPr>
            <a:r>
              <a:rPr sz="1800" dirty="0">
                <a:latin typeface="Georgia"/>
                <a:cs typeface="Georgia"/>
              </a:rPr>
              <a:t>El</a:t>
            </a:r>
            <a:r>
              <a:rPr sz="1800" spc="525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valle</a:t>
            </a:r>
            <a:r>
              <a:rPr sz="1800" spc="96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se  </a:t>
            </a:r>
            <a:r>
              <a:rPr sz="1800" spc="90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abre</a:t>
            </a:r>
            <a:r>
              <a:rPr sz="1800" spc="965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por</a:t>
            </a:r>
            <a:r>
              <a:rPr sz="1800" spc="96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la</a:t>
            </a:r>
            <a:endParaRPr sz="1800">
              <a:latin typeface="Georgia"/>
              <a:cs typeface="Georg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4065" y="3645534"/>
            <a:ext cx="27933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854075" algn="l"/>
                <a:tab pos="1288415" algn="l"/>
                <a:tab pos="1585595" algn="l"/>
                <a:tab pos="1769745" algn="l"/>
              </a:tabLst>
            </a:pPr>
            <a:r>
              <a:rPr sz="1800" dirty="0">
                <a:latin typeface="Georgia"/>
                <a:cs typeface="Georgia"/>
              </a:rPr>
              <a:t>acción	</a:t>
            </a:r>
            <a:r>
              <a:rPr sz="1800" spc="-5" dirty="0">
                <a:latin typeface="Georgia"/>
                <a:cs typeface="Georgia"/>
              </a:rPr>
              <a:t>d</a:t>
            </a:r>
            <a:r>
              <a:rPr sz="1800" dirty="0">
                <a:latin typeface="Georgia"/>
                <a:cs typeface="Georgia"/>
              </a:rPr>
              <a:t>e	</a:t>
            </a:r>
            <a:r>
              <a:rPr sz="1800" spc="-5" dirty="0">
                <a:latin typeface="Georgia"/>
                <a:cs typeface="Georgia"/>
              </a:rPr>
              <a:t>l</a:t>
            </a:r>
            <a:r>
              <a:rPr sz="1800" spc="10" dirty="0">
                <a:latin typeface="Georgia"/>
                <a:cs typeface="Georgia"/>
              </a:rPr>
              <a:t>o</a:t>
            </a:r>
            <a:r>
              <a:rPr sz="1800" dirty="0">
                <a:latin typeface="Georgia"/>
                <a:cs typeface="Georgia"/>
              </a:rPr>
              <a:t>s		me</a:t>
            </a:r>
            <a:r>
              <a:rPr sz="1800" spc="5" dirty="0">
                <a:latin typeface="Georgia"/>
                <a:cs typeface="Georgia"/>
              </a:rPr>
              <a:t>a</a:t>
            </a:r>
            <a:r>
              <a:rPr sz="1800" dirty="0">
                <a:latin typeface="Georgia"/>
                <a:cs typeface="Georgia"/>
              </a:rPr>
              <a:t>ndros  adquiriendo		</a:t>
            </a:r>
            <a:r>
              <a:rPr sz="1800" spc="-5" dirty="0">
                <a:latin typeface="Georgia"/>
                <a:cs typeface="Georgia"/>
              </a:rPr>
              <a:t>un</a:t>
            </a:r>
            <a:endParaRPr sz="18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4065" y="3919854"/>
            <a:ext cx="27920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178050">
              <a:lnSpc>
                <a:spcPct val="100000"/>
              </a:lnSpc>
              <a:spcBef>
                <a:spcPts val="100"/>
              </a:spcBef>
              <a:tabLst>
                <a:tab pos="854075" algn="l"/>
                <a:tab pos="1236345" algn="l"/>
                <a:tab pos="1987550" algn="l"/>
              </a:tabLst>
            </a:pPr>
            <a:r>
              <a:rPr sz="1800" spc="-5" dirty="0">
                <a:latin typeface="Georgia"/>
                <a:cs typeface="Georgia"/>
              </a:rPr>
              <a:t>fo</a:t>
            </a:r>
            <a:r>
              <a:rPr sz="1800" spc="5" dirty="0">
                <a:latin typeface="Georgia"/>
                <a:cs typeface="Georgia"/>
              </a:rPr>
              <a:t>n</a:t>
            </a:r>
            <a:r>
              <a:rPr sz="1800" spc="-5" dirty="0">
                <a:latin typeface="Georgia"/>
                <a:cs typeface="Georgia"/>
              </a:rPr>
              <a:t>do  pl</a:t>
            </a:r>
            <a:r>
              <a:rPr sz="1800" spc="5" dirty="0">
                <a:latin typeface="Georgia"/>
                <a:cs typeface="Georgia"/>
              </a:rPr>
              <a:t>a</a:t>
            </a:r>
            <a:r>
              <a:rPr sz="1800" dirty="0">
                <a:latin typeface="Georgia"/>
                <a:cs typeface="Georgia"/>
              </a:rPr>
              <a:t>no	y	</a:t>
            </a:r>
            <a:r>
              <a:rPr sz="1800" spc="-5" dirty="0">
                <a:latin typeface="Georgia"/>
                <a:cs typeface="Georgia"/>
              </a:rPr>
              <a:t>un</a:t>
            </a:r>
            <a:r>
              <a:rPr sz="1800" dirty="0">
                <a:latin typeface="Georgia"/>
                <a:cs typeface="Georgia"/>
              </a:rPr>
              <a:t>as	</a:t>
            </a:r>
            <a:r>
              <a:rPr sz="1800" spc="-5" dirty="0">
                <a:latin typeface="Georgia"/>
                <a:cs typeface="Georgia"/>
              </a:rPr>
              <a:t>p</a:t>
            </a:r>
            <a:r>
              <a:rPr sz="1800" spc="5" dirty="0">
                <a:latin typeface="Georgia"/>
                <a:cs typeface="Georgia"/>
              </a:rPr>
              <a:t>a</a:t>
            </a:r>
            <a:r>
              <a:rPr sz="1800" spc="-5" dirty="0">
                <a:latin typeface="Georgia"/>
                <a:cs typeface="Georgia"/>
              </a:rPr>
              <a:t>r</a:t>
            </a:r>
            <a:r>
              <a:rPr sz="1800" dirty="0">
                <a:latin typeface="Georgia"/>
                <a:cs typeface="Georgia"/>
              </a:rPr>
              <a:t>e</a:t>
            </a:r>
            <a:r>
              <a:rPr sz="1800" spc="-5" dirty="0">
                <a:latin typeface="Georgia"/>
                <a:cs typeface="Georgia"/>
              </a:rPr>
              <a:t>des</a:t>
            </a:r>
            <a:endParaRPr sz="1800">
              <a:latin typeface="Georgia"/>
              <a:cs typeface="Georg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4065" y="4468748"/>
            <a:ext cx="27946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288415" algn="l"/>
                <a:tab pos="1621790" algn="l"/>
                <a:tab pos="2214880" algn="l"/>
                <a:tab pos="2604770" algn="l"/>
              </a:tabLst>
            </a:pPr>
            <a:r>
              <a:rPr sz="1800" dirty="0">
                <a:latin typeface="Georgia"/>
                <a:cs typeface="Georgia"/>
              </a:rPr>
              <a:t>inc</a:t>
            </a:r>
            <a:r>
              <a:rPr sz="1800" spc="-10" dirty="0">
                <a:latin typeface="Georgia"/>
                <a:cs typeface="Georgia"/>
              </a:rPr>
              <a:t>l</a:t>
            </a:r>
            <a:r>
              <a:rPr sz="1800" dirty="0">
                <a:latin typeface="Georgia"/>
                <a:cs typeface="Georgia"/>
              </a:rPr>
              <a:t>in</a:t>
            </a:r>
            <a:r>
              <a:rPr sz="1800" spc="5" dirty="0">
                <a:latin typeface="Georgia"/>
                <a:cs typeface="Georgia"/>
              </a:rPr>
              <a:t>a</a:t>
            </a:r>
            <a:r>
              <a:rPr sz="1800" spc="-5" dirty="0">
                <a:latin typeface="Georgia"/>
                <a:cs typeface="Georgia"/>
              </a:rPr>
              <a:t>da</a:t>
            </a:r>
            <a:r>
              <a:rPr sz="1800" spc="10" dirty="0">
                <a:latin typeface="Georgia"/>
                <a:cs typeface="Georgia"/>
              </a:rPr>
              <a:t>s</a:t>
            </a:r>
            <a:r>
              <a:rPr sz="1800" dirty="0">
                <a:latin typeface="Georgia"/>
                <a:cs typeface="Georgia"/>
              </a:rPr>
              <a:t>.	A	e</a:t>
            </a:r>
            <a:r>
              <a:rPr sz="1800" spc="-5" dirty="0">
                <a:latin typeface="Georgia"/>
                <a:cs typeface="Georgia"/>
              </a:rPr>
              <a:t>st</a:t>
            </a:r>
            <a:r>
              <a:rPr sz="1800" dirty="0">
                <a:latin typeface="Georgia"/>
                <a:cs typeface="Georgia"/>
              </a:rPr>
              <a:t>o	se	le  </a:t>
            </a:r>
            <a:r>
              <a:rPr sz="1800" spc="-5" dirty="0">
                <a:latin typeface="Georgia"/>
                <a:cs typeface="Georgia"/>
              </a:rPr>
              <a:t>denomina</a:t>
            </a:r>
            <a:r>
              <a:rPr sz="1800" spc="-15" dirty="0">
                <a:latin typeface="Georgia"/>
                <a:cs typeface="Georgia"/>
              </a:rPr>
              <a:t> </a:t>
            </a:r>
            <a:r>
              <a:rPr sz="1800" b="1" spc="-5" dirty="0">
                <a:latin typeface="Georgia"/>
                <a:cs typeface="Georgia"/>
              </a:rPr>
              <a:t>valle </a:t>
            </a:r>
            <a:r>
              <a:rPr sz="1800" b="1" dirty="0">
                <a:latin typeface="Georgia"/>
                <a:cs typeface="Georgia"/>
              </a:rPr>
              <a:t>en</a:t>
            </a:r>
            <a:r>
              <a:rPr sz="1800" b="1" spc="-35" dirty="0">
                <a:latin typeface="Georgia"/>
                <a:cs typeface="Georgia"/>
              </a:rPr>
              <a:t> </a:t>
            </a:r>
            <a:r>
              <a:rPr sz="1800" b="1" dirty="0">
                <a:latin typeface="Georgia"/>
                <a:cs typeface="Georgia"/>
              </a:rPr>
              <a:t>artesa</a:t>
            </a:r>
            <a:endParaRPr sz="1800">
              <a:latin typeface="Georgia"/>
              <a:cs typeface="Georgia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63976" y="4357687"/>
            <a:ext cx="2708275" cy="204787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5965" y="1668907"/>
            <a:ext cx="834580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b="1" spc="-5" dirty="0">
                <a:latin typeface="Georgia"/>
                <a:cs typeface="Georgia"/>
              </a:rPr>
              <a:t>Curso </a:t>
            </a:r>
            <a:r>
              <a:rPr b="1" dirty="0">
                <a:latin typeface="Georgia"/>
                <a:cs typeface="Georgia"/>
              </a:rPr>
              <a:t>bajo: </a:t>
            </a:r>
            <a:r>
              <a:rPr dirty="0"/>
              <a:t>zonas </a:t>
            </a:r>
            <a:r>
              <a:rPr spc="-5" dirty="0"/>
              <a:t>de escasa </a:t>
            </a:r>
            <a:r>
              <a:rPr dirty="0"/>
              <a:t>pendiente </a:t>
            </a:r>
            <a:r>
              <a:rPr spc="-5" dirty="0"/>
              <a:t>por donde </a:t>
            </a:r>
            <a:r>
              <a:rPr dirty="0"/>
              <a:t>el agua se mueve lentamente. </a:t>
            </a:r>
            <a:r>
              <a:rPr spc="5" dirty="0"/>
              <a:t> </a:t>
            </a:r>
            <a:r>
              <a:rPr spc="-5" dirty="0"/>
              <a:t>Como </a:t>
            </a:r>
            <a:r>
              <a:rPr dirty="0"/>
              <a:t>en los </a:t>
            </a:r>
            <a:r>
              <a:rPr spc="-5" dirty="0"/>
              <a:t>otros </a:t>
            </a:r>
            <a:r>
              <a:rPr dirty="0"/>
              <a:t>tramos, también aquí el</a:t>
            </a:r>
            <a:r>
              <a:rPr spc="5" dirty="0"/>
              <a:t> </a:t>
            </a:r>
            <a:r>
              <a:rPr spc="-5" dirty="0"/>
              <a:t>río </a:t>
            </a:r>
            <a:r>
              <a:rPr dirty="0"/>
              <a:t>erosiona y</a:t>
            </a:r>
            <a:r>
              <a:rPr spc="430" dirty="0"/>
              <a:t> </a:t>
            </a:r>
            <a:r>
              <a:rPr spc="-5" dirty="0"/>
              <a:t>transporta </a:t>
            </a:r>
            <a:r>
              <a:rPr dirty="0"/>
              <a:t>materiales. </a:t>
            </a:r>
            <a:r>
              <a:rPr spc="5" dirty="0"/>
              <a:t> </a:t>
            </a:r>
            <a:r>
              <a:rPr spc="-5" dirty="0"/>
              <a:t>Sin embargo,</a:t>
            </a:r>
            <a:r>
              <a:rPr spc="30" dirty="0"/>
              <a:t> </a:t>
            </a:r>
            <a:r>
              <a:rPr dirty="0"/>
              <a:t>la acción</a:t>
            </a:r>
            <a:r>
              <a:rPr spc="-15" dirty="0"/>
              <a:t> </a:t>
            </a:r>
            <a:r>
              <a:rPr spc="-5" dirty="0"/>
              <a:t>predominante</a:t>
            </a:r>
            <a:r>
              <a:rPr spc="10" dirty="0"/>
              <a:t> </a:t>
            </a:r>
            <a:r>
              <a:rPr spc="-5" dirty="0"/>
              <a:t>ahora</a:t>
            </a:r>
            <a:r>
              <a:rPr spc="20" dirty="0"/>
              <a:t> </a:t>
            </a:r>
            <a:r>
              <a:rPr dirty="0"/>
              <a:t>es la </a:t>
            </a:r>
            <a:r>
              <a:rPr b="1" spc="-5" dirty="0">
                <a:latin typeface="Georgia"/>
                <a:cs typeface="Georgia"/>
              </a:rPr>
              <a:t>sedimentación</a:t>
            </a:r>
            <a:r>
              <a:rPr spc="-5" dirty="0"/>
              <a:t>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35965" y="3169411"/>
            <a:ext cx="8271509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Georgia"/>
                <a:cs typeface="Georgia"/>
              </a:rPr>
              <a:t>El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río</a:t>
            </a:r>
            <a:r>
              <a:rPr sz="1800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sólo</a:t>
            </a:r>
            <a:r>
              <a:rPr sz="1800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ocupa</a:t>
            </a:r>
            <a:r>
              <a:rPr sz="1800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una</a:t>
            </a:r>
            <a:r>
              <a:rPr sz="1800" dirty="0">
                <a:latin typeface="Georgia"/>
                <a:cs typeface="Georgia"/>
              </a:rPr>
              <a:t> pequeña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zona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del</a:t>
            </a:r>
            <a:r>
              <a:rPr sz="1800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valle,</a:t>
            </a:r>
            <a:r>
              <a:rPr sz="1800" dirty="0">
                <a:latin typeface="Georgia"/>
                <a:cs typeface="Georgia"/>
              </a:rPr>
              <a:t> que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es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muy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abierto,</a:t>
            </a:r>
            <a:r>
              <a:rPr sz="1800" spc="43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casi</a:t>
            </a:r>
            <a:r>
              <a:rPr sz="1800" spc="434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una </a:t>
            </a:r>
            <a:r>
              <a:rPr sz="1800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llanura.</a:t>
            </a:r>
            <a:r>
              <a:rPr sz="1800" dirty="0">
                <a:latin typeface="Georgia"/>
                <a:cs typeface="Georgia"/>
              </a:rPr>
              <a:t> En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épocas</a:t>
            </a:r>
            <a:r>
              <a:rPr sz="1800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de</a:t>
            </a:r>
            <a:r>
              <a:rPr sz="1800" dirty="0">
                <a:latin typeface="Georgia"/>
                <a:cs typeface="Georgia"/>
              </a:rPr>
              <a:t> </a:t>
            </a:r>
            <a:r>
              <a:rPr sz="1800" b="1" dirty="0">
                <a:latin typeface="Georgia"/>
                <a:cs typeface="Georgia"/>
              </a:rPr>
              <a:t>crecidas</a:t>
            </a:r>
            <a:r>
              <a:rPr sz="1800" dirty="0">
                <a:latin typeface="Georgia"/>
                <a:cs typeface="Georgia"/>
              </a:rPr>
              <a:t>,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el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río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ocupa</a:t>
            </a:r>
            <a:r>
              <a:rPr sz="1800" dirty="0">
                <a:latin typeface="Georgia"/>
                <a:cs typeface="Georgia"/>
              </a:rPr>
              <a:t> la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llamada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b="1" spc="-5" dirty="0">
                <a:latin typeface="Georgia"/>
                <a:cs typeface="Georgia"/>
              </a:rPr>
              <a:t>llanura</a:t>
            </a:r>
            <a:r>
              <a:rPr sz="1800" b="1" spc="445" dirty="0">
                <a:latin typeface="Georgia"/>
                <a:cs typeface="Georgia"/>
              </a:rPr>
              <a:t> </a:t>
            </a:r>
            <a:r>
              <a:rPr sz="1800" b="1" spc="-10" dirty="0">
                <a:latin typeface="Georgia"/>
                <a:cs typeface="Georgia"/>
              </a:rPr>
              <a:t>de </a:t>
            </a:r>
            <a:r>
              <a:rPr sz="1800" b="1" spc="-5" dirty="0">
                <a:latin typeface="Georgia"/>
                <a:cs typeface="Georgia"/>
              </a:rPr>
              <a:t> inundación</a:t>
            </a:r>
            <a:r>
              <a:rPr sz="1800" spc="-5" dirty="0">
                <a:latin typeface="Georgia"/>
                <a:cs typeface="Georgia"/>
              </a:rPr>
              <a:t>. Este lugar que recibe </a:t>
            </a:r>
            <a:r>
              <a:rPr sz="1800" dirty="0">
                <a:latin typeface="Georgia"/>
                <a:cs typeface="Georgia"/>
              </a:rPr>
              <a:t>todos los </a:t>
            </a:r>
            <a:r>
              <a:rPr sz="1800" spc="-5" dirty="0">
                <a:latin typeface="Georgia"/>
                <a:cs typeface="Georgia"/>
              </a:rPr>
              <a:t>sedimentos transportados por </a:t>
            </a:r>
            <a:r>
              <a:rPr sz="1800" dirty="0">
                <a:latin typeface="Georgia"/>
                <a:cs typeface="Georgia"/>
              </a:rPr>
              <a:t>el </a:t>
            </a:r>
            <a:r>
              <a:rPr sz="1800" spc="-5" dirty="0">
                <a:latin typeface="Georgia"/>
                <a:cs typeface="Georgia"/>
              </a:rPr>
              <a:t>río </a:t>
            </a:r>
            <a:r>
              <a:rPr sz="1800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cuando</a:t>
            </a:r>
            <a:r>
              <a:rPr sz="1800" spc="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el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agua</a:t>
            </a:r>
            <a:r>
              <a:rPr sz="1800" spc="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se </a:t>
            </a:r>
            <a:r>
              <a:rPr sz="1800" spc="-5" dirty="0">
                <a:latin typeface="Georgia"/>
                <a:cs typeface="Georgia"/>
              </a:rPr>
              <a:t>sale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del</a:t>
            </a:r>
            <a:r>
              <a:rPr sz="1800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cauce. </a:t>
            </a:r>
            <a:r>
              <a:rPr sz="1800" dirty="0">
                <a:latin typeface="Georgia"/>
                <a:cs typeface="Georgia"/>
              </a:rPr>
              <a:t>Al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ser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muy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fértil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se le </a:t>
            </a:r>
            <a:r>
              <a:rPr sz="1800" spc="-5" dirty="0">
                <a:latin typeface="Georgia"/>
                <a:cs typeface="Georgia"/>
              </a:rPr>
              <a:t>denomina</a:t>
            </a:r>
            <a:r>
              <a:rPr sz="1800" spc="20" dirty="0">
                <a:latin typeface="Georgia"/>
                <a:cs typeface="Georgia"/>
              </a:rPr>
              <a:t> </a:t>
            </a:r>
            <a:r>
              <a:rPr sz="1800" b="1" spc="-5" dirty="0">
                <a:latin typeface="Georgia"/>
                <a:cs typeface="Georgia"/>
              </a:rPr>
              <a:t>Vega</a:t>
            </a:r>
            <a:endParaRPr sz="1800">
              <a:latin typeface="Georgia"/>
              <a:cs typeface="Georg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5965" y="4955794"/>
            <a:ext cx="820102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Georgia"/>
                <a:cs typeface="Georgia"/>
              </a:rPr>
              <a:t>Cuando </a:t>
            </a:r>
            <a:r>
              <a:rPr sz="1800" dirty="0">
                <a:latin typeface="Georgia"/>
                <a:cs typeface="Georgia"/>
              </a:rPr>
              <a:t>el </a:t>
            </a:r>
            <a:r>
              <a:rPr sz="1800" spc="-5" dirty="0">
                <a:latin typeface="Georgia"/>
                <a:cs typeface="Georgia"/>
              </a:rPr>
              <a:t>río va erosionando este </a:t>
            </a:r>
            <a:r>
              <a:rPr sz="1800" dirty="0">
                <a:latin typeface="Georgia"/>
                <a:cs typeface="Georgia"/>
              </a:rPr>
              <a:t>se </a:t>
            </a:r>
            <a:r>
              <a:rPr sz="1800" spc="-5" dirty="0">
                <a:latin typeface="Georgia"/>
                <a:cs typeface="Georgia"/>
              </a:rPr>
              <a:t>va </a:t>
            </a:r>
            <a:r>
              <a:rPr sz="1800" dirty="0">
                <a:latin typeface="Georgia"/>
                <a:cs typeface="Georgia"/>
              </a:rPr>
              <a:t>encajando y </a:t>
            </a:r>
            <a:r>
              <a:rPr sz="1800" spc="-5" dirty="0">
                <a:latin typeface="Georgia"/>
                <a:cs typeface="Georgia"/>
              </a:rPr>
              <a:t>va generando </a:t>
            </a:r>
            <a:r>
              <a:rPr sz="1800" dirty="0">
                <a:latin typeface="Georgia"/>
                <a:cs typeface="Georgia"/>
              </a:rPr>
              <a:t>lo que </a:t>
            </a:r>
            <a:r>
              <a:rPr sz="1800" spc="10" dirty="0">
                <a:latin typeface="Georgia"/>
                <a:cs typeface="Georgia"/>
              </a:rPr>
              <a:t>se </a:t>
            </a:r>
            <a:r>
              <a:rPr sz="1800" spc="15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denominan </a:t>
            </a:r>
            <a:r>
              <a:rPr sz="1800" b="1" spc="-5" dirty="0">
                <a:latin typeface="Georgia"/>
                <a:cs typeface="Georgia"/>
              </a:rPr>
              <a:t>terrazas </a:t>
            </a:r>
            <a:r>
              <a:rPr sz="1800" b="1" dirty="0">
                <a:latin typeface="Georgia"/>
                <a:cs typeface="Georgia"/>
              </a:rPr>
              <a:t>fluviales</a:t>
            </a:r>
            <a:r>
              <a:rPr sz="1800" dirty="0">
                <a:latin typeface="Georgia"/>
                <a:cs typeface="Georgia"/>
              </a:rPr>
              <a:t>. Las más antiguas quedan </a:t>
            </a:r>
            <a:r>
              <a:rPr sz="1800" spc="-5" dirty="0">
                <a:latin typeface="Georgia"/>
                <a:cs typeface="Georgia"/>
              </a:rPr>
              <a:t>por </a:t>
            </a:r>
            <a:r>
              <a:rPr sz="1800" dirty="0">
                <a:latin typeface="Georgia"/>
                <a:cs typeface="Georgia"/>
              </a:rPr>
              <a:t>encima y </a:t>
            </a:r>
            <a:r>
              <a:rPr sz="1800" spc="-5" dirty="0">
                <a:latin typeface="Georgia"/>
                <a:cs typeface="Georgia"/>
              </a:rPr>
              <a:t>las </a:t>
            </a:r>
            <a:r>
              <a:rPr sz="1800" dirty="0">
                <a:latin typeface="Georgia"/>
                <a:cs typeface="Georgia"/>
              </a:rPr>
              <a:t>más 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modernas</a:t>
            </a:r>
            <a:r>
              <a:rPr sz="1800" spc="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quedan</a:t>
            </a:r>
            <a:r>
              <a:rPr sz="1800" spc="10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cerca</a:t>
            </a:r>
            <a:r>
              <a:rPr sz="1800" spc="10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del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cauce</a:t>
            </a:r>
            <a:r>
              <a:rPr sz="1800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del</a:t>
            </a:r>
            <a:r>
              <a:rPr sz="1800" spc="15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río.</a:t>
            </a:r>
            <a:endParaRPr sz="18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2937" y="1714500"/>
            <a:ext cx="7786624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5965" y="1668907"/>
            <a:ext cx="768286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Georgia"/>
                <a:cs typeface="Georgia"/>
              </a:rPr>
              <a:t>Al</a:t>
            </a:r>
            <a:r>
              <a:rPr sz="1800" b="1" spc="5" dirty="0">
                <a:latin typeface="Georgia"/>
                <a:cs typeface="Georgia"/>
              </a:rPr>
              <a:t> </a:t>
            </a:r>
            <a:r>
              <a:rPr sz="1800" b="1" spc="-5" dirty="0">
                <a:latin typeface="Georgia"/>
                <a:cs typeface="Georgia"/>
              </a:rPr>
              <a:t>final</a:t>
            </a:r>
            <a:r>
              <a:rPr sz="1800" b="1" spc="20" dirty="0">
                <a:latin typeface="Georgia"/>
                <a:cs typeface="Georgia"/>
              </a:rPr>
              <a:t> </a:t>
            </a:r>
            <a:r>
              <a:rPr sz="1800" b="1" spc="-5" dirty="0">
                <a:latin typeface="Georgia"/>
                <a:cs typeface="Georgia"/>
              </a:rPr>
              <a:t>del curso</a:t>
            </a:r>
            <a:r>
              <a:rPr sz="1800" b="1" spc="5" dirty="0">
                <a:latin typeface="Georgia"/>
                <a:cs typeface="Georgia"/>
              </a:rPr>
              <a:t> </a:t>
            </a:r>
            <a:r>
              <a:rPr sz="1800" b="1" spc="-5" dirty="0">
                <a:latin typeface="Georgia"/>
                <a:cs typeface="Georgia"/>
              </a:rPr>
              <a:t>bajo:</a:t>
            </a:r>
            <a:r>
              <a:rPr sz="1800" b="1" spc="5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está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la</a:t>
            </a:r>
            <a:r>
              <a:rPr sz="1800" dirty="0">
                <a:latin typeface="Georgia"/>
                <a:cs typeface="Georgia"/>
              </a:rPr>
              <a:t> </a:t>
            </a:r>
            <a:r>
              <a:rPr sz="1800" b="1" spc="-5" dirty="0">
                <a:latin typeface="Georgia"/>
                <a:cs typeface="Georgia"/>
              </a:rPr>
              <a:t>desembocadura</a:t>
            </a:r>
            <a:r>
              <a:rPr sz="1800" b="1" dirty="0">
                <a:latin typeface="Georgia"/>
                <a:cs typeface="Georgia"/>
              </a:rPr>
              <a:t> </a:t>
            </a:r>
            <a:r>
              <a:rPr sz="1800" b="1" spc="-5" dirty="0">
                <a:latin typeface="Georgia"/>
                <a:cs typeface="Georgia"/>
              </a:rPr>
              <a:t>del </a:t>
            </a:r>
            <a:r>
              <a:rPr sz="1800" b="1" dirty="0">
                <a:latin typeface="Georgia"/>
                <a:cs typeface="Georgia"/>
              </a:rPr>
              <a:t>río</a:t>
            </a:r>
            <a:r>
              <a:rPr sz="1800" dirty="0">
                <a:latin typeface="Georgia"/>
                <a:cs typeface="Georgia"/>
              </a:rPr>
              <a:t>.</a:t>
            </a:r>
            <a:r>
              <a:rPr sz="1800" spc="10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Cuando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un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río </a:t>
            </a:r>
            <a:r>
              <a:rPr sz="1800" spc="-420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desemboca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en el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mar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forma</a:t>
            </a:r>
            <a:r>
              <a:rPr sz="1800" spc="15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una</a:t>
            </a:r>
            <a:r>
              <a:rPr sz="1800" spc="20" dirty="0">
                <a:latin typeface="Georgia"/>
                <a:cs typeface="Georgia"/>
              </a:rPr>
              <a:t> </a:t>
            </a:r>
            <a:r>
              <a:rPr sz="1800" b="1" spc="-5" dirty="0">
                <a:latin typeface="Georgia"/>
                <a:cs typeface="Georgia"/>
              </a:rPr>
              <a:t>desembocadura</a:t>
            </a:r>
            <a:r>
              <a:rPr sz="1800" b="1" spc="-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en </a:t>
            </a:r>
            <a:r>
              <a:rPr sz="1800" spc="-5" dirty="0">
                <a:latin typeface="Georgia"/>
                <a:cs typeface="Georgia"/>
              </a:rPr>
              <a:t>función</a:t>
            </a:r>
            <a:r>
              <a:rPr sz="1800" spc="-10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de:</a:t>
            </a:r>
            <a:endParaRPr sz="1800">
              <a:latin typeface="Georgia"/>
              <a:cs typeface="Georgia"/>
            </a:endParaRPr>
          </a:p>
          <a:p>
            <a:pPr marL="93345" indent="-81280">
              <a:lnSpc>
                <a:spcPct val="100000"/>
              </a:lnSpc>
              <a:buSzPct val="94444"/>
              <a:buFont typeface="Arial MT"/>
              <a:buChar char="•"/>
              <a:tabLst>
                <a:tab pos="93980" algn="l"/>
              </a:tabLst>
            </a:pPr>
            <a:r>
              <a:rPr sz="1800" dirty="0">
                <a:latin typeface="Georgia"/>
                <a:cs typeface="Georgia"/>
              </a:rPr>
              <a:t>La</a:t>
            </a:r>
            <a:r>
              <a:rPr sz="1800" spc="-5" dirty="0">
                <a:latin typeface="Georgia"/>
                <a:cs typeface="Georgia"/>
              </a:rPr>
              <a:t> velocidad</a:t>
            </a:r>
            <a:r>
              <a:rPr sz="1800" spc="10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con</a:t>
            </a:r>
            <a:r>
              <a:rPr sz="1800" spc="-15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que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baja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el</a:t>
            </a:r>
            <a:r>
              <a:rPr sz="1800" spc="-15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río</a:t>
            </a:r>
            <a:endParaRPr sz="1800">
              <a:latin typeface="Georgia"/>
              <a:cs typeface="Georgia"/>
            </a:endParaRPr>
          </a:p>
          <a:p>
            <a:pPr marL="93345" indent="-81280">
              <a:lnSpc>
                <a:spcPct val="100000"/>
              </a:lnSpc>
              <a:buSzPct val="94444"/>
              <a:buFont typeface="Arial MT"/>
              <a:buChar char="•"/>
              <a:tabLst>
                <a:tab pos="93980" algn="l"/>
              </a:tabLst>
            </a:pPr>
            <a:r>
              <a:rPr sz="1800" dirty="0">
                <a:latin typeface="Georgia"/>
                <a:cs typeface="Georgia"/>
              </a:rPr>
              <a:t>La</a:t>
            </a:r>
            <a:r>
              <a:rPr sz="1800" spc="-5" dirty="0">
                <a:latin typeface="Georgia"/>
                <a:cs typeface="Georgia"/>
              </a:rPr>
              <a:t> cantidad</a:t>
            </a:r>
            <a:r>
              <a:rPr sz="1800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de</a:t>
            </a:r>
            <a:r>
              <a:rPr sz="1800" spc="-10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sedimentos </a:t>
            </a:r>
            <a:r>
              <a:rPr sz="1800" dirty="0">
                <a:latin typeface="Georgia"/>
                <a:cs typeface="Georgia"/>
              </a:rPr>
              <a:t>que</a:t>
            </a:r>
            <a:r>
              <a:rPr sz="1800" spc="15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transporta</a:t>
            </a:r>
            <a:endParaRPr sz="1800">
              <a:latin typeface="Georgia"/>
              <a:cs typeface="Georgia"/>
            </a:endParaRPr>
          </a:p>
          <a:p>
            <a:pPr marL="93345" indent="-81280">
              <a:lnSpc>
                <a:spcPct val="100000"/>
              </a:lnSpc>
              <a:buSzPct val="94444"/>
              <a:buFont typeface="Arial MT"/>
              <a:buChar char="•"/>
              <a:tabLst>
                <a:tab pos="93980" algn="l"/>
              </a:tabLst>
            </a:pPr>
            <a:r>
              <a:rPr sz="1800" dirty="0">
                <a:latin typeface="Georgia"/>
                <a:cs typeface="Georgia"/>
              </a:rPr>
              <a:t>La </a:t>
            </a:r>
            <a:r>
              <a:rPr sz="1800" spc="-5" dirty="0">
                <a:latin typeface="Georgia"/>
                <a:cs typeface="Georgia"/>
              </a:rPr>
              <a:t>actividad</a:t>
            </a:r>
            <a:r>
              <a:rPr sz="1800" spc="20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del </a:t>
            </a:r>
            <a:r>
              <a:rPr sz="1800" dirty="0">
                <a:latin typeface="Georgia"/>
                <a:cs typeface="Georgia"/>
              </a:rPr>
              <a:t>mar</a:t>
            </a:r>
            <a:r>
              <a:rPr sz="1800" spc="15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donde</a:t>
            </a:r>
            <a:r>
              <a:rPr sz="1800" spc="10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desemboca</a:t>
            </a:r>
            <a:endParaRPr sz="1800">
              <a:latin typeface="Georgia"/>
              <a:cs typeface="Georgi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8687" y="3286061"/>
            <a:ext cx="2785999" cy="264325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0" y="3571811"/>
            <a:ext cx="3909949" cy="2109851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887473" y="6027521"/>
            <a:ext cx="6527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Georgia"/>
                <a:cs typeface="Georgia"/>
              </a:rPr>
              <a:t>Del</a:t>
            </a:r>
            <a:r>
              <a:rPr sz="1800" b="1" spc="-5" dirty="0">
                <a:latin typeface="Georgia"/>
                <a:cs typeface="Georgia"/>
              </a:rPr>
              <a:t>ta</a:t>
            </a:r>
            <a:endParaRPr sz="1800">
              <a:latin typeface="Georgia"/>
              <a:cs typeface="Georg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49188" y="5741923"/>
            <a:ext cx="1035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Georgia"/>
                <a:cs typeface="Georgia"/>
              </a:rPr>
              <a:t>Estuario</a:t>
            </a:r>
            <a:endParaRPr sz="18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Words>396</Words>
  <Application>Microsoft Office PowerPoint</Application>
  <PresentationFormat>Presentación en pantalla (4:3)</PresentationFormat>
  <Paragraphs>34</Paragraphs>
  <Slides>10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4" baseType="lpstr">
      <vt:lpstr>Arial MT</vt:lpstr>
      <vt:lpstr>Calibri</vt:lpstr>
      <vt:lpstr>Georgia</vt:lpstr>
      <vt:lpstr>Office Theme</vt:lpstr>
      <vt:lpstr>Presentación de PowerPoint</vt:lpstr>
      <vt:lpstr>Tema 10</vt:lpstr>
      <vt:lpstr>Partes de un río</vt:lpstr>
      <vt:lpstr>Presentación de PowerPoint</vt:lpstr>
      <vt:lpstr>Presentación de PowerPoint</vt:lpstr>
      <vt:lpstr>Presentación de PowerPoint</vt:lpstr>
      <vt:lpstr>Presentación de PowerPoint</vt:lpstr>
      <vt:lpstr>Curso bajo: zonas de escasa pendiente por donde el agua se mueve lentamente.  Como en los otros tramos, también aquí el río erosiona y transporta materiales.  Sin embargo, la acción predominante ahora es la sedimentación.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Susan Jm</dc:creator>
  <cp:lastModifiedBy>Maria Sanz</cp:lastModifiedBy>
  <cp:revision>1</cp:revision>
  <dcterms:created xsi:type="dcterms:W3CDTF">2023-07-16T18:51:29Z</dcterms:created>
  <dcterms:modified xsi:type="dcterms:W3CDTF">2023-07-16T20:27:33Z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2016-04-22T00:00:00Z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2023-07-16T00:00:00Z</vt:filetime>
  </property>
</Properties>
</file>