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4" r:id="rId5"/>
    <p:sldId id="267" r:id="rId6"/>
    <p:sldId id="266" r:id="rId7"/>
    <p:sldId id="265" r:id="rId8"/>
    <p:sldId id="268" r:id="rId9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66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1019" y="441812"/>
            <a:ext cx="7337425" cy="2404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5925" y="43129"/>
            <a:ext cx="5879465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ts val="5610"/>
              </a:lnSpc>
              <a:spcBef>
                <a:spcPts val="100"/>
              </a:spcBef>
            </a:pPr>
            <a:r>
              <a:rPr sz="4800" b="1" spc="910" dirty="0">
                <a:latin typeface="Cambria"/>
                <a:cs typeface="Cambria"/>
              </a:rPr>
              <a:t>MESOPOTAMÍA</a:t>
            </a:r>
            <a:endParaRPr sz="4800">
              <a:latin typeface="Cambria"/>
              <a:cs typeface="Cambria"/>
            </a:endParaRPr>
          </a:p>
          <a:p>
            <a:pPr marL="12700">
              <a:lnSpc>
                <a:spcPts val="2730"/>
              </a:lnSpc>
            </a:pPr>
            <a:r>
              <a:rPr sz="2400" b="1" spc="-680" dirty="0">
                <a:latin typeface="Tahoma"/>
                <a:cs typeface="Tahoma"/>
              </a:rPr>
              <a:t>MEDIO</a:t>
            </a:r>
            <a:r>
              <a:rPr sz="2400" b="1" spc="-360" dirty="0">
                <a:latin typeface="Tahoma"/>
                <a:cs typeface="Tahoma"/>
              </a:rPr>
              <a:t> </a:t>
            </a:r>
            <a:r>
              <a:rPr sz="2400" b="1" spc="-615" dirty="0">
                <a:latin typeface="Tahoma"/>
                <a:cs typeface="Tahoma"/>
              </a:rPr>
              <a:t>GEOGRÁFICO</a:t>
            </a:r>
            <a:r>
              <a:rPr sz="2400" b="1" spc="-200" dirty="0">
                <a:latin typeface="Tahoma"/>
                <a:cs typeface="Tahoma"/>
              </a:rPr>
              <a:t> </a:t>
            </a:r>
            <a:r>
              <a:rPr sz="2400" b="1" spc="-500" dirty="0">
                <a:latin typeface="Tahoma"/>
                <a:cs typeface="Tahoma"/>
              </a:rPr>
              <a:t>–</a:t>
            </a:r>
            <a:r>
              <a:rPr sz="2400" b="1" spc="-195" dirty="0">
                <a:latin typeface="Tahoma"/>
                <a:cs typeface="Tahoma"/>
              </a:rPr>
              <a:t> </a:t>
            </a:r>
            <a:r>
              <a:rPr sz="2400" b="1" spc="-615" dirty="0">
                <a:latin typeface="Tahoma"/>
                <a:cs typeface="Tahoma"/>
              </a:rPr>
              <a:t>HISTORIA</a:t>
            </a:r>
            <a:r>
              <a:rPr sz="2400" b="1" spc="-190" dirty="0">
                <a:latin typeface="Tahoma"/>
                <a:cs typeface="Tahoma"/>
              </a:rPr>
              <a:t> </a:t>
            </a:r>
            <a:r>
              <a:rPr sz="2400" b="1" spc="-500" dirty="0">
                <a:latin typeface="Tahoma"/>
                <a:cs typeface="Tahoma"/>
              </a:rPr>
              <a:t>–</a:t>
            </a:r>
            <a:r>
              <a:rPr sz="2400" b="1" spc="-195" dirty="0">
                <a:latin typeface="Tahoma"/>
                <a:cs typeface="Tahoma"/>
              </a:rPr>
              <a:t> </a:t>
            </a:r>
            <a:r>
              <a:rPr sz="2400" b="1" spc="-560" dirty="0">
                <a:latin typeface="Tahoma"/>
                <a:cs typeface="Tahoma"/>
              </a:rPr>
              <a:t>APORTES</a:t>
            </a:r>
            <a:r>
              <a:rPr sz="2400" b="1" spc="330" dirty="0">
                <a:latin typeface="Tahoma"/>
                <a:cs typeface="Tahoma"/>
              </a:rPr>
              <a:t> </a:t>
            </a:r>
            <a:r>
              <a:rPr sz="2400" b="1" spc="-550" dirty="0">
                <a:latin typeface="Tahoma"/>
                <a:cs typeface="Tahoma"/>
              </a:rPr>
              <a:t>CULTURALES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73451" y="0"/>
            <a:ext cx="4418330" cy="1100455"/>
            <a:chOff x="2473451" y="0"/>
            <a:chExt cx="4418330" cy="11004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4035" y="28955"/>
              <a:ext cx="4067556" cy="8153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3451" y="0"/>
              <a:ext cx="4418076" cy="11003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27756" y="44589"/>
              <a:ext cx="3960495" cy="708025"/>
            </a:xfrm>
            <a:custGeom>
              <a:avLst/>
              <a:gdLst/>
              <a:ahLst/>
              <a:cxnLst/>
              <a:rect l="l" t="t" r="r" b="b"/>
              <a:pathLst>
                <a:path w="3960495" h="708025">
                  <a:moveTo>
                    <a:pt x="3960495" y="0"/>
                  </a:moveTo>
                  <a:lnTo>
                    <a:pt x="0" y="0"/>
                  </a:lnTo>
                  <a:lnTo>
                    <a:pt x="0" y="707885"/>
                  </a:lnTo>
                  <a:lnTo>
                    <a:pt x="3960495" y="707885"/>
                  </a:lnTo>
                  <a:lnTo>
                    <a:pt x="39604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20161" y="66878"/>
            <a:ext cx="35763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70" dirty="0">
                <a:solidFill>
                  <a:srgbClr val="5F497A"/>
                </a:solidFill>
                <a:latin typeface="Tahoma"/>
                <a:cs typeface="Tahoma"/>
              </a:rPr>
              <a:t>MESOPOTAMÍA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2270">
              <a:lnSpc>
                <a:spcPct val="150000"/>
              </a:lnSpc>
              <a:spcBef>
                <a:spcPts val="105"/>
              </a:spcBef>
            </a:pPr>
            <a:r>
              <a:rPr spc="-5" dirty="0"/>
              <a:t>MEDIO GEOGRÁFICO </a:t>
            </a:r>
            <a:r>
              <a:rPr dirty="0"/>
              <a:t> </a:t>
            </a:r>
            <a:r>
              <a:rPr spc="-5" dirty="0"/>
              <a:t>PERÍODOS</a:t>
            </a:r>
            <a:r>
              <a:rPr spc="-35" dirty="0"/>
              <a:t> </a:t>
            </a:r>
            <a:r>
              <a:rPr spc="-5" dirty="0"/>
              <a:t>HISTÓRICOS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255" y="3613784"/>
            <a:ext cx="8886825" cy="2402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95"/>
              </a:spcBef>
            </a:pPr>
            <a:r>
              <a:rPr sz="5200" spc="-5" dirty="0">
                <a:latin typeface="Lucida Sans Unicode"/>
                <a:cs typeface="Lucida Sans Unicode"/>
              </a:rPr>
              <a:t>SOCIEDAD</a:t>
            </a:r>
            <a:r>
              <a:rPr sz="5200" spc="-15" dirty="0">
                <a:latin typeface="Lucida Sans Unicode"/>
                <a:cs typeface="Lucida Sans Unicode"/>
              </a:rPr>
              <a:t> </a:t>
            </a:r>
            <a:r>
              <a:rPr sz="5200" spc="-5" dirty="0">
                <a:latin typeface="Lucida Sans Unicode"/>
                <a:cs typeface="Lucida Sans Unicode"/>
              </a:rPr>
              <a:t>–</a:t>
            </a:r>
            <a:r>
              <a:rPr sz="5200" spc="-20" dirty="0">
                <a:latin typeface="Lucida Sans Unicode"/>
                <a:cs typeface="Lucida Sans Unicode"/>
              </a:rPr>
              <a:t> </a:t>
            </a:r>
            <a:r>
              <a:rPr sz="5200" spc="-5" dirty="0">
                <a:latin typeface="Lucida Sans Unicode"/>
                <a:cs typeface="Lucida Sans Unicode"/>
              </a:rPr>
              <a:t>ECONOMÍA</a:t>
            </a:r>
            <a:endParaRPr sz="52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6240"/>
              </a:spcBef>
            </a:pPr>
            <a:r>
              <a:rPr sz="5200" spc="-10" dirty="0">
                <a:latin typeface="Lucida Sans Unicode"/>
                <a:cs typeface="Lucida Sans Unicode"/>
              </a:rPr>
              <a:t>MANIFESTACIÓN</a:t>
            </a:r>
            <a:r>
              <a:rPr sz="5200" spc="-25" dirty="0">
                <a:latin typeface="Lucida Sans Unicode"/>
                <a:cs typeface="Lucida Sans Unicode"/>
              </a:rPr>
              <a:t> </a:t>
            </a:r>
            <a:r>
              <a:rPr sz="5200" spc="-5" dirty="0">
                <a:latin typeface="Lucida Sans Unicode"/>
                <a:cs typeface="Lucida Sans Unicode"/>
              </a:rPr>
              <a:t>CULTURAL</a:t>
            </a:r>
            <a:endParaRPr sz="5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7" y="116712"/>
            <a:ext cx="6876288" cy="381863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4864" y="0"/>
            <a:ext cx="9089390" cy="6858000"/>
            <a:chOff x="54864" y="0"/>
            <a:chExt cx="908939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43" y="4038600"/>
              <a:ext cx="2407920" cy="10393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223" y="5334000"/>
              <a:ext cx="2343912" cy="10408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96" y="4596384"/>
              <a:ext cx="4357116" cy="10591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4" y="59435"/>
              <a:ext cx="4262628" cy="39044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035" y="162432"/>
              <a:ext cx="4050919" cy="36986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5967" y="0"/>
              <a:ext cx="4828032" cy="68579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7981" y="122762"/>
              <a:ext cx="4608448" cy="66186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1247" y="5900927"/>
              <a:ext cx="4611624" cy="95707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18896" y="4159122"/>
            <a:ext cx="3434079" cy="2332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ALT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MESOP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OTAM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Í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ahoma"/>
              <a:cs typeface="Tahoma"/>
            </a:endParaRPr>
          </a:p>
          <a:p>
            <a:pPr marL="550545" marR="523875" indent="435609">
              <a:lnSpc>
                <a:spcPct val="100000"/>
              </a:lnSpc>
            </a:pPr>
            <a:r>
              <a:rPr sz="1600" i="1" spc="90" dirty="0">
                <a:solidFill>
                  <a:srgbClr val="0D0D0D"/>
                </a:solidFill>
                <a:latin typeface="Trebuchet MS"/>
                <a:cs typeface="Trebuchet MS"/>
              </a:rPr>
              <a:t>NORTE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Asiria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Montañosa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5" dirty="0">
                <a:solidFill>
                  <a:srgbClr val="0D0D0D"/>
                </a:solidFill>
                <a:latin typeface="Trebuchet MS"/>
                <a:cs typeface="Trebuchet MS"/>
              </a:rPr>
              <a:t>y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con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lluvias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Trebuchet MS"/>
              <a:cs typeface="Trebuchet MS"/>
            </a:endParaRPr>
          </a:p>
          <a:p>
            <a:pPr marL="52069">
              <a:lnSpc>
                <a:spcPct val="100000"/>
              </a:lnSpc>
            </a:pP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BAJ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MESOP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OTAM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Í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596900" algn="ctr">
              <a:lnSpc>
                <a:spcPct val="100000"/>
              </a:lnSpc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SUR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Sumeria</a:t>
            </a:r>
            <a:endParaRPr sz="1600">
              <a:latin typeface="Trebuchet MS"/>
              <a:cs typeface="Trebuchet MS"/>
            </a:endParaRPr>
          </a:p>
          <a:p>
            <a:pPr marL="594360" algn="ctr">
              <a:lnSpc>
                <a:spcPct val="100000"/>
              </a:lnSpc>
            </a:pP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Fértil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pero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carente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lluvias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823" y="870203"/>
            <a:ext cx="1805939" cy="10393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1302" y="990092"/>
            <a:ext cx="1414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GOBERNANTES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1470660"/>
            <a:ext cx="2500884" cy="13030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60882" y="1546605"/>
            <a:ext cx="1790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TEGLATFALASAR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I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ASURBANIPAL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II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SARGÓNII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" y="2660904"/>
            <a:ext cx="3548379" cy="1762125"/>
            <a:chOff x="99060" y="2660904"/>
            <a:chExt cx="3548379" cy="1762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9515" y="3363468"/>
              <a:ext cx="2947416" cy="1059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4" y="3496056"/>
              <a:ext cx="446531" cy="4221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" y="2660904"/>
              <a:ext cx="1481328" cy="104089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6283" y="2782061"/>
            <a:ext cx="98531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400" spc="25" dirty="0">
                <a:solidFill>
                  <a:srgbClr val="FFFFFF"/>
                </a:solidFill>
                <a:latin typeface="Tahoma"/>
                <a:cs typeface="Tahoma"/>
              </a:rPr>
              <a:t>GOBIERNO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1708" y="4258055"/>
            <a:ext cx="2790444" cy="13030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41959" y="3440684"/>
            <a:ext cx="2273935" cy="15356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es-ES" sz="1100" b="1" dirty="0">
                <a:latin typeface="Trebuchet MS"/>
                <a:cs typeface="Trebuchet MS"/>
              </a:rPr>
              <a:t>MONARQUÍA ABSOLUTA CON GRAN CONTROL DEL IMPERIO.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r>
              <a:rPr lang="es-ES" sz="1100" b="1" dirty="0">
                <a:latin typeface="Trebuchet MS"/>
                <a:cs typeface="Trebuchet MS"/>
              </a:rPr>
              <a:t>SE APOYÓ EN OFICIALES PARA TENER UN CONTROL EFECTIVO DEL TERRITORIO DOMINADO.</a:t>
            </a:r>
            <a:endParaRPr sz="1600" dirty="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53155" y="496823"/>
            <a:ext cx="5990844" cy="458114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5843" y="626363"/>
            <a:ext cx="8868410" cy="6217920"/>
            <a:chOff x="275843" y="626363"/>
            <a:chExt cx="8868410" cy="621792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3" y="4297679"/>
              <a:ext cx="446531" cy="4221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7846" y="692784"/>
              <a:ext cx="5634608" cy="39927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1967" y="626363"/>
              <a:ext cx="2478024" cy="24368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87801" y="821309"/>
              <a:ext cx="1888998" cy="184886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0671" y="2749294"/>
              <a:ext cx="6053328" cy="40949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86379" y="2943948"/>
              <a:ext cx="5750179" cy="350748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36718" y="3653868"/>
              <a:ext cx="1635378" cy="31595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823" y="870203"/>
            <a:ext cx="1805939" cy="10393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1302" y="990092"/>
            <a:ext cx="1414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GOBERNANTES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1470660"/>
            <a:ext cx="2500884" cy="13030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60882" y="1546605"/>
            <a:ext cx="1790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TEGLATFALASAR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I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ASURBANIPAL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II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SARGÓNII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" y="2660904"/>
            <a:ext cx="3548379" cy="1762125"/>
            <a:chOff x="99060" y="2660904"/>
            <a:chExt cx="3548379" cy="1762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9515" y="3363468"/>
              <a:ext cx="2947416" cy="1059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4" y="3496056"/>
              <a:ext cx="446531" cy="4221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" y="2660904"/>
              <a:ext cx="1481328" cy="104089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6283" y="2782061"/>
            <a:ext cx="98531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400" spc="25" dirty="0">
                <a:solidFill>
                  <a:srgbClr val="FFFFFF"/>
                </a:solidFill>
                <a:latin typeface="Tahoma"/>
                <a:cs typeface="Tahoma"/>
              </a:rPr>
              <a:t>GOBIERNO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1708" y="4258055"/>
            <a:ext cx="2790444" cy="13030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41959" y="3440684"/>
            <a:ext cx="2273935" cy="17049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es-ES" sz="1100" b="1" dirty="0">
                <a:latin typeface="Trebuchet MS"/>
                <a:cs typeface="Trebuchet MS"/>
              </a:rPr>
              <a:t>EL IMPERIO SE SOSTUVO CON EL COBRO DE IMPUESTOS.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r>
              <a:rPr lang="es-ES" sz="1100" b="1" dirty="0">
                <a:latin typeface="Trebuchet MS"/>
                <a:cs typeface="Trebuchet MS"/>
              </a:rPr>
              <a:t>EL DOMINIO DE LAS ZONAS CONQUISTADAS SE BASABA EN MANTENER A SUS AUTORIDADES Y TENER RELACIONES DE VASALLAJE..</a:t>
            </a:r>
            <a:endParaRPr sz="1600" dirty="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53155" y="496823"/>
            <a:ext cx="5990844" cy="458114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5843" y="626363"/>
            <a:ext cx="8868156" cy="6217919"/>
            <a:chOff x="275843" y="626363"/>
            <a:chExt cx="8868156" cy="6217919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3" y="4297679"/>
              <a:ext cx="446531" cy="4221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7846" y="692784"/>
              <a:ext cx="5634608" cy="39927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1967" y="626363"/>
              <a:ext cx="2478024" cy="24368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87801" y="821309"/>
              <a:ext cx="1888998" cy="184886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0671" y="2749294"/>
              <a:ext cx="6053328" cy="4094988"/>
            </a:xfrm>
            <a:prstGeom prst="rect">
              <a:avLst/>
            </a:prstGeom>
          </p:spPr>
        </p:pic>
      </p:grpSp>
      <p:pic>
        <p:nvPicPr>
          <p:cNvPr id="25" name="Imagen 24" descr="Relieve en el que Asurbanipal mata a un león (645-635 a.C.)">
            <a:extLst>
              <a:ext uri="{FF2B5EF4-FFF2-40B4-BE49-F238E27FC236}">
                <a16:creationId xmlns:a16="http://schemas.microsoft.com/office/drawing/2014/main" id="{472CEC0A-AAE2-228A-C5F0-BE10A495E50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714" y="3701796"/>
            <a:ext cx="5540871" cy="3101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795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823" y="870203"/>
            <a:ext cx="1805939" cy="10393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1302" y="990092"/>
            <a:ext cx="1414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GOBERNANTES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1470660"/>
            <a:ext cx="2500884" cy="13030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60882" y="1546605"/>
            <a:ext cx="1790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TEGLATFALASAR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I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ASURBANIPAL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II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SARGÓNII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" y="2660904"/>
            <a:ext cx="3548379" cy="1762125"/>
            <a:chOff x="99060" y="2660904"/>
            <a:chExt cx="3548379" cy="1762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9515" y="3363468"/>
              <a:ext cx="2947416" cy="1059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4" y="3496056"/>
              <a:ext cx="446531" cy="4221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" y="2660904"/>
              <a:ext cx="1481328" cy="104089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6283" y="2782061"/>
            <a:ext cx="98531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400" spc="25" dirty="0">
                <a:solidFill>
                  <a:srgbClr val="FFFFFF"/>
                </a:solidFill>
                <a:latin typeface="Tahoma"/>
                <a:cs typeface="Tahoma"/>
              </a:rPr>
              <a:t>GOBIERNO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1708" y="4258055"/>
            <a:ext cx="2790444" cy="13030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41959" y="3440684"/>
            <a:ext cx="2273935" cy="16587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"/>
              </a:spcBef>
            </a:pPr>
            <a:r>
              <a:rPr lang="es-ES" sz="1000" b="1" dirty="0">
                <a:latin typeface="Trebuchet MS"/>
                <a:cs typeface="Trebuchet MS"/>
              </a:rPr>
              <a:t>EL REY TENÍA PODER POLÍTICO, DIRIGÍA EL EJERCITO Y PARTICIPABA EN ACTOS RELIGIOSOS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r>
              <a:rPr lang="es-ES" sz="1100" b="1" dirty="0">
                <a:latin typeface="Trebuchet MS"/>
                <a:cs typeface="Trebuchet MS"/>
              </a:rPr>
              <a:t>EL EJÉRCITO ASIRIO ERA PODEROSO Y ESTABA BIEN ORGANIZADO. UTILIZARON ARMAS DE HIERRO Y CARROS.</a:t>
            </a: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53155" y="496823"/>
            <a:ext cx="5990844" cy="458114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5843" y="626363"/>
            <a:ext cx="8868156" cy="6217919"/>
            <a:chOff x="275843" y="626363"/>
            <a:chExt cx="8868156" cy="6217919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3" y="4297679"/>
              <a:ext cx="446531" cy="4221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7846" y="692784"/>
              <a:ext cx="5634608" cy="39927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1967" y="626363"/>
              <a:ext cx="2478024" cy="24368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87801" y="821309"/>
              <a:ext cx="1888998" cy="184886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0671" y="2749294"/>
              <a:ext cx="6053328" cy="4094988"/>
            </a:xfrm>
            <a:prstGeom prst="rect">
              <a:avLst/>
            </a:prstGeom>
          </p:spPr>
        </p:pic>
      </p:grpSp>
      <p:pic>
        <p:nvPicPr>
          <p:cNvPr id="25" name="Imagen 24" descr="El ejército del Imperio Neoasirio: las primeras máquinas de asedio">
            <a:extLst>
              <a:ext uri="{FF2B5EF4-FFF2-40B4-BE49-F238E27FC236}">
                <a16:creationId xmlns:a16="http://schemas.microsoft.com/office/drawing/2014/main" id="{EF94B58C-3AB1-ED31-EABB-405FFAE58B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78" y="3371119"/>
            <a:ext cx="5798892" cy="31561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252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823" y="870203"/>
            <a:ext cx="1805939" cy="10393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1302" y="990092"/>
            <a:ext cx="1414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GOBERNANTES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1470660"/>
            <a:ext cx="2500884" cy="13030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60882" y="1546605"/>
            <a:ext cx="1790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TEGLATFALASAR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I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ASURBANIPAL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II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SARGÓNII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" y="2660904"/>
            <a:ext cx="3548379" cy="1762125"/>
            <a:chOff x="99060" y="2660904"/>
            <a:chExt cx="3548379" cy="1762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9515" y="3363468"/>
              <a:ext cx="2947416" cy="1059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4" y="3496056"/>
              <a:ext cx="446531" cy="4221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" y="2660904"/>
              <a:ext cx="1481328" cy="104089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6283" y="2782061"/>
            <a:ext cx="98531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400" spc="25" dirty="0">
                <a:solidFill>
                  <a:srgbClr val="FFFFFF"/>
                </a:solidFill>
                <a:latin typeface="Tahoma"/>
                <a:cs typeface="Tahoma"/>
              </a:rPr>
              <a:t>ECONOMÍA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1708" y="4258055"/>
            <a:ext cx="2790444" cy="13030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41959" y="3440684"/>
            <a:ext cx="2273935" cy="17049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es-ES" sz="1100" b="1" dirty="0">
                <a:latin typeface="Trebuchet MS"/>
                <a:cs typeface="Trebuchet MS"/>
              </a:rPr>
              <a:t>SE BASABA EN LA AGRICULTURA. CULTIVARON CEBADA, TRIGO.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es-ES" sz="1100" b="1" dirty="0">
                <a:latin typeface="Trebuchet MS"/>
                <a:cs typeface="Trebuchet MS"/>
              </a:rPr>
              <a:t>DESARROLLARON GANADERÍA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r>
              <a:rPr lang="es-ES" sz="1100" b="1" dirty="0">
                <a:latin typeface="Trebuchet MS"/>
                <a:cs typeface="Trebuchet MS"/>
              </a:rPr>
              <a:t>FUERON GRANDES COMERCIANTES Y SUS CARAVANAS VIAJARON POR MESOPOTAMIA.</a:t>
            </a: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53155" y="496823"/>
            <a:ext cx="5990844" cy="458114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5843" y="626363"/>
            <a:ext cx="8868156" cy="6217919"/>
            <a:chOff x="275843" y="626363"/>
            <a:chExt cx="8868156" cy="6217919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3" y="4297679"/>
              <a:ext cx="446531" cy="4221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7846" y="692784"/>
              <a:ext cx="5634608" cy="39927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1967" y="626363"/>
              <a:ext cx="2478024" cy="24368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87801" y="821309"/>
              <a:ext cx="1888998" cy="184886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0671" y="2749294"/>
              <a:ext cx="6053328" cy="4094988"/>
            </a:xfrm>
            <a:prstGeom prst="rect">
              <a:avLst/>
            </a:prstGeom>
          </p:spPr>
        </p:pic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28DF69EE-BECC-B4EB-ACC8-2F672F66948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304" y="3767693"/>
            <a:ext cx="5443728" cy="27595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064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9088" y="47244"/>
            <a:ext cx="6409944" cy="59740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29992" y="110236"/>
          <a:ext cx="6156957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44145" marR="138430" indent="2832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PERÍODO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SUMERIO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1460" marR="93345" indent="-152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PRIMER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IMPERIO </a:t>
                      </a:r>
                      <a:r>
                        <a:rPr sz="1200" b="1" spc="-2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63830" marR="113030" indent="-412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ASIÓN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HITITAS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33045" marR="163195" indent="-628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ASIRIO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324485" marR="94615" indent="-22097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GUND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 I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MPER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BABILÓNICO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823" y="870203"/>
            <a:ext cx="1805939" cy="10393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1302" y="990092"/>
            <a:ext cx="1414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GOBERNANTES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1470660"/>
            <a:ext cx="2500884" cy="13030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60882" y="1546605"/>
            <a:ext cx="1790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TEGLATFALASAR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I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ASURBANIPAL 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II 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SARGÓNII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" y="2660904"/>
            <a:ext cx="3548379" cy="1762125"/>
            <a:chOff x="99060" y="2660904"/>
            <a:chExt cx="3548379" cy="1762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9515" y="3363468"/>
              <a:ext cx="2947416" cy="1059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4" y="3496056"/>
              <a:ext cx="446531" cy="4221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" y="2660904"/>
              <a:ext cx="1481328" cy="104089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86283" y="2782061"/>
            <a:ext cx="98531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1400" spc="25" dirty="0">
                <a:solidFill>
                  <a:srgbClr val="FFFFFF"/>
                </a:solidFill>
                <a:latin typeface="Tahoma"/>
                <a:cs typeface="Tahoma"/>
              </a:rPr>
              <a:t>LEGADO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1708" y="4258055"/>
            <a:ext cx="2790444" cy="13030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41959" y="3440684"/>
            <a:ext cx="2273935" cy="15356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es-ES" sz="1100" b="1" dirty="0">
                <a:latin typeface="Trebuchet MS"/>
                <a:cs typeface="Trebuchet MS"/>
              </a:rPr>
              <a:t>CONSTRUCCIÓN DE</a:t>
            </a: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es-ES" sz="1100" b="1" dirty="0">
                <a:latin typeface="Trebuchet MS"/>
                <a:cs typeface="Trebuchet MS"/>
              </a:rPr>
              <a:t> LA BIBLIOTECA MAS ANTIGUA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 dirty="0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endParaRPr lang="es-ES" sz="1100" b="1">
              <a:latin typeface="Trebuchet MS"/>
              <a:cs typeface="Trebuchet MS"/>
            </a:endParaRPr>
          </a:p>
          <a:p>
            <a:pPr marL="23495" marR="158115" algn="ctr">
              <a:lnSpc>
                <a:spcPct val="100000"/>
              </a:lnSpc>
            </a:pPr>
            <a:r>
              <a:rPr lang="es-ES" sz="1100" b="1">
                <a:latin typeface="Trebuchet MS"/>
                <a:cs typeface="Trebuchet MS"/>
              </a:rPr>
              <a:t>MEDICIÓN DEL TIEMPO EN HORAS, MINUTOS Y SEGUNDOS.</a:t>
            </a:r>
            <a:endParaRPr lang="es-ES" sz="1100" b="1" dirty="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53155" y="496823"/>
            <a:ext cx="5990844" cy="458114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5843" y="626363"/>
            <a:ext cx="8868410" cy="6217920"/>
            <a:chOff x="275843" y="626363"/>
            <a:chExt cx="8868410" cy="621792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43" y="4297679"/>
              <a:ext cx="446531" cy="4221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7846" y="692784"/>
              <a:ext cx="5634608" cy="39927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1967" y="626363"/>
              <a:ext cx="2478024" cy="24368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87801" y="821309"/>
              <a:ext cx="1888998" cy="184886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0671" y="2749294"/>
              <a:ext cx="6053328" cy="40949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86379" y="2943948"/>
              <a:ext cx="5750179" cy="350748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36718" y="3653868"/>
              <a:ext cx="1635378" cy="31595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1235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268</Words>
  <Application>Microsoft Office PowerPoint</Application>
  <PresentationFormat>Presentación en pantalla (4:3)</PresentationFormat>
  <Paragraphs>84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Lucida Sans Unicode</vt:lpstr>
      <vt:lpstr>Tahoma</vt:lpstr>
      <vt:lpstr>Trebuchet MS</vt:lpstr>
      <vt:lpstr>Office Theme</vt:lpstr>
      <vt:lpstr>MESOPOTAMÍA MEDIO GEOGRÁFICO – HISTORIA – APORTES CULTURALES</vt:lpstr>
      <vt:lpstr>MEDIO GEOGRÁFICO  PERÍODOS HISTÓRICOS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Maria Sanz</cp:lastModifiedBy>
  <cp:revision>6</cp:revision>
  <dcterms:created xsi:type="dcterms:W3CDTF">2023-07-30T18:05:29Z</dcterms:created>
  <dcterms:modified xsi:type="dcterms:W3CDTF">2023-08-05T17:12:18Z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2014-04-20T00:00:00Z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2023-07-30T00:00:00Z</vt:filetime>
  </property>
</Properties>
</file>