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2" r:id="rId6"/>
    <p:sldId id="263" r:id="rId7"/>
    <p:sldId id="265" r:id="rId8"/>
    <p:sldId id="273" r:id="rId9"/>
    <p:sldId id="274" r:id="rId10"/>
  </p:sldIdLst>
  <p:sldSz cx="9144000" cy="6858000" type="screen4x3"/>
  <p:notesSz cx="9144000" cy="6858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428" autoAdjust="0"/>
    <p:restoredTop sz="94660"/>
  </p:normalViewPr>
  <p:slideViewPr>
    <p:cSldViewPr>
      <p:cViewPr varScale="1">
        <p:scale>
          <a:sx n="78" d="100"/>
          <a:sy n="78" d="100"/>
        </p:scale>
        <p:origin x="1373" y="6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8/7/2023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200" b="0" i="0">
                <a:solidFill>
                  <a:schemeClr val="tx1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8/7/2023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200" b="0" i="0">
                <a:solidFill>
                  <a:schemeClr val="tx1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8/7/2023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200" b="0" i="0">
                <a:solidFill>
                  <a:schemeClr val="tx1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8/7/2023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8/7/2023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41019" y="441812"/>
            <a:ext cx="7337425" cy="24041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200" b="0" i="0">
                <a:solidFill>
                  <a:schemeClr val="tx1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577340"/>
            <a:ext cx="82296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8/7/2023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3.png"/><Relationship Id="rId18" Type="http://schemas.openxmlformats.org/officeDocument/2006/relationships/image" Target="../media/image3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12" Type="http://schemas.openxmlformats.org/officeDocument/2006/relationships/image" Target="../media/image32.png"/><Relationship Id="rId17" Type="http://schemas.openxmlformats.org/officeDocument/2006/relationships/image" Target="../media/image37.png"/><Relationship Id="rId2" Type="http://schemas.openxmlformats.org/officeDocument/2006/relationships/image" Target="../media/image22.png"/><Relationship Id="rId16" Type="http://schemas.openxmlformats.org/officeDocument/2006/relationships/image" Target="../media/image36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5" Type="http://schemas.openxmlformats.org/officeDocument/2006/relationships/image" Target="../media/image25.png"/><Relationship Id="rId15" Type="http://schemas.openxmlformats.org/officeDocument/2006/relationships/image" Target="../media/image35.pn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Relationship Id="rId14" Type="http://schemas.openxmlformats.org/officeDocument/2006/relationships/image" Target="../media/image3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openxmlformats.org/officeDocument/2006/relationships/image" Target="../media/image52.png"/><Relationship Id="rId18" Type="http://schemas.openxmlformats.org/officeDocument/2006/relationships/image" Target="../media/image57.jpg"/><Relationship Id="rId3" Type="http://schemas.openxmlformats.org/officeDocument/2006/relationships/image" Target="../media/image43.png"/><Relationship Id="rId7" Type="http://schemas.openxmlformats.org/officeDocument/2006/relationships/image" Target="../media/image46.png"/><Relationship Id="rId12" Type="http://schemas.openxmlformats.org/officeDocument/2006/relationships/image" Target="../media/image51.png"/><Relationship Id="rId17" Type="http://schemas.openxmlformats.org/officeDocument/2006/relationships/image" Target="../media/image56.png"/><Relationship Id="rId2" Type="http://schemas.openxmlformats.org/officeDocument/2006/relationships/image" Target="../media/image22.png"/><Relationship Id="rId16" Type="http://schemas.openxmlformats.org/officeDocument/2006/relationships/image" Target="../media/image5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6.png"/><Relationship Id="rId11" Type="http://schemas.openxmlformats.org/officeDocument/2006/relationships/image" Target="../media/image50.png"/><Relationship Id="rId5" Type="http://schemas.openxmlformats.org/officeDocument/2006/relationships/image" Target="../media/image45.png"/><Relationship Id="rId15" Type="http://schemas.openxmlformats.org/officeDocument/2006/relationships/image" Target="../media/image54.png"/><Relationship Id="rId10" Type="http://schemas.openxmlformats.org/officeDocument/2006/relationships/image" Target="../media/image49.png"/><Relationship Id="rId4" Type="http://schemas.openxmlformats.org/officeDocument/2006/relationships/image" Target="../media/image44.png"/><Relationship Id="rId9" Type="http://schemas.openxmlformats.org/officeDocument/2006/relationships/image" Target="../media/image48.png"/><Relationship Id="rId14" Type="http://schemas.openxmlformats.org/officeDocument/2006/relationships/image" Target="../media/image5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1.jpg"/><Relationship Id="rId4" Type="http://schemas.openxmlformats.org/officeDocument/2006/relationships/image" Target="../media/image6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jpg"/><Relationship Id="rId3" Type="http://schemas.openxmlformats.org/officeDocument/2006/relationships/image" Target="../media/image63.jpg"/><Relationship Id="rId7" Type="http://schemas.openxmlformats.org/officeDocument/2006/relationships/image" Target="../media/image67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6.jp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685925" y="43129"/>
            <a:ext cx="5879465" cy="10845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355">
              <a:lnSpc>
                <a:spcPts val="5610"/>
              </a:lnSpc>
              <a:spcBef>
                <a:spcPts val="100"/>
              </a:spcBef>
            </a:pPr>
            <a:r>
              <a:rPr sz="4800" b="1" spc="910" dirty="0">
                <a:latin typeface="Cambria"/>
                <a:cs typeface="Cambria"/>
              </a:rPr>
              <a:t>MESOPOTAMÍA</a:t>
            </a:r>
            <a:endParaRPr sz="4800">
              <a:latin typeface="Cambria"/>
              <a:cs typeface="Cambria"/>
            </a:endParaRPr>
          </a:p>
          <a:p>
            <a:pPr marL="12700">
              <a:lnSpc>
                <a:spcPts val="2730"/>
              </a:lnSpc>
            </a:pPr>
            <a:r>
              <a:rPr sz="2400" b="1" spc="-680" dirty="0">
                <a:latin typeface="Tahoma"/>
                <a:cs typeface="Tahoma"/>
              </a:rPr>
              <a:t>MEDIO</a:t>
            </a:r>
            <a:r>
              <a:rPr sz="2400" b="1" spc="-360" dirty="0">
                <a:latin typeface="Tahoma"/>
                <a:cs typeface="Tahoma"/>
              </a:rPr>
              <a:t> </a:t>
            </a:r>
            <a:r>
              <a:rPr sz="2400" b="1" spc="-615" dirty="0">
                <a:latin typeface="Tahoma"/>
                <a:cs typeface="Tahoma"/>
              </a:rPr>
              <a:t>GEOGRÁFICO</a:t>
            </a:r>
            <a:r>
              <a:rPr sz="2400" b="1" spc="-200" dirty="0">
                <a:latin typeface="Tahoma"/>
                <a:cs typeface="Tahoma"/>
              </a:rPr>
              <a:t> </a:t>
            </a:r>
            <a:r>
              <a:rPr sz="2400" b="1" spc="-500" dirty="0">
                <a:latin typeface="Tahoma"/>
                <a:cs typeface="Tahoma"/>
              </a:rPr>
              <a:t>–</a:t>
            </a:r>
            <a:r>
              <a:rPr sz="2400" b="1" spc="-195" dirty="0">
                <a:latin typeface="Tahoma"/>
                <a:cs typeface="Tahoma"/>
              </a:rPr>
              <a:t> </a:t>
            </a:r>
            <a:r>
              <a:rPr sz="2400" b="1" spc="-615" dirty="0">
                <a:latin typeface="Tahoma"/>
                <a:cs typeface="Tahoma"/>
              </a:rPr>
              <a:t>HISTORIA</a:t>
            </a:r>
            <a:r>
              <a:rPr sz="2400" b="1" spc="-190" dirty="0">
                <a:latin typeface="Tahoma"/>
                <a:cs typeface="Tahoma"/>
              </a:rPr>
              <a:t> </a:t>
            </a:r>
            <a:r>
              <a:rPr sz="2400" b="1" spc="-500" dirty="0">
                <a:latin typeface="Tahoma"/>
                <a:cs typeface="Tahoma"/>
              </a:rPr>
              <a:t>–</a:t>
            </a:r>
            <a:r>
              <a:rPr sz="2400" b="1" spc="-195" dirty="0">
                <a:latin typeface="Tahoma"/>
                <a:cs typeface="Tahoma"/>
              </a:rPr>
              <a:t> </a:t>
            </a:r>
            <a:r>
              <a:rPr sz="2400" b="1" spc="-560" dirty="0">
                <a:latin typeface="Tahoma"/>
                <a:cs typeface="Tahoma"/>
              </a:rPr>
              <a:t>APORTES</a:t>
            </a:r>
            <a:r>
              <a:rPr sz="2400" b="1" spc="330" dirty="0">
                <a:latin typeface="Tahoma"/>
                <a:cs typeface="Tahoma"/>
              </a:rPr>
              <a:t> </a:t>
            </a:r>
            <a:r>
              <a:rPr sz="2400" b="1" spc="-550" dirty="0">
                <a:latin typeface="Tahoma"/>
                <a:cs typeface="Tahoma"/>
              </a:rPr>
              <a:t>CULTURALES</a:t>
            </a:r>
            <a:endParaRPr sz="24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8EB4E2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2473451" y="0"/>
            <a:ext cx="4418330" cy="1100455"/>
            <a:chOff x="2473451" y="0"/>
            <a:chExt cx="4418330" cy="110045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74035" y="28955"/>
              <a:ext cx="4067556" cy="81534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473451" y="0"/>
              <a:ext cx="4418076" cy="1100327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627756" y="44589"/>
              <a:ext cx="3960495" cy="708025"/>
            </a:xfrm>
            <a:custGeom>
              <a:avLst/>
              <a:gdLst/>
              <a:ahLst/>
              <a:cxnLst/>
              <a:rect l="l" t="t" r="r" b="b"/>
              <a:pathLst>
                <a:path w="3960495" h="708025">
                  <a:moveTo>
                    <a:pt x="3960495" y="0"/>
                  </a:moveTo>
                  <a:lnTo>
                    <a:pt x="0" y="0"/>
                  </a:lnTo>
                  <a:lnTo>
                    <a:pt x="0" y="707885"/>
                  </a:lnTo>
                  <a:lnTo>
                    <a:pt x="3960495" y="707885"/>
                  </a:lnTo>
                  <a:lnTo>
                    <a:pt x="396049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2820161" y="66878"/>
            <a:ext cx="357632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70" dirty="0">
                <a:solidFill>
                  <a:srgbClr val="5F497A"/>
                </a:solidFill>
                <a:latin typeface="Tahoma"/>
                <a:cs typeface="Tahoma"/>
              </a:rPr>
              <a:t>MESOPOTAMÍA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382270">
              <a:lnSpc>
                <a:spcPct val="150000"/>
              </a:lnSpc>
              <a:spcBef>
                <a:spcPts val="105"/>
              </a:spcBef>
            </a:pPr>
            <a:r>
              <a:rPr spc="-5" dirty="0"/>
              <a:t>MEDIO GEOGRÁFICO </a:t>
            </a:r>
            <a:r>
              <a:rPr dirty="0"/>
              <a:t> </a:t>
            </a:r>
            <a:r>
              <a:rPr spc="-5" dirty="0"/>
              <a:t>PERÍODOS</a:t>
            </a:r>
            <a:r>
              <a:rPr spc="-35" dirty="0"/>
              <a:t> </a:t>
            </a:r>
            <a:r>
              <a:rPr spc="-5" dirty="0"/>
              <a:t>HISTÓRICOS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62255" y="3613784"/>
            <a:ext cx="8886825" cy="2402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445" algn="ctr">
              <a:lnSpc>
                <a:spcPct val="100000"/>
              </a:lnSpc>
              <a:spcBef>
                <a:spcPts val="95"/>
              </a:spcBef>
            </a:pPr>
            <a:r>
              <a:rPr sz="5200" spc="-5" dirty="0">
                <a:latin typeface="Lucida Sans Unicode"/>
                <a:cs typeface="Lucida Sans Unicode"/>
              </a:rPr>
              <a:t>SOCIEDAD</a:t>
            </a:r>
            <a:r>
              <a:rPr sz="5200" spc="-15" dirty="0">
                <a:latin typeface="Lucida Sans Unicode"/>
                <a:cs typeface="Lucida Sans Unicode"/>
              </a:rPr>
              <a:t> </a:t>
            </a:r>
            <a:r>
              <a:rPr sz="5200" spc="-5" dirty="0">
                <a:latin typeface="Lucida Sans Unicode"/>
                <a:cs typeface="Lucida Sans Unicode"/>
              </a:rPr>
              <a:t>–</a:t>
            </a:r>
            <a:r>
              <a:rPr sz="5200" spc="-20" dirty="0">
                <a:latin typeface="Lucida Sans Unicode"/>
                <a:cs typeface="Lucida Sans Unicode"/>
              </a:rPr>
              <a:t> </a:t>
            </a:r>
            <a:r>
              <a:rPr sz="5200" spc="-5" dirty="0">
                <a:latin typeface="Lucida Sans Unicode"/>
                <a:cs typeface="Lucida Sans Unicode"/>
              </a:rPr>
              <a:t>ECONOMÍA</a:t>
            </a:r>
            <a:endParaRPr sz="5200">
              <a:latin typeface="Lucida Sans Unicode"/>
              <a:cs typeface="Lucida Sans Unicode"/>
            </a:endParaRPr>
          </a:p>
          <a:p>
            <a:pPr algn="ctr">
              <a:lnSpc>
                <a:spcPct val="100000"/>
              </a:lnSpc>
              <a:spcBef>
                <a:spcPts val="6240"/>
              </a:spcBef>
            </a:pPr>
            <a:r>
              <a:rPr sz="5200" spc="-10" dirty="0">
                <a:latin typeface="Lucida Sans Unicode"/>
                <a:cs typeface="Lucida Sans Unicode"/>
              </a:rPr>
              <a:t>MANIFESTACIÓN</a:t>
            </a:r>
            <a:r>
              <a:rPr sz="5200" spc="-25" dirty="0">
                <a:latin typeface="Lucida Sans Unicode"/>
                <a:cs typeface="Lucida Sans Unicode"/>
              </a:rPr>
              <a:t> </a:t>
            </a:r>
            <a:r>
              <a:rPr sz="5200" spc="-5" dirty="0">
                <a:latin typeface="Lucida Sans Unicode"/>
                <a:cs typeface="Lucida Sans Unicode"/>
              </a:rPr>
              <a:t>CULTURAL</a:t>
            </a:r>
            <a:endParaRPr sz="52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8EB4E2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301751"/>
              <a:ext cx="5535168" cy="655624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061" y="431189"/>
              <a:ext cx="5394706" cy="632383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172967" y="0"/>
              <a:ext cx="5971031" cy="472287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247388" y="0"/>
              <a:ext cx="3877056" cy="192938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922646" y="206502"/>
              <a:ext cx="2240788" cy="79832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203448" y="911352"/>
              <a:ext cx="5940552" cy="2237232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898519" y="1303147"/>
              <a:ext cx="4308856" cy="92494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739896" y="2130551"/>
              <a:ext cx="4611624" cy="2237232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433442" y="2634488"/>
              <a:ext cx="3258947" cy="86931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8EB4E2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007" y="116712"/>
            <a:ext cx="6876288" cy="3818635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54864" y="0"/>
            <a:ext cx="9089390" cy="6858000"/>
            <a:chOff x="54864" y="0"/>
            <a:chExt cx="9089390" cy="685800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9643" y="4038600"/>
              <a:ext cx="2407920" cy="103936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68223" y="5334000"/>
              <a:ext cx="2343912" cy="104089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68096" y="4596384"/>
              <a:ext cx="4357116" cy="105918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4864" y="59435"/>
              <a:ext cx="4262628" cy="390448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1035" y="162432"/>
              <a:ext cx="4050919" cy="3698621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315967" y="0"/>
              <a:ext cx="4828032" cy="685799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427981" y="122762"/>
              <a:ext cx="4608448" cy="6618605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41247" y="5900927"/>
              <a:ext cx="4611624" cy="957070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418896" y="4159122"/>
            <a:ext cx="3434079" cy="23329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35" dirty="0">
                <a:solidFill>
                  <a:srgbClr val="FFFFFF"/>
                </a:solidFill>
                <a:latin typeface="Tahoma"/>
                <a:cs typeface="Tahoma"/>
              </a:rPr>
              <a:t>ALT</a:t>
            </a:r>
            <a:r>
              <a:rPr sz="1600" spc="20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600" spc="-1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20" dirty="0">
                <a:solidFill>
                  <a:srgbClr val="FFFFFF"/>
                </a:solidFill>
                <a:latin typeface="Tahoma"/>
                <a:cs typeface="Tahoma"/>
              </a:rPr>
              <a:t>MESOP</a:t>
            </a:r>
            <a:r>
              <a:rPr sz="1600" spc="30" dirty="0">
                <a:solidFill>
                  <a:srgbClr val="FFFFFF"/>
                </a:solidFill>
                <a:latin typeface="Tahoma"/>
                <a:cs typeface="Tahoma"/>
              </a:rPr>
              <a:t>OTAM</a:t>
            </a:r>
            <a:r>
              <a:rPr sz="1600" spc="5" dirty="0">
                <a:solidFill>
                  <a:srgbClr val="FFFFFF"/>
                </a:solidFill>
                <a:latin typeface="Tahoma"/>
                <a:cs typeface="Tahoma"/>
              </a:rPr>
              <a:t>Í</a:t>
            </a:r>
            <a:r>
              <a:rPr sz="1600" spc="20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endParaRPr sz="16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750">
              <a:latin typeface="Tahoma"/>
              <a:cs typeface="Tahoma"/>
            </a:endParaRPr>
          </a:p>
          <a:p>
            <a:pPr marL="550545" marR="523875" indent="435609">
              <a:lnSpc>
                <a:spcPct val="100000"/>
              </a:lnSpc>
            </a:pPr>
            <a:r>
              <a:rPr sz="1600" i="1" spc="90" dirty="0">
                <a:solidFill>
                  <a:srgbClr val="0D0D0D"/>
                </a:solidFill>
                <a:latin typeface="Trebuchet MS"/>
                <a:cs typeface="Trebuchet MS"/>
              </a:rPr>
              <a:t>NORTE </a:t>
            </a:r>
            <a:r>
              <a:rPr sz="1600" i="1" spc="210" dirty="0">
                <a:solidFill>
                  <a:srgbClr val="0D0D0D"/>
                </a:solidFill>
                <a:latin typeface="Trebuchet MS"/>
                <a:cs typeface="Trebuchet MS"/>
              </a:rPr>
              <a:t>– </a:t>
            </a:r>
            <a:r>
              <a:rPr sz="1600" i="1" spc="65" dirty="0">
                <a:solidFill>
                  <a:srgbClr val="0D0D0D"/>
                </a:solidFill>
                <a:latin typeface="Trebuchet MS"/>
                <a:cs typeface="Trebuchet MS"/>
              </a:rPr>
              <a:t>Asiria </a:t>
            </a:r>
            <a:r>
              <a:rPr sz="1600" i="1" spc="70" dirty="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sz="1600" i="1" spc="80" dirty="0">
                <a:solidFill>
                  <a:srgbClr val="0D0D0D"/>
                </a:solidFill>
                <a:latin typeface="Trebuchet MS"/>
                <a:cs typeface="Trebuchet MS"/>
              </a:rPr>
              <a:t>Montañosa</a:t>
            </a:r>
            <a:r>
              <a:rPr sz="1600" i="1" spc="35" dirty="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sz="1600" i="1" spc="85" dirty="0">
                <a:solidFill>
                  <a:srgbClr val="0D0D0D"/>
                </a:solidFill>
                <a:latin typeface="Trebuchet MS"/>
                <a:cs typeface="Trebuchet MS"/>
              </a:rPr>
              <a:t>y</a:t>
            </a:r>
            <a:r>
              <a:rPr sz="1600" i="1" spc="10" dirty="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sz="1600" i="1" spc="70" dirty="0">
                <a:solidFill>
                  <a:srgbClr val="0D0D0D"/>
                </a:solidFill>
                <a:latin typeface="Trebuchet MS"/>
                <a:cs typeface="Trebuchet MS"/>
              </a:rPr>
              <a:t>con</a:t>
            </a:r>
            <a:r>
              <a:rPr sz="1600" i="1" spc="-5" dirty="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sz="1600" i="1" spc="35" dirty="0">
                <a:solidFill>
                  <a:srgbClr val="0D0D0D"/>
                </a:solidFill>
                <a:latin typeface="Trebuchet MS"/>
                <a:cs typeface="Trebuchet MS"/>
              </a:rPr>
              <a:t>lluvias</a:t>
            </a:r>
            <a:endParaRPr sz="16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950">
              <a:latin typeface="Trebuchet MS"/>
              <a:cs typeface="Trebuchet MS"/>
            </a:endParaRPr>
          </a:p>
          <a:p>
            <a:pPr marL="52069">
              <a:lnSpc>
                <a:spcPct val="100000"/>
              </a:lnSpc>
            </a:pPr>
            <a:r>
              <a:rPr sz="1600" spc="45" dirty="0">
                <a:solidFill>
                  <a:srgbClr val="FFFFFF"/>
                </a:solidFill>
                <a:latin typeface="Tahoma"/>
                <a:cs typeface="Tahoma"/>
              </a:rPr>
              <a:t>BAJ</a:t>
            </a:r>
            <a:r>
              <a:rPr sz="1600" spc="55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600" spc="-1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20" dirty="0">
                <a:solidFill>
                  <a:srgbClr val="FFFFFF"/>
                </a:solidFill>
                <a:latin typeface="Tahoma"/>
                <a:cs typeface="Tahoma"/>
              </a:rPr>
              <a:t>MESOP</a:t>
            </a:r>
            <a:r>
              <a:rPr sz="1600" spc="30" dirty="0">
                <a:solidFill>
                  <a:srgbClr val="FFFFFF"/>
                </a:solidFill>
                <a:latin typeface="Tahoma"/>
                <a:cs typeface="Tahoma"/>
              </a:rPr>
              <a:t>OTAM</a:t>
            </a:r>
            <a:r>
              <a:rPr sz="1600" spc="5" dirty="0">
                <a:solidFill>
                  <a:srgbClr val="FFFFFF"/>
                </a:solidFill>
                <a:latin typeface="Tahoma"/>
                <a:cs typeface="Tahoma"/>
              </a:rPr>
              <a:t>Í</a:t>
            </a:r>
            <a:r>
              <a:rPr sz="1600" spc="20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endParaRPr sz="16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00">
              <a:latin typeface="Tahoma"/>
              <a:cs typeface="Tahoma"/>
            </a:endParaRPr>
          </a:p>
          <a:p>
            <a:pPr marL="596900" algn="ctr">
              <a:lnSpc>
                <a:spcPct val="100000"/>
              </a:lnSpc>
            </a:pPr>
            <a:r>
              <a:rPr sz="1600" i="1" spc="75" dirty="0">
                <a:solidFill>
                  <a:srgbClr val="0D0D0D"/>
                </a:solidFill>
                <a:latin typeface="Trebuchet MS"/>
                <a:cs typeface="Trebuchet MS"/>
              </a:rPr>
              <a:t>SUR</a:t>
            </a:r>
            <a:r>
              <a:rPr sz="1600" i="1" spc="35" dirty="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sz="1600" i="1" spc="210" dirty="0">
                <a:solidFill>
                  <a:srgbClr val="0D0D0D"/>
                </a:solidFill>
                <a:latin typeface="Trebuchet MS"/>
                <a:cs typeface="Trebuchet MS"/>
              </a:rPr>
              <a:t>–</a:t>
            </a:r>
            <a:r>
              <a:rPr sz="1600" i="1" dirty="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sz="1600" i="1" spc="70" dirty="0">
                <a:solidFill>
                  <a:srgbClr val="0D0D0D"/>
                </a:solidFill>
                <a:latin typeface="Trebuchet MS"/>
                <a:cs typeface="Trebuchet MS"/>
              </a:rPr>
              <a:t>Sumeria</a:t>
            </a:r>
            <a:endParaRPr sz="1600">
              <a:latin typeface="Trebuchet MS"/>
              <a:cs typeface="Trebuchet MS"/>
            </a:endParaRPr>
          </a:p>
          <a:p>
            <a:pPr marL="594360" algn="ctr">
              <a:lnSpc>
                <a:spcPct val="100000"/>
              </a:lnSpc>
            </a:pPr>
            <a:r>
              <a:rPr sz="1600" i="1" spc="-5" dirty="0">
                <a:solidFill>
                  <a:srgbClr val="0D0D0D"/>
                </a:solidFill>
                <a:latin typeface="Trebuchet MS"/>
                <a:cs typeface="Trebuchet MS"/>
              </a:rPr>
              <a:t>Fértil </a:t>
            </a:r>
            <a:r>
              <a:rPr sz="1600" i="1" spc="45" dirty="0">
                <a:solidFill>
                  <a:srgbClr val="0D0D0D"/>
                </a:solidFill>
                <a:latin typeface="Trebuchet MS"/>
                <a:cs typeface="Trebuchet MS"/>
              </a:rPr>
              <a:t>pero</a:t>
            </a:r>
            <a:r>
              <a:rPr sz="1600" i="1" spc="25" dirty="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sz="1600" i="1" spc="45" dirty="0">
                <a:solidFill>
                  <a:srgbClr val="0D0D0D"/>
                </a:solidFill>
                <a:latin typeface="Trebuchet MS"/>
                <a:cs typeface="Trebuchet MS"/>
              </a:rPr>
              <a:t>carente</a:t>
            </a:r>
            <a:r>
              <a:rPr sz="1600" i="1" spc="10" dirty="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sz="1600" i="1" spc="30" dirty="0">
                <a:solidFill>
                  <a:srgbClr val="0D0D0D"/>
                </a:solidFill>
                <a:latin typeface="Trebuchet MS"/>
                <a:cs typeface="Trebuchet MS"/>
              </a:rPr>
              <a:t>de</a:t>
            </a:r>
            <a:r>
              <a:rPr sz="1600" i="1" spc="10" dirty="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sz="1600" i="1" spc="35" dirty="0">
                <a:solidFill>
                  <a:srgbClr val="0D0D0D"/>
                </a:solidFill>
                <a:latin typeface="Trebuchet MS"/>
                <a:cs typeface="Trebuchet MS"/>
              </a:rPr>
              <a:t>lluvias</a:t>
            </a:r>
            <a:endParaRPr sz="16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8EB4E2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09088" y="47244"/>
            <a:ext cx="6409944" cy="597407"/>
          </a:xfrm>
          <a:prstGeom prst="rect">
            <a:avLst/>
          </a:prstGeom>
        </p:spPr>
      </p:pic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2729992" y="110236"/>
          <a:ext cx="6156957" cy="457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401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60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01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0042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4017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144145" marR="138430" indent="28321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2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PERÍODO 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SUMERIO</a:t>
                      </a:r>
                      <a:r>
                        <a:rPr sz="1200" b="1" spc="-4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ACADIO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251460" marR="93345" indent="-15240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2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PRIMER</a:t>
                      </a:r>
                      <a:r>
                        <a:rPr sz="1200" b="1" spc="-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IMPERIO </a:t>
                      </a:r>
                      <a:r>
                        <a:rPr sz="1200" b="1" spc="-26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BABILÓNICO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77923B"/>
                    </a:solidFill>
                  </a:tcPr>
                </a:tc>
                <a:tc>
                  <a:txBody>
                    <a:bodyPr/>
                    <a:lstStyle/>
                    <a:p>
                      <a:pPr marL="163830" marR="113030" indent="-4127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IN</a:t>
                      </a:r>
                      <a:r>
                        <a:rPr sz="1200" b="1" spc="-6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V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ASIÓN</a:t>
                      </a:r>
                      <a:r>
                        <a:rPr sz="12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DE  </a:t>
                      </a:r>
                      <a:r>
                        <a:rPr sz="12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LOS</a:t>
                      </a:r>
                      <a:r>
                        <a:rPr sz="1200" b="1" spc="-4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HITITAS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233045" marR="163195" indent="-6286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MPER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IO  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ASIRIO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324485" marR="94615" indent="-220979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</a:t>
                      </a:r>
                      <a:r>
                        <a:rPr sz="120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GUND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 I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MPER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IO  </a:t>
                      </a:r>
                      <a:r>
                        <a:rPr sz="12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BABILÓNICO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5823" y="870203"/>
            <a:ext cx="1805939" cy="1039368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363118" y="990092"/>
            <a:ext cx="131191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10" dirty="0">
                <a:solidFill>
                  <a:srgbClr val="FFFFFF"/>
                </a:solidFill>
                <a:latin typeface="Tahoma"/>
                <a:cs typeface="Tahoma"/>
              </a:rPr>
              <a:t>GOBERNANTE</a:t>
            </a:r>
            <a:endParaRPr sz="1600">
              <a:latin typeface="Tahoma"/>
              <a:cs typeface="Tahoma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73023" y="1470660"/>
            <a:ext cx="1976627" cy="815339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715467" y="1546605"/>
            <a:ext cx="123253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i="1" spc="75" dirty="0">
                <a:solidFill>
                  <a:srgbClr val="0D0D0D"/>
                </a:solidFill>
                <a:latin typeface="Trebuchet MS"/>
                <a:cs typeface="Trebuchet MS"/>
              </a:rPr>
              <a:t>HAMMURABI</a:t>
            </a:r>
            <a:endParaRPr sz="1600">
              <a:latin typeface="Trebuchet MS"/>
              <a:cs typeface="Trebuchet MS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99060" y="2165604"/>
            <a:ext cx="3316604" cy="1762125"/>
            <a:chOff x="99060" y="2165604"/>
            <a:chExt cx="3316604" cy="1762125"/>
          </a:xfrm>
        </p:grpSpPr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22376" y="2868168"/>
              <a:ext cx="2692908" cy="105917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75844" y="3000756"/>
              <a:ext cx="446531" cy="422148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9060" y="2165604"/>
              <a:ext cx="1481328" cy="1040891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386283" y="2286761"/>
            <a:ext cx="90487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25" dirty="0">
                <a:solidFill>
                  <a:srgbClr val="FFFFFF"/>
                </a:solidFill>
                <a:latin typeface="Tahoma"/>
                <a:cs typeface="Tahoma"/>
              </a:rPr>
              <a:t>APORTES</a:t>
            </a:r>
            <a:endParaRPr sz="1600">
              <a:latin typeface="Tahoma"/>
              <a:cs typeface="Tahoma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275843" y="3762755"/>
            <a:ext cx="3325495" cy="1685925"/>
            <a:chOff x="275843" y="3762755"/>
            <a:chExt cx="3325495" cy="1685925"/>
          </a:xfrm>
        </p:grpSpPr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22375" y="3762755"/>
              <a:ext cx="2692908" cy="815340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75843" y="3802379"/>
              <a:ext cx="446531" cy="422148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22375" y="4389119"/>
              <a:ext cx="2878836" cy="1059180"/>
            </a:xfrm>
            <a:prstGeom prst="rect">
              <a:avLst/>
            </a:prstGeom>
          </p:spPr>
        </p:pic>
      </p:grpSp>
      <p:sp>
        <p:nvSpPr>
          <p:cNvPr id="18" name="object 18"/>
          <p:cNvSpPr txBox="1"/>
          <p:nvPr/>
        </p:nvSpPr>
        <p:spPr>
          <a:xfrm>
            <a:off x="887679" y="2945383"/>
            <a:ext cx="2185035" cy="20339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56210" marR="284480" indent="-10795">
              <a:lnSpc>
                <a:spcPct val="100000"/>
              </a:lnSpc>
              <a:spcBef>
                <a:spcPts val="95"/>
              </a:spcBef>
            </a:pPr>
            <a:r>
              <a:rPr sz="1600" i="1" spc="70" dirty="0">
                <a:solidFill>
                  <a:srgbClr val="0D0D0D"/>
                </a:solidFill>
                <a:latin typeface="Trebuchet MS"/>
                <a:cs typeface="Trebuchet MS"/>
              </a:rPr>
              <a:t>Código</a:t>
            </a:r>
            <a:r>
              <a:rPr sz="1600" i="1" spc="5" dirty="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sz="1600" i="1" spc="35" dirty="0">
                <a:solidFill>
                  <a:srgbClr val="0D0D0D"/>
                </a:solidFill>
                <a:latin typeface="Trebuchet MS"/>
                <a:cs typeface="Trebuchet MS"/>
              </a:rPr>
              <a:t>legal</a:t>
            </a:r>
            <a:r>
              <a:rPr sz="1600" i="1" spc="5" dirty="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sz="1600" i="1" spc="105" dirty="0">
                <a:solidFill>
                  <a:srgbClr val="0D0D0D"/>
                </a:solidFill>
                <a:latin typeface="Trebuchet MS"/>
                <a:cs typeface="Trebuchet MS"/>
              </a:rPr>
              <a:t>para </a:t>
            </a:r>
            <a:r>
              <a:rPr sz="1600" i="1" spc="-465" dirty="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sz="1600" i="1" spc="60" dirty="0">
                <a:solidFill>
                  <a:srgbClr val="0D0D0D"/>
                </a:solidFill>
                <a:latin typeface="Trebuchet MS"/>
                <a:cs typeface="Trebuchet MS"/>
              </a:rPr>
              <a:t>regir</a:t>
            </a:r>
            <a:r>
              <a:rPr sz="1600" i="1" spc="-10" dirty="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sz="1600" i="1" spc="35" dirty="0">
                <a:solidFill>
                  <a:srgbClr val="0D0D0D"/>
                </a:solidFill>
                <a:latin typeface="Trebuchet MS"/>
                <a:cs typeface="Trebuchet MS"/>
              </a:rPr>
              <a:t>la</a:t>
            </a:r>
            <a:r>
              <a:rPr sz="1600" i="1" spc="30" dirty="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sz="1600" i="1" spc="60" dirty="0">
                <a:solidFill>
                  <a:srgbClr val="0D0D0D"/>
                </a:solidFill>
                <a:latin typeface="Trebuchet MS"/>
                <a:cs typeface="Trebuchet MS"/>
              </a:rPr>
              <a:t>vida</a:t>
            </a:r>
            <a:r>
              <a:rPr sz="1600" i="1" spc="30" dirty="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sz="1600" i="1" spc="-15" dirty="0">
                <a:solidFill>
                  <a:srgbClr val="0D0D0D"/>
                </a:solidFill>
                <a:latin typeface="Trebuchet MS"/>
                <a:cs typeface="Trebuchet MS"/>
              </a:rPr>
              <a:t>civil.</a:t>
            </a:r>
            <a:endParaRPr sz="16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750">
              <a:latin typeface="Trebuchet MS"/>
              <a:cs typeface="Trebuchet MS"/>
            </a:endParaRPr>
          </a:p>
          <a:p>
            <a:pPr marL="58419">
              <a:lnSpc>
                <a:spcPct val="100000"/>
              </a:lnSpc>
            </a:pPr>
            <a:r>
              <a:rPr sz="1600" i="1" spc="75" dirty="0">
                <a:solidFill>
                  <a:srgbClr val="0D0D0D"/>
                </a:solidFill>
                <a:latin typeface="Trebuchet MS"/>
                <a:cs typeface="Trebuchet MS"/>
              </a:rPr>
              <a:t>BABILONIA</a:t>
            </a:r>
            <a:r>
              <a:rPr sz="1600" i="1" spc="25" dirty="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sz="1600" i="1" spc="10" dirty="0">
                <a:solidFill>
                  <a:srgbClr val="0D0D0D"/>
                </a:solidFill>
                <a:latin typeface="Trebuchet MS"/>
                <a:cs typeface="Trebuchet MS"/>
              </a:rPr>
              <a:t>(capital)</a:t>
            </a:r>
            <a:endParaRPr sz="16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550">
              <a:latin typeface="Trebuchet MS"/>
              <a:cs typeface="Trebuchet MS"/>
            </a:endParaRPr>
          </a:p>
          <a:p>
            <a:pPr marL="12700" marR="5080" indent="91440">
              <a:lnSpc>
                <a:spcPct val="100000"/>
              </a:lnSpc>
            </a:pPr>
            <a:r>
              <a:rPr sz="1600" i="1" spc="60" dirty="0">
                <a:solidFill>
                  <a:srgbClr val="0D0D0D"/>
                </a:solidFill>
                <a:latin typeface="Trebuchet MS"/>
                <a:cs typeface="Trebuchet MS"/>
              </a:rPr>
              <a:t>Aumento</a:t>
            </a:r>
            <a:r>
              <a:rPr sz="1600" i="1" spc="40" dirty="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sz="1600" i="1" spc="-40" dirty="0">
                <a:solidFill>
                  <a:srgbClr val="0D0D0D"/>
                </a:solidFill>
                <a:latin typeface="Trebuchet MS"/>
                <a:cs typeface="Trebuchet MS"/>
              </a:rPr>
              <a:t>el</a:t>
            </a:r>
            <a:r>
              <a:rPr sz="1600" i="1" spc="15" dirty="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sz="1600" i="1" spc="55" dirty="0">
                <a:solidFill>
                  <a:srgbClr val="0D0D0D"/>
                </a:solidFill>
                <a:latin typeface="Trebuchet MS"/>
                <a:cs typeface="Trebuchet MS"/>
              </a:rPr>
              <a:t>panteón </a:t>
            </a:r>
            <a:r>
              <a:rPr sz="1600" i="1" spc="60" dirty="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sz="1600" i="1" spc="35" dirty="0">
                <a:solidFill>
                  <a:srgbClr val="0D0D0D"/>
                </a:solidFill>
                <a:latin typeface="Trebuchet MS"/>
                <a:cs typeface="Trebuchet MS"/>
              </a:rPr>
              <a:t>religioso </a:t>
            </a:r>
            <a:r>
              <a:rPr sz="1600" i="1" spc="70" dirty="0">
                <a:solidFill>
                  <a:srgbClr val="0D0D0D"/>
                </a:solidFill>
                <a:latin typeface="Trebuchet MS"/>
                <a:cs typeface="Trebuchet MS"/>
              </a:rPr>
              <a:t>con</a:t>
            </a:r>
            <a:r>
              <a:rPr sz="1600" i="1" dirty="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sz="1600" i="1" spc="100" dirty="0">
                <a:solidFill>
                  <a:srgbClr val="0D0D0D"/>
                </a:solidFill>
                <a:latin typeface="Trebuchet MS"/>
                <a:cs typeface="Trebuchet MS"/>
              </a:rPr>
              <a:t>MARDUK</a:t>
            </a:r>
            <a:endParaRPr sz="1600">
              <a:latin typeface="Trebuchet MS"/>
              <a:cs typeface="Trebuchet MS"/>
            </a:endParaRPr>
          </a:p>
        </p:txBody>
      </p:sp>
      <p:pic>
        <p:nvPicPr>
          <p:cNvPr id="19" name="object 1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75843" y="4521708"/>
            <a:ext cx="446531" cy="422148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5024628" y="496822"/>
            <a:ext cx="2964179" cy="6361176"/>
          </a:xfrm>
          <a:prstGeom prst="rect">
            <a:avLst/>
          </a:prstGeom>
        </p:spPr>
      </p:pic>
      <p:grpSp>
        <p:nvGrpSpPr>
          <p:cNvPr id="21" name="object 21"/>
          <p:cNvGrpSpPr/>
          <p:nvPr/>
        </p:nvGrpSpPr>
        <p:grpSpPr>
          <a:xfrm>
            <a:off x="5220080" y="692658"/>
            <a:ext cx="2698750" cy="5964555"/>
            <a:chOff x="5220080" y="692658"/>
            <a:chExt cx="2698750" cy="5964555"/>
          </a:xfrm>
        </p:grpSpPr>
        <p:pic>
          <p:nvPicPr>
            <p:cNvPr id="22" name="object 2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220080" y="692658"/>
              <a:ext cx="2376297" cy="5964047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480303" y="5463540"/>
              <a:ext cx="2438400" cy="868680"/>
            </a:xfrm>
            <a:prstGeom prst="rect">
              <a:avLst/>
            </a:prstGeom>
          </p:spPr>
        </p:pic>
      </p:grpSp>
      <p:sp>
        <p:nvSpPr>
          <p:cNvPr id="24" name="object 24"/>
          <p:cNvSpPr txBox="1"/>
          <p:nvPr/>
        </p:nvSpPr>
        <p:spPr>
          <a:xfrm>
            <a:off x="5637657" y="5546852"/>
            <a:ext cx="16516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i="1" spc="-40" dirty="0">
                <a:solidFill>
                  <a:srgbClr val="FFFFFF"/>
                </a:solidFill>
                <a:latin typeface="Trebuchet MS"/>
                <a:cs typeface="Trebuchet MS"/>
              </a:rPr>
              <a:t>“Ley</a:t>
            </a:r>
            <a:r>
              <a:rPr sz="1800" i="1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i="1" spc="30" dirty="0">
                <a:solidFill>
                  <a:srgbClr val="FFFFFF"/>
                </a:solidFill>
                <a:latin typeface="Trebuchet MS"/>
                <a:cs typeface="Trebuchet MS"/>
              </a:rPr>
              <a:t>de</a:t>
            </a:r>
            <a:r>
              <a:rPr sz="1800" i="1" dirty="0">
                <a:solidFill>
                  <a:srgbClr val="FFFFFF"/>
                </a:solidFill>
                <a:latin typeface="Trebuchet MS"/>
                <a:cs typeface="Trebuchet MS"/>
              </a:rPr>
              <a:t> Talión”</a:t>
            </a:r>
            <a:endParaRPr sz="1800">
              <a:latin typeface="Trebuchet MS"/>
              <a:cs typeface="Trebuchet MS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3297935" y="521207"/>
            <a:ext cx="5846445" cy="6337300"/>
            <a:chOff x="3297935" y="521207"/>
            <a:chExt cx="5846445" cy="6337300"/>
          </a:xfrm>
        </p:grpSpPr>
        <p:pic>
          <p:nvPicPr>
            <p:cNvPr id="26" name="object 2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297935" y="896111"/>
              <a:ext cx="5818632" cy="5094732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419855" y="1009865"/>
              <a:ext cx="5575934" cy="4867402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484619" y="568451"/>
              <a:ext cx="2659379" cy="2417064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680326" y="764539"/>
              <a:ext cx="2140204" cy="1828800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236719" y="521207"/>
              <a:ext cx="3675887" cy="6336792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337176" y="647907"/>
              <a:ext cx="3475228" cy="609346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8EB4E2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09088" y="47244"/>
            <a:ext cx="6409944" cy="597407"/>
          </a:xfrm>
          <a:prstGeom prst="rect">
            <a:avLst/>
          </a:prstGeom>
        </p:spPr>
      </p:pic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2729992" y="110236"/>
          <a:ext cx="6156957" cy="457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401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60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01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0042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4017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144145" marR="138430" indent="28321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2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PERÍODO 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SUMERIO</a:t>
                      </a:r>
                      <a:r>
                        <a:rPr sz="1200" b="1" spc="-4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ACADIO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251460" marR="93345" indent="-15240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2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PRIMER</a:t>
                      </a:r>
                      <a:r>
                        <a:rPr sz="1200" b="1" spc="-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IMPERIO </a:t>
                      </a:r>
                      <a:r>
                        <a:rPr sz="1200" b="1" spc="-26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BABILÓNICO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163830" marR="113030" indent="-4127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IN</a:t>
                      </a:r>
                      <a:r>
                        <a:rPr sz="1200" b="1" spc="-6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V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ASIÓN</a:t>
                      </a:r>
                      <a:r>
                        <a:rPr sz="12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DE  </a:t>
                      </a:r>
                      <a:r>
                        <a:rPr sz="12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LOS</a:t>
                      </a:r>
                      <a:r>
                        <a:rPr sz="1200" b="1" spc="-4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HITITAS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E36C09"/>
                    </a:solidFill>
                  </a:tcPr>
                </a:tc>
                <a:tc>
                  <a:txBody>
                    <a:bodyPr/>
                    <a:lstStyle/>
                    <a:p>
                      <a:pPr marL="233045" marR="163195" indent="-6286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MPER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IO  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ASIRIO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324485" marR="94615" indent="-220979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</a:t>
                      </a:r>
                      <a:r>
                        <a:rPr sz="120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GUND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 I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MPER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IO  </a:t>
                      </a:r>
                      <a:r>
                        <a:rPr sz="12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BABILÓNICO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5" name="object 5"/>
          <p:cNvGrpSpPr/>
          <p:nvPr/>
        </p:nvGrpSpPr>
        <p:grpSpPr>
          <a:xfrm>
            <a:off x="112776" y="533400"/>
            <a:ext cx="8912860" cy="6324600"/>
            <a:chOff x="112776" y="533400"/>
            <a:chExt cx="8912860" cy="632460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2776" y="765046"/>
              <a:ext cx="8308848" cy="609295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07975" y="960081"/>
              <a:ext cx="7720457" cy="556526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699760" y="533400"/>
              <a:ext cx="3325367" cy="231800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796153" y="620648"/>
              <a:ext cx="3132074" cy="214376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8EB4E2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09088" y="47244"/>
            <a:ext cx="6409944" cy="597407"/>
          </a:xfrm>
          <a:prstGeom prst="rect">
            <a:avLst/>
          </a:prstGeom>
        </p:spPr>
      </p:pic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2729992" y="110236"/>
          <a:ext cx="6156957" cy="457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401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60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01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0042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4017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144145" marR="138430" indent="28321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2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PERÍODO 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SUMERIO</a:t>
                      </a:r>
                      <a:r>
                        <a:rPr sz="1200" b="1" spc="-4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ACADIO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251460" marR="93345" indent="-15240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2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PRIMER</a:t>
                      </a:r>
                      <a:r>
                        <a:rPr sz="1200" b="1" spc="-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IMPERIO </a:t>
                      </a:r>
                      <a:r>
                        <a:rPr sz="1200" b="1" spc="-26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BABILÓNICO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163830" marR="113030" indent="-4127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IN</a:t>
                      </a:r>
                      <a:r>
                        <a:rPr sz="1200" b="1" spc="-6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V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ASIÓN</a:t>
                      </a:r>
                      <a:r>
                        <a:rPr sz="12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DE  </a:t>
                      </a:r>
                      <a:r>
                        <a:rPr sz="12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LOS</a:t>
                      </a:r>
                      <a:r>
                        <a:rPr sz="1200" b="1" spc="-4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HITITAS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233045" marR="163195" indent="-6286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MPER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IO  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ASIRIO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324485" marR="94615" indent="-220979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</a:t>
                      </a:r>
                      <a:r>
                        <a:rPr sz="120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GUND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 I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MPER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IO  </a:t>
                      </a:r>
                      <a:r>
                        <a:rPr sz="12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BABILÓNICO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612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5823" y="653795"/>
            <a:ext cx="1805939" cy="1040891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363118" y="773937"/>
            <a:ext cx="131191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10" dirty="0">
                <a:solidFill>
                  <a:srgbClr val="FFFFFF"/>
                </a:solidFill>
                <a:latin typeface="Tahoma"/>
                <a:cs typeface="Tahoma"/>
              </a:rPr>
              <a:t>GOBERNANTE</a:t>
            </a:r>
            <a:endParaRPr sz="1600">
              <a:latin typeface="Tahoma"/>
              <a:cs typeface="Tahoma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79119" y="1254252"/>
            <a:ext cx="2836164" cy="815339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801420" y="1330579"/>
            <a:ext cx="207010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i="1" spc="125" dirty="0">
                <a:solidFill>
                  <a:srgbClr val="0D0D0D"/>
                </a:solidFill>
                <a:latin typeface="Trebuchet MS"/>
                <a:cs typeface="Trebuchet MS"/>
              </a:rPr>
              <a:t>NABUCODONOSOR</a:t>
            </a:r>
            <a:r>
              <a:rPr sz="1600" i="1" spc="45" dirty="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sz="1600" i="1" spc="10" dirty="0">
                <a:solidFill>
                  <a:srgbClr val="0D0D0D"/>
                </a:solidFill>
                <a:latin typeface="Trebuchet MS"/>
                <a:cs typeface="Trebuchet MS"/>
              </a:rPr>
              <a:t>II</a:t>
            </a:r>
            <a:endParaRPr sz="1600">
              <a:latin typeface="Trebuchet MS"/>
              <a:cs typeface="Trebuchet MS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99060" y="1950720"/>
            <a:ext cx="3382010" cy="1760220"/>
            <a:chOff x="99060" y="1950720"/>
            <a:chExt cx="3382010" cy="1760220"/>
          </a:xfrm>
        </p:grpSpPr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22376" y="2651760"/>
              <a:ext cx="2758440" cy="105918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75844" y="2784348"/>
              <a:ext cx="446531" cy="423672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9060" y="1950720"/>
              <a:ext cx="1481328" cy="1039367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386283" y="2070607"/>
            <a:ext cx="90487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25" dirty="0">
                <a:solidFill>
                  <a:srgbClr val="FFFFFF"/>
                </a:solidFill>
                <a:latin typeface="Tahoma"/>
                <a:cs typeface="Tahoma"/>
              </a:rPr>
              <a:t>APORTES</a:t>
            </a:r>
            <a:endParaRPr sz="1600">
              <a:latin typeface="Tahoma"/>
              <a:cs typeface="Tahoma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275843" y="3525011"/>
            <a:ext cx="3904615" cy="2158365"/>
            <a:chOff x="275843" y="3525011"/>
            <a:chExt cx="3904615" cy="2158365"/>
          </a:xfrm>
        </p:grpSpPr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22375" y="3525011"/>
              <a:ext cx="2726436" cy="1059180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75843" y="3564635"/>
              <a:ext cx="446531" cy="422147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22375" y="4379975"/>
              <a:ext cx="3457955" cy="1303020"/>
            </a:xfrm>
            <a:prstGeom prst="rect">
              <a:avLst/>
            </a:prstGeom>
          </p:spPr>
        </p:pic>
      </p:grpSp>
      <p:sp>
        <p:nvSpPr>
          <p:cNvPr id="18" name="object 18"/>
          <p:cNvSpPr txBox="1"/>
          <p:nvPr/>
        </p:nvSpPr>
        <p:spPr>
          <a:xfrm>
            <a:off x="866647" y="2729229"/>
            <a:ext cx="2080895" cy="24853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95"/>
              </a:spcBef>
            </a:pPr>
            <a:r>
              <a:rPr sz="1600" i="1" spc="65" dirty="0">
                <a:solidFill>
                  <a:srgbClr val="0D0D0D"/>
                </a:solidFill>
                <a:latin typeface="Trebuchet MS"/>
                <a:cs typeface="Trebuchet MS"/>
              </a:rPr>
              <a:t>Conquista </a:t>
            </a:r>
            <a:r>
              <a:rPr sz="1600" i="1" spc="25" dirty="0">
                <a:solidFill>
                  <a:srgbClr val="0D0D0D"/>
                </a:solidFill>
                <a:latin typeface="Trebuchet MS"/>
                <a:cs typeface="Trebuchet MS"/>
              </a:rPr>
              <a:t>territorios </a:t>
            </a:r>
            <a:r>
              <a:rPr sz="1600" i="1" spc="-470" dirty="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sz="1600" i="1" spc="45" dirty="0">
                <a:solidFill>
                  <a:srgbClr val="0D0D0D"/>
                </a:solidFill>
                <a:latin typeface="Trebuchet MS"/>
                <a:cs typeface="Trebuchet MS"/>
              </a:rPr>
              <a:t>en</a:t>
            </a:r>
            <a:r>
              <a:rPr sz="1600" i="1" spc="20" dirty="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sz="1600" i="1" spc="40" dirty="0">
                <a:solidFill>
                  <a:srgbClr val="0D0D0D"/>
                </a:solidFill>
                <a:latin typeface="Trebuchet MS"/>
                <a:cs typeface="Trebuchet MS"/>
              </a:rPr>
              <a:t>Egipto</a:t>
            </a:r>
            <a:r>
              <a:rPr sz="1600" i="1" spc="-5" dirty="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sz="1600" i="1" spc="85" dirty="0">
                <a:solidFill>
                  <a:srgbClr val="0D0D0D"/>
                </a:solidFill>
                <a:latin typeface="Trebuchet MS"/>
                <a:cs typeface="Trebuchet MS"/>
              </a:rPr>
              <a:t>y</a:t>
            </a:r>
            <a:r>
              <a:rPr sz="1600" i="1" spc="5" dirty="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sz="1600" i="1" spc="-5" dirty="0">
                <a:solidFill>
                  <a:srgbClr val="0D0D0D"/>
                </a:solidFill>
                <a:latin typeface="Trebuchet MS"/>
                <a:cs typeface="Trebuchet MS"/>
              </a:rPr>
              <a:t>Judá..</a:t>
            </a:r>
            <a:endParaRPr sz="16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600">
              <a:latin typeface="Trebuchet MS"/>
              <a:cs typeface="Trebuchet MS"/>
            </a:endParaRPr>
          </a:p>
          <a:p>
            <a:pPr marL="41275" marR="34290" indent="-1905" algn="ctr">
              <a:lnSpc>
                <a:spcPct val="100000"/>
              </a:lnSpc>
            </a:pPr>
            <a:r>
              <a:rPr sz="1600" i="1" spc="50" dirty="0">
                <a:solidFill>
                  <a:srgbClr val="0D0D0D"/>
                </a:solidFill>
                <a:latin typeface="Trebuchet MS"/>
                <a:cs typeface="Trebuchet MS"/>
              </a:rPr>
              <a:t>Reconstruye </a:t>
            </a:r>
            <a:r>
              <a:rPr sz="1600" i="1" spc="85" dirty="0">
                <a:solidFill>
                  <a:srgbClr val="0D0D0D"/>
                </a:solidFill>
                <a:latin typeface="Trebuchet MS"/>
                <a:cs typeface="Trebuchet MS"/>
              </a:rPr>
              <a:t>y </a:t>
            </a:r>
            <a:r>
              <a:rPr sz="1600" i="1" spc="90" dirty="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sz="1600" i="1" spc="10" dirty="0">
                <a:solidFill>
                  <a:srgbClr val="0D0D0D"/>
                </a:solidFill>
                <a:latin typeface="Trebuchet MS"/>
                <a:cs typeface="Trebuchet MS"/>
              </a:rPr>
              <a:t>embellece</a:t>
            </a:r>
            <a:r>
              <a:rPr sz="1600" i="1" dirty="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sz="1600" i="1" spc="30" dirty="0">
                <a:solidFill>
                  <a:srgbClr val="0D0D0D"/>
                </a:solidFill>
                <a:latin typeface="Trebuchet MS"/>
                <a:cs typeface="Trebuchet MS"/>
              </a:rPr>
              <a:t>Babilonia.</a:t>
            </a:r>
            <a:endParaRPr sz="16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450">
              <a:latin typeface="Trebuchet MS"/>
              <a:cs typeface="Trebuchet MS"/>
            </a:endParaRPr>
          </a:p>
          <a:p>
            <a:pPr marL="175260" marR="169545" algn="ctr">
              <a:lnSpc>
                <a:spcPct val="100000"/>
              </a:lnSpc>
            </a:pPr>
            <a:r>
              <a:rPr sz="1600" i="1" spc="70" dirty="0">
                <a:solidFill>
                  <a:srgbClr val="0D0D0D"/>
                </a:solidFill>
                <a:latin typeface="Trebuchet MS"/>
                <a:cs typeface="Trebuchet MS"/>
              </a:rPr>
              <a:t>Conquistados</a:t>
            </a:r>
            <a:r>
              <a:rPr sz="1600" i="1" spc="10" dirty="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sz="1600" i="1" spc="65" dirty="0">
                <a:solidFill>
                  <a:srgbClr val="0D0D0D"/>
                </a:solidFill>
                <a:latin typeface="Trebuchet MS"/>
                <a:cs typeface="Trebuchet MS"/>
              </a:rPr>
              <a:t>por </a:t>
            </a:r>
            <a:r>
              <a:rPr sz="1600" i="1" spc="-470" dirty="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sz="1600" i="1" spc="55" dirty="0">
                <a:solidFill>
                  <a:srgbClr val="0D0D0D"/>
                </a:solidFill>
                <a:latin typeface="Trebuchet MS"/>
                <a:cs typeface="Trebuchet MS"/>
              </a:rPr>
              <a:t>Ciro</a:t>
            </a:r>
            <a:r>
              <a:rPr sz="1600" i="1" spc="35" dirty="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sz="1600" i="1" spc="10" dirty="0">
                <a:solidFill>
                  <a:srgbClr val="0D0D0D"/>
                </a:solidFill>
                <a:latin typeface="Trebuchet MS"/>
                <a:cs typeface="Trebuchet MS"/>
              </a:rPr>
              <a:t>II</a:t>
            </a:r>
            <a:endParaRPr sz="1600">
              <a:latin typeface="Trebuchet MS"/>
              <a:cs typeface="Trebuchet MS"/>
            </a:endParaRPr>
          </a:p>
          <a:p>
            <a:pPr marL="635" algn="ctr">
              <a:lnSpc>
                <a:spcPct val="100000"/>
              </a:lnSpc>
            </a:pPr>
            <a:r>
              <a:rPr sz="1600" i="1" spc="30" dirty="0">
                <a:solidFill>
                  <a:srgbClr val="0D0D0D"/>
                </a:solidFill>
                <a:latin typeface="Trebuchet MS"/>
                <a:cs typeface="Trebuchet MS"/>
              </a:rPr>
              <a:t>(Imperio</a:t>
            </a:r>
            <a:r>
              <a:rPr sz="1600" i="1" spc="35" dirty="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sz="1600" i="1" spc="45" dirty="0">
                <a:solidFill>
                  <a:srgbClr val="0D0D0D"/>
                </a:solidFill>
                <a:latin typeface="Trebuchet MS"/>
                <a:cs typeface="Trebuchet MS"/>
              </a:rPr>
              <a:t>Persa)</a:t>
            </a:r>
            <a:endParaRPr sz="1600">
              <a:latin typeface="Trebuchet MS"/>
              <a:cs typeface="Trebuchet MS"/>
            </a:endParaRPr>
          </a:p>
        </p:txBody>
      </p:sp>
      <p:pic>
        <p:nvPicPr>
          <p:cNvPr id="19" name="object 19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275843" y="4585715"/>
            <a:ext cx="446531" cy="422148"/>
          </a:xfrm>
          <a:prstGeom prst="rect">
            <a:avLst/>
          </a:prstGeom>
        </p:spPr>
      </p:pic>
      <p:grpSp>
        <p:nvGrpSpPr>
          <p:cNvPr id="20" name="object 20"/>
          <p:cNvGrpSpPr/>
          <p:nvPr/>
        </p:nvGrpSpPr>
        <p:grpSpPr>
          <a:xfrm>
            <a:off x="2950464" y="281940"/>
            <a:ext cx="6193790" cy="6576059"/>
            <a:chOff x="2950464" y="281940"/>
            <a:chExt cx="6193790" cy="6576059"/>
          </a:xfrm>
        </p:grpSpPr>
        <p:pic>
          <p:nvPicPr>
            <p:cNvPr id="21" name="object 2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401568" y="673608"/>
              <a:ext cx="5682995" cy="4375404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521202" y="781177"/>
              <a:ext cx="5443347" cy="4160012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233539" y="1479753"/>
              <a:ext cx="1368171" cy="1220393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366516" y="692736"/>
              <a:ext cx="5741924" cy="6165260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302508" y="281940"/>
              <a:ext cx="3031236" cy="2964179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497834" y="476631"/>
              <a:ext cx="2442210" cy="2376297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950464" y="1516379"/>
              <a:ext cx="6193536" cy="4898136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146425" y="1711794"/>
              <a:ext cx="5818124" cy="430949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C3D59B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9144"/>
            <a:ext cx="9131935" cy="6849109"/>
            <a:chOff x="0" y="9144"/>
            <a:chExt cx="9131935" cy="6849109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9144"/>
              <a:ext cx="7156704" cy="436778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869" y="116713"/>
              <a:ext cx="6984746" cy="4153661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426207" y="3197350"/>
              <a:ext cx="6705600" cy="366064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555748" y="3297622"/>
              <a:ext cx="6445758" cy="349072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C3D59B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539495" y="42671"/>
            <a:ext cx="8121650" cy="3557270"/>
            <a:chOff x="539495" y="42671"/>
            <a:chExt cx="8121650" cy="355727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39495" y="42671"/>
              <a:ext cx="8121396" cy="355701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83564" y="184658"/>
              <a:ext cx="7833868" cy="3316351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43711" y="109728"/>
              <a:ext cx="5192268" cy="922020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112011" y="197561"/>
            <a:ext cx="4132579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10" dirty="0">
                <a:solidFill>
                  <a:srgbClr val="0D0D0D"/>
                </a:solidFill>
                <a:latin typeface="Trebuchet MS"/>
                <a:cs typeface="Trebuchet MS"/>
              </a:rPr>
              <a:t>JARDINES</a:t>
            </a:r>
            <a:r>
              <a:rPr sz="2000" spc="-55" dirty="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sz="2000" spc="-35" dirty="0">
                <a:solidFill>
                  <a:srgbClr val="0D0D0D"/>
                </a:solidFill>
                <a:latin typeface="Trebuchet MS"/>
                <a:cs typeface="Trebuchet MS"/>
              </a:rPr>
              <a:t>COLGANTES</a:t>
            </a:r>
            <a:r>
              <a:rPr sz="2000" spc="-45" dirty="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sz="2000" spc="40" dirty="0">
                <a:solidFill>
                  <a:srgbClr val="0D0D0D"/>
                </a:solidFill>
                <a:latin typeface="Trebuchet MS"/>
                <a:cs typeface="Trebuchet MS"/>
              </a:rPr>
              <a:t>DE</a:t>
            </a:r>
            <a:r>
              <a:rPr sz="2000" spc="-30" dirty="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sz="2000" spc="5" dirty="0">
                <a:solidFill>
                  <a:srgbClr val="0D0D0D"/>
                </a:solidFill>
                <a:latin typeface="Trebuchet MS"/>
                <a:cs typeface="Trebuchet MS"/>
              </a:rPr>
              <a:t>BABILONIA</a:t>
            </a:r>
            <a:endParaRPr sz="2000">
              <a:latin typeface="Trebuchet MS"/>
              <a:cs typeface="Trebuchet MS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416051" y="3415283"/>
            <a:ext cx="8510270" cy="3442970"/>
            <a:chOff x="416051" y="3415283"/>
            <a:chExt cx="8510270" cy="3442970"/>
          </a:xfrm>
        </p:grpSpPr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088892" y="3415283"/>
              <a:ext cx="4837175" cy="344271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283963" y="3611291"/>
              <a:ext cx="4248530" cy="3133217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16051" y="3450335"/>
              <a:ext cx="4123944" cy="2747772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11555" y="3644988"/>
              <a:ext cx="3534791" cy="216027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</TotalTime>
  <Words>136</Words>
  <Application>Microsoft Office PowerPoint</Application>
  <PresentationFormat>Presentación en pantalla (4:3)</PresentationFormat>
  <Paragraphs>48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5" baseType="lpstr">
      <vt:lpstr>Calibri</vt:lpstr>
      <vt:lpstr>Cambria</vt:lpstr>
      <vt:lpstr>Lucida Sans Unicode</vt:lpstr>
      <vt:lpstr>Tahoma</vt:lpstr>
      <vt:lpstr>Trebuchet MS</vt:lpstr>
      <vt:lpstr>Office Theme</vt:lpstr>
      <vt:lpstr>MESOPOTAMÍA MEDIO GEOGRÁFICO – HISTORIA – APORTES CULTURALES</vt:lpstr>
      <vt:lpstr>MEDIO GEOGRÁFICO  PERÍODOS HISTÓRICOS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JARDINES COLGANTES DE BABILONIA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pc</dc:creator>
  <cp:lastModifiedBy>Maria Sanz</cp:lastModifiedBy>
  <cp:revision>1</cp:revision>
  <dcterms:created xsi:type="dcterms:W3CDTF">2023-07-30T18:05:29Z</dcterms:created>
  <dcterms:modified xsi:type="dcterms:W3CDTF">2023-08-07T08:39:40Z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2014-04-20T00:00:00Z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2023-07-30T00:00:00Z</vt:filetime>
  </property>
</Properties>
</file>