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8" r:id="rId11"/>
    <p:sldId id="267" r:id="rId12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>
      <p:cViewPr varScale="1">
        <p:scale>
          <a:sx n="78" d="100"/>
          <a:sy n="78" d="100"/>
        </p:scale>
        <p:origin x="155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1019" y="441812"/>
            <a:ext cx="7337425" cy="2404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jpg"/><Relationship Id="rId26" Type="http://schemas.openxmlformats.org/officeDocument/2006/relationships/image" Target="../media/image35.jp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5925" y="43129"/>
            <a:ext cx="5879465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ts val="5610"/>
              </a:lnSpc>
              <a:spcBef>
                <a:spcPts val="100"/>
              </a:spcBef>
            </a:pPr>
            <a:r>
              <a:rPr sz="4800" b="1" spc="910" dirty="0">
                <a:latin typeface="Cambria"/>
                <a:cs typeface="Cambria"/>
              </a:rPr>
              <a:t>MESOPOTAMÍA</a:t>
            </a:r>
            <a:endParaRPr sz="4800">
              <a:latin typeface="Cambria"/>
              <a:cs typeface="Cambria"/>
            </a:endParaRPr>
          </a:p>
          <a:p>
            <a:pPr marL="12700">
              <a:lnSpc>
                <a:spcPts val="2730"/>
              </a:lnSpc>
            </a:pPr>
            <a:r>
              <a:rPr sz="2400" b="1" spc="-680" dirty="0">
                <a:latin typeface="Tahoma"/>
                <a:cs typeface="Tahoma"/>
              </a:rPr>
              <a:t>MEDIO</a:t>
            </a:r>
            <a:r>
              <a:rPr sz="2400" b="1" spc="-360" dirty="0">
                <a:latin typeface="Tahoma"/>
                <a:cs typeface="Tahoma"/>
              </a:rPr>
              <a:t> </a:t>
            </a:r>
            <a:r>
              <a:rPr sz="2400" b="1" spc="-615" dirty="0">
                <a:latin typeface="Tahoma"/>
                <a:cs typeface="Tahoma"/>
              </a:rPr>
              <a:t>GEOGRÁFICO</a:t>
            </a:r>
            <a:r>
              <a:rPr sz="2400" b="1" spc="-200" dirty="0">
                <a:latin typeface="Tahoma"/>
                <a:cs typeface="Tahoma"/>
              </a:rPr>
              <a:t> </a:t>
            </a:r>
            <a:r>
              <a:rPr sz="2400" b="1" spc="-500" dirty="0">
                <a:latin typeface="Tahoma"/>
                <a:cs typeface="Tahoma"/>
              </a:rPr>
              <a:t>–</a:t>
            </a:r>
            <a:r>
              <a:rPr sz="2400" b="1" spc="-195" dirty="0">
                <a:latin typeface="Tahoma"/>
                <a:cs typeface="Tahoma"/>
              </a:rPr>
              <a:t> </a:t>
            </a:r>
            <a:r>
              <a:rPr sz="2400" b="1" spc="-615" dirty="0">
                <a:latin typeface="Tahoma"/>
                <a:cs typeface="Tahoma"/>
              </a:rPr>
              <a:t>HISTORIA</a:t>
            </a:r>
            <a:r>
              <a:rPr sz="2400" b="1" spc="-190" dirty="0">
                <a:latin typeface="Tahoma"/>
                <a:cs typeface="Tahoma"/>
              </a:rPr>
              <a:t> </a:t>
            </a:r>
            <a:r>
              <a:rPr sz="2400" b="1" spc="-500" dirty="0">
                <a:latin typeface="Tahoma"/>
                <a:cs typeface="Tahoma"/>
              </a:rPr>
              <a:t>–</a:t>
            </a:r>
            <a:r>
              <a:rPr sz="2400" b="1" spc="-195" dirty="0">
                <a:latin typeface="Tahoma"/>
                <a:cs typeface="Tahoma"/>
              </a:rPr>
              <a:t> </a:t>
            </a:r>
            <a:r>
              <a:rPr sz="2400" b="1" spc="-560" dirty="0">
                <a:latin typeface="Tahoma"/>
                <a:cs typeface="Tahoma"/>
              </a:rPr>
              <a:t>APORTES</a:t>
            </a:r>
            <a:r>
              <a:rPr sz="2400" b="1" spc="330" dirty="0">
                <a:latin typeface="Tahoma"/>
                <a:cs typeface="Tahoma"/>
              </a:rPr>
              <a:t> </a:t>
            </a:r>
            <a:r>
              <a:rPr sz="2400" b="1" spc="-550" dirty="0">
                <a:latin typeface="Tahoma"/>
                <a:cs typeface="Tahoma"/>
              </a:rPr>
              <a:t>CULTURALES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7" y="116712"/>
            <a:ext cx="6876288" cy="381863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4864" y="0"/>
            <a:ext cx="9089390" cy="6858000"/>
            <a:chOff x="54864" y="0"/>
            <a:chExt cx="908939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43" y="4038600"/>
              <a:ext cx="2407920" cy="10393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223" y="5334000"/>
              <a:ext cx="2343912" cy="10408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96" y="4596384"/>
              <a:ext cx="4357116" cy="10591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4" y="59435"/>
              <a:ext cx="4262628" cy="3904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035" y="162432"/>
              <a:ext cx="4050919" cy="36986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5967" y="0"/>
              <a:ext cx="4828032" cy="6857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7981" y="122762"/>
              <a:ext cx="4608448" cy="66186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1247" y="5900927"/>
              <a:ext cx="4611624" cy="95707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18896" y="4159122"/>
            <a:ext cx="3434079" cy="2332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ALT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MESOP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OTAM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Í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ahoma"/>
              <a:cs typeface="Tahoma"/>
            </a:endParaRPr>
          </a:p>
          <a:p>
            <a:pPr marL="550545" marR="523875" indent="435609">
              <a:lnSpc>
                <a:spcPct val="100000"/>
              </a:lnSpc>
            </a:pPr>
            <a:r>
              <a:rPr sz="1600" i="1" spc="90" dirty="0">
                <a:solidFill>
                  <a:srgbClr val="0D0D0D"/>
                </a:solidFill>
                <a:latin typeface="Trebuchet MS"/>
                <a:cs typeface="Trebuchet MS"/>
              </a:rPr>
              <a:t>NORTE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Asiria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Montañosa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5" dirty="0">
                <a:solidFill>
                  <a:srgbClr val="0D0D0D"/>
                </a:solidFill>
                <a:latin typeface="Trebuchet MS"/>
                <a:cs typeface="Trebuchet MS"/>
              </a:rPr>
              <a:t>y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con</a:t>
            </a: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lluvias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Trebuchet MS"/>
              <a:cs typeface="Trebuchet MS"/>
            </a:endParaRPr>
          </a:p>
          <a:p>
            <a:pPr marL="52069">
              <a:lnSpc>
                <a:spcPct val="100000"/>
              </a:lnSpc>
            </a:pP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BAJ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MESOP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OTAM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Í</a:t>
            </a:r>
            <a:r>
              <a:rPr sz="16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596900" algn="ctr">
              <a:lnSpc>
                <a:spcPct val="100000"/>
              </a:lnSpc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SUR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Sumeria</a:t>
            </a:r>
            <a:endParaRPr sz="1600">
              <a:latin typeface="Trebuchet MS"/>
              <a:cs typeface="Trebuchet MS"/>
            </a:endParaRPr>
          </a:p>
          <a:p>
            <a:pPr marL="594360" algn="ctr">
              <a:lnSpc>
                <a:spcPct val="100000"/>
              </a:lnSpc>
            </a:pPr>
            <a:r>
              <a:rPr sz="1600" i="1" spc="-5" dirty="0">
                <a:solidFill>
                  <a:srgbClr val="0D0D0D"/>
                </a:solidFill>
                <a:latin typeface="Trebuchet MS"/>
                <a:cs typeface="Trebuchet MS"/>
              </a:rPr>
              <a:t>Fértil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pero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carente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lluvias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APORTES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28437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lang="es-ES" sz="1100" i="1" spc="30" dirty="0">
                <a:solidFill>
                  <a:srgbClr val="0D0D0D"/>
                </a:solidFill>
                <a:latin typeface="Trebuchet MS"/>
                <a:cs typeface="Trebuchet MS"/>
              </a:rPr>
              <a:t>SE CREARON LAS PRIMERAS</a:t>
            </a:r>
          </a:p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lang="es-ES" sz="1100" i="1" spc="30" dirty="0">
                <a:solidFill>
                  <a:srgbClr val="0D0D0D"/>
                </a:solidFill>
                <a:latin typeface="Trebuchet MS"/>
                <a:cs typeface="Trebuchet MS"/>
              </a:rPr>
              <a:t>CIUDADES ESTADO</a:t>
            </a:r>
          </a:p>
          <a:p>
            <a:pPr marL="367030">
              <a:lnSpc>
                <a:spcPct val="100000"/>
              </a:lnSpc>
              <a:spcBef>
                <a:spcPts val="95"/>
              </a:spcBef>
            </a:pPr>
            <a:endParaRPr lang="es-ES" sz="1400" i="1" spc="30" dirty="0">
              <a:solidFill>
                <a:srgbClr val="0D0D0D"/>
              </a:solidFill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s-ES" sz="21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es-ES" sz="1100" dirty="0">
                <a:latin typeface="Trebuchet MS"/>
                <a:cs typeface="Trebuchet MS"/>
              </a:rPr>
              <a:t>GOBERNADAS POR UN REY O UN SUMO</a:t>
            </a: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es-ES" sz="1100" dirty="0">
                <a:latin typeface="Trebuchet MS"/>
                <a:cs typeface="Trebuchet MS"/>
              </a:rPr>
              <a:t>SACERDOTE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100" dirty="0">
                <a:latin typeface="Trebuchet MS"/>
                <a:cs typeface="Trebuchet MS"/>
              </a:rPr>
              <a:t>LAS CIUDADES ESTADO LUCHAN 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100" dirty="0">
                <a:latin typeface="Trebuchet MS"/>
                <a:cs typeface="Trebuchet MS"/>
              </a:rPr>
              <a:t>ENTRE SÍ PARA AUMENTAR SU PODER.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es-ES" sz="20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es-ES" sz="11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100" dirty="0">
                <a:latin typeface="Trebuchet MS"/>
                <a:cs typeface="Trebuchet MS"/>
              </a:rPr>
              <a:t>LAS CIUDADES ESTABAN FUERTEMENTE FORTIFICADAS CON MURALLAS.</a:t>
            </a:r>
            <a:endParaRPr lang="es-ES" sz="2050" dirty="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25" dirty="0">
                <a:solidFill>
                  <a:srgbClr val="FFFFFF"/>
                </a:solidFill>
                <a:latin typeface="Tahoma"/>
                <a:cs typeface="Tahoma"/>
              </a:rPr>
              <a:t>PODER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30412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ENSI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o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PATESI</a:t>
            </a:r>
            <a:endParaRPr sz="1600" dirty="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</a:pP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(príncipe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sacerdote)</a:t>
            </a:r>
            <a:r>
              <a:rPr sz="1400" i="1" spc="30" dirty="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 dirty="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lang="es-ES" sz="1100" b="1" dirty="0">
                <a:latin typeface="Trebuchet MS"/>
                <a:cs typeface="Trebuchet MS"/>
              </a:rPr>
              <a:t>LA UNIÓN DEL PODER POLÍTICO Y RELIGIOSO PERMITE EJERCER EL PODER ABSOLUTO.</a:t>
            </a:r>
            <a:endParaRPr sz="11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“Epopeya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Gilgamesh”</a:t>
            </a:r>
            <a:endParaRPr sz="16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i="1" spc="165" dirty="0">
                <a:solidFill>
                  <a:srgbClr val="0D0D0D"/>
                </a:solidFill>
                <a:latin typeface="Trebuchet MS"/>
                <a:cs typeface="Trebuchet MS"/>
              </a:rPr>
              <a:t>12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tablillas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 err="1">
                <a:solidFill>
                  <a:srgbClr val="0D0D0D"/>
                </a:solidFill>
                <a:latin typeface="Trebuchet MS"/>
                <a:cs typeface="Trebuchet MS"/>
              </a:rPr>
              <a:t>arcilla</a:t>
            </a:r>
            <a:endParaRPr lang="es-ES" sz="2050" i="1" spc="35" dirty="0">
              <a:solidFill>
                <a:srgbClr val="0D0D0D"/>
              </a:solid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lang="es-ES" sz="2050" i="1" spc="35" dirty="0">
              <a:solidFill>
                <a:srgbClr val="0D0D0D"/>
              </a:solid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es-ES" sz="1100" b="1" dirty="0">
                <a:latin typeface="Trebuchet MS"/>
                <a:cs typeface="Trebuchet MS"/>
              </a:rPr>
              <a:t>EL GOBERNANTE SE APOYA EN OFICIALES PARA CONTROLAR LA SOCIDEDAD.</a:t>
            </a:r>
            <a:endParaRPr sz="1100" b="1" dirty="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5727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25" dirty="0">
                <a:solidFill>
                  <a:srgbClr val="FFFFFF"/>
                </a:solidFill>
                <a:latin typeface="Tahoma"/>
                <a:cs typeface="Tahoma"/>
              </a:rPr>
              <a:t>PODER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29283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es-ES" sz="1100" b="1" dirty="0">
                <a:latin typeface="Trebuchet MS"/>
                <a:cs typeface="Trebuchet MS"/>
              </a:rPr>
              <a:t>EL REY MÁS CONOCIDO FUE 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es-ES" sz="1100" b="1" dirty="0">
                <a:latin typeface="Trebuchet MS"/>
                <a:cs typeface="Trebuchet MS"/>
              </a:rPr>
              <a:t>GILGAMESH, PROTAGONISTA DE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lang="es-ES" sz="1100" b="1" dirty="0">
                <a:latin typeface="Trebuchet MS"/>
                <a:cs typeface="Trebuchet MS"/>
              </a:rPr>
              <a:t>UN POEMA</a:t>
            </a:r>
            <a:endParaRPr sz="16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“</a:t>
            </a:r>
            <a:endParaRPr lang="es-ES" sz="1600" i="1" spc="15" dirty="0">
              <a:solidFill>
                <a:srgbClr val="0D0D0D"/>
              </a:solid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i="1" spc="15" dirty="0" err="1">
                <a:solidFill>
                  <a:srgbClr val="0D0D0D"/>
                </a:solidFill>
                <a:latin typeface="Trebuchet MS"/>
                <a:cs typeface="Trebuchet MS"/>
              </a:rPr>
              <a:t>Epopeya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Gilgamesh”</a:t>
            </a:r>
            <a:endParaRPr sz="16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i="1" spc="165" dirty="0">
                <a:solidFill>
                  <a:srgbClr val="0D0D0D"/>
                </a:solidFill>
                <a:latin typeface="Trebuchet MS"/>
                <a:cs typeface="Trebuchet MS"/>
              </a:rPr>
              <a:t>12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tablillas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arcilla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es-ES" sz="20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100" b="1" dirty="0">
                <a:latin typeface="Trebuchet MS"/>
                <a:cs typeface="Trebuchet MS"/>
              </a:rPr>
              <a:t>GILGAMESH ERA REY -  SACERDOTE DE URUK QUIEN CONSTRUYÓ SUS MURALLAS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100" b="1" dirty="0">
                <a:latin typeface="Trebuchet MS"/>
                <a:cs typeface="Trebuchet MS"/>
              </a:rPr>
              <a:t>LA FIGURA DE GILGAMESH ESTÁ ENVUELTA EN UN HALO MÍTICO</a:t>
            </a: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419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APORTES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296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ENSI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o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PATESI</a:t>
            </a:r>
            <a:endParaRPr sz="16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</a:pP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(príncipe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sacerdote)</a:t>
            </a:r>
            <a:r>
              <a:rPr sz="1400" i="1" spc="30" dirty="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CUNEIFORME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(invención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la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escritura)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“Epopeya</a:t>
            </a:r>
            <a:r>
              <a:rPr sz="1600" i="1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Gilgamesh”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i="1" spc="165" dirty="0">
                <a:solidFill>
                  <a:srgbClr val="0D0D0D"/>
                </a:solidFill>
                <a:latin typeface="Trebuchet MS"/>
                <a:cs typeface="Trebuchet MS"/>
              </a:rPr>
              <a:t>12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tablillas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arcilla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rebuchet MS"/>
              <a:cs typeface="Trebuchet MS"/>
            </a:endParaRPr>
          </a:p>
          <a:p>
            <a:pPr marL="1270" algn="ctr">
              <a:lnSpc>
                <a:spcPct val="100000"/>
              </a:lnSpc>
            </a:pPr>
            <a:r>
              <a:rPr sz="1600" i="1" spc="110" dirty="0">
                <a:solidFill>
                  <a:srgbClr val="0D0D0D"/>
                </a:solidFill>
                <a:latin typeface="Trebuchet MS"/>
                <a:cs typeface="Trebuchet MS"/>
              </a:rPr>
              <a:t>ANU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ENLIL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ENKI</a:t>
            </a:r>
            <a:endParaRPr sz="1600">
              <a:latin typeface="Trebuchet MS"/>
              <a:cs typeface="Trebuchet MS"/>
            </a:endParaRPr>
          </a:p>
          <a:p>
            <a:pPr marL="1905" algn="ctr">
              <a:lnSpc>
                <a:spcPct val="100000"/>
              </a:lnSpc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Tríada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religiosa</a:t>
            </a:r>
            <a:r>
              <a:rPr sz="1600" i="1" spc="5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sumer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  <p:pic>
        <p:nvPicPr>
          <p:cNvPr id="1026" name="Picture 2" descr="Mapa con ciudades sumerias">
            <a:extLst>
              <a:ext uri="{FF2B5EF4-FFF2-40B4-BE49-F238E27FC236}">
                <a16:creationId xmlns:a16="http://schemas.microsoft.com/office/drawing/2014/main" id="{B7436FE9-7AD3-C075-4326-B4C8CD1B2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4" y="2802279"/>
            <a:ext cx="4514850" cy="387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934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25" dirty="0">
                <a:solidFill>
                  <a:srgbClr val="FFFFFF"/>
                </a:solidFill>
                <a:latin typeface="Tahoma"/>
                <a:cs typeface="Tahoma"/>
              </a:rPr>
              <a:t>CULTURA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2810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lang="es-ES" sz="1100" b="1" dirty="0">
                <a:latin typeface="Trebuchet MS"/>
                <a:cs typeface="Trebuchet MS"/>
              </a:rPr>
              <a:t>INVENTORES DE</a:t>
            </a: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lang="es-ES" sz="1100" b="1" dirty="0">
                <a:latin typeface="Trebuchet MS"/>
                <a:cs typeface="Trebuchet MS"/>
              </a:rPr>
              <a:t>LA ESCRITURA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 b="1" dirty="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CUNEIFORME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(invención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la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escritura)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100" b="1" dirty="0">
                <a:latin typeface="Trebuchet MS"/>
                <a:cs typeface="Trebuchet MS"/>
              </a:rPr>
              <a:t>INVENTARON LA NUMERACIÓN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 dirty="0">
              <a:latin typeface="Trebuchet MS"/>
              <a:cs typeface="Trebuchet MS"/>
            </a:endParaRPr>
          </a:p>
          <a:p>
            <a:pPr marL="1270" algn="ctr">
              <a:lnSpc>
                <a:spcPct val="100000"/>
              </a:lnSpc>
            </a:pPr>
            <a:endParaRPr lang="es-ES" sz="1600" i="1" spc="110" dirty="0">
              <a:solidFill>
                <a:srgbClr val="0D0D0D"/>
              </a:solidFill>
              <a:latin typeface="Trebuchet MS"/>
              <a:cs typeface="Trebuchet MS"/>
            </a:endParaRPr>
          </a:p>
          <a:p>
            <a:pPr marL="1270" algn="ctr">
              <a:lnSpc>
                <a:spcPct val="100000"/>
              </a:lnSpc>
            </a:pPr>
            <a:r>
              <a:rPr lang="es-ES" sz="1100" b="1" spc="110" dirty="0">
                <a:solidFill>
                  <a:srgbClr val="0D0D0D"/>
                </a:solidFill>
                <a:latin typeface="Trebuchet MS"/>
                <a:cs typeface="Trebuchet MS"/>
              </a:rPr>
              <a:t>CREARON SISTEMAS DE</a:t>
            </a:r>
          </a:p>
          <a:p>
            <a:pPr marL="1270" algn="ctr">
              <a:lnSpc>
                <a:spcPct val="100000"/>
              </a:lnSpc>
            </a:pPr>
            <a:r>
              <a:rPr lang="es-ES" sz="1100" b="1" spc="110" dirty="0">
                <a:solidFill>
                  <a:srgbClr val="0D0D0D"/>
                </a:solidFill>
                <a:latin typeface="Trebuchet MS"/>
                <a:cs typeface="Trebuchet MS"/>
              </a:rPr>
              <a:t>IRRIGACIÓN</a:t>
            </a:r>
            <a:endParaRPr sz="1100" b="1" dirty="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4489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APORTES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A8D8EFA3-3030-2E67-DDAE-94E0AC248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4" y="3546041"/>
            <a:ext cx="4581528" cy="303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582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4531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400" spc="25" dirty="0">
                <a:solidFill>
                  <a:srgbClr val="FFFFFF"/>
                </a:solidFill>
                <a:latin typeface="Tahoma"/>
                <a:cs typeface="Tahoma"/>
              </a:rPr>
              <a:t>RELIGIÓN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17491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28847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sz="1600" i="1" spc="70" dirty="0">
                <a:solidFill>
                  <a:srgbClr val="0D0D0D"/>
                </a:solidFill>
                <a:latin typeface="Trebuchet MS"/>
                <a:cs typeface="Trebuchet MS"/>
              </a:rPr>
              <a:t>ENSI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o</a:t>
            </a:r>
            <a:r>
              <a:rPr sz="1600" i="1" spc="1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PATESI</a:t>
            </a:r>
            <a:endParaRPr sz="1600" dirty="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</a:pP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(príncipe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sacerdote)</a:t>
            </a:r>
            <a:r>
              <a:rPr sz="1400" i="1" spc="30" dirty="0">
                <a:solidFill>
                  <a:srgbClr val="0D0D0D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es-ES" sz="1100" b="1" dirty="0">
                <a:latin typeface="Trebuchet MS"/>
                <a:cs typeface="Trebuchet MS"/>
              </a:rPr>
              <a:t>CADA CIUDAD TENÍA </a:t>
            </a: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es-ES" sz="1100" b="1" dirty="0">
                <a:latin typeface="Trebuchet MS"/>
                <a:cs typeface="Trebuchet MS"/>
              </a:rPr>
              <a:t>SU PROPIO DIOS PROTECTOR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s-ES" sz="11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lang="es-ES" sz="1100" dirty="0">
                <a:latin typeface="Trebuchet MS"/>
                <a:cs typeface="Trebuchet MS"/>
              </a:rPr>
              <a:t>EL TEMPLO TENÍA FORMA DE PIRAMIDE </a:t>
            </a:r>
          </a:p>
          <a:p>
            <a:pPr algn="ctr">
              <a:lnSpc>
                <a:spcPct val="100000"/>
              </a:lnSpc>
            </a:pPr>
            <a:r>
              <a:rPr lang="es-ES" sz="1100" dirty="0">
                <a:latin typeface="Trebuchet MS"/>
                <a:cs typeface="Trebuchet MS"/>
              </a:rPr>
              <a:t>ESCALONADA Y SE LLAMA ZIGURAT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 dirty="0">
              <a:latin typeface="Trebuchet MS"/>
              <a:cs typeface="Trebuchet MS"/>
            </a:endParaRPr>
          </a:p>
          <a:p>
            <a:pPr marL="1270" algn="ctr">
              <a:lnSpc>
                <a:spcPct val="100000"/>
              </a:lnSpc>
            </a:pPr>
            <a:r>
              <a:rPr lang="es-ES" sz="1600" i="1" spc="110" dirty="0">
                <a:solidFill>
                  <a:srgbClr val="0D0D0D"/>
                </a:solidFill>
                <a:latin typeface="Trebuchet MS"/>
                <a:cs typeface="Trebuchet MS"/>
              </a:rPr>
              <a:t>ANU</a:t>
            </a:r>
            <a:r>
              <a:rPr lang="es-ES"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1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ENLIL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ENKI</a:t>
            </a:r>
            <a:endParaRPr sz="1600" dirty="0">
              <a:latin typeface="Trebuchet MS"/>
              <a:cs typeface="Trebuchet MS"/>
            </a:endParaRPr>
          </a:p>
          <a:p>
            <a:pPr marL="1905" algn="ctr">
              <a:lnSpc>
                <a:spcPct val="100000"/>
              </a:lnSpc>
            </a:pPr>
            <a:r>
              <a:rPr sz="1600" i="1" spc="75" dirty="0">
                <a:solidFill>
                  <a:srgbClr val="0D0D0D"/>
                </a:solidFill>
                <a:latin typeface="Trebuchet MS"/>
                <a:cs typeface="Trebuchet MS"/>
              </a:rPr>
              <a:t>Tríada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religiosa</a:t>
            </a:r>
            <a:r>
              <a:rPr sz="1600" i="1" spc="5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sumer</a:t>
            </a:r>
            <a:endParaRPr sz="1600" dirty="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053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7070" y="9525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APORTES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67050" y="3956049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  <p:pic>
        <p:nvPicPr>
          <p:cNvPr id="52" name="Imagen 51" descr="Un edificio de ladrillo&#10;&#10;Descripción generada automáticamente con confianza baja">
            <a:extLst>
              <a:ext uri="{FF2B5EF4-FFF2-40B4-BE49-F238E27FC236}">
                <a16:creationId xmlns:a16="http://schemas.microsoft.com/office/drawing/2014/main" id="{6E9FAC6E-CB88-B8BF-7355-4075A467FAF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9" y="3383279"/>
            <a:ext cx="3945637" cy="3113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521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EB4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9088" y="47244"/>
            <a:ext cx="6410325" cy="597535"/>
            <a:chOff x="2609088" y="47244"/>
            <a:chExt cx="6410325" cy="597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088" y="47244"/>
              <a:ext cx="6409944" cy="597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6342" y="116586"/>
              <a:ext cx="1440180" cy="457200"/>
            </a:xfrm>
            <a:custGeom>
              <a:avLst/>
              <a:gdLst/>
              <a:ahLst/>
              <a:cxnLst/>
              <a:rect l="l" t="t" r="r" b="b"/>
              <a:pathLst>
                <a:path w="1440179" h="457200">
                  <a:moveTo>
                    <a:pt x="144005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440053" y="457199"/>
                  </a:lnTo>
                  <a:lnTo>
                    <a:pt x="1440053" y="0"/>
                  </a:lnTo>
                  <a:close/>
                </a:path>
              </a:pathLst>
            </a:custGeom>
            <a:solidFill>
              <a:srgbClr val="494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6395" y="116598"/>
              <a:ext cx="4716145" cy="457200"/>
            </a:xfrm>
            <a:custGeom>
              <a:avLst/>
              <a:gdLst/>
              <a:ahLst/>
              <a:cxnLst/>
              <a:rect l="l" t="t" r="r" b="b"/>
              <a:pathLst>
                <a:path w="4716145" h="457200">
                  <a:moveTo>
                    <a:pt x="2376017" y="0"/>
                  </a:moveTo>
                  <a:lnTo>
                    <a:pt x="1296162" y="0"/>
                  </a:lnTo>
                  <a:lnTo>
                    <a:pt x="1296035" y="0"/>
                  </a:lnTo>
                  <a:lnTo>
                    <a:pt x="0" y="0"/>
                  </a:lnTo>
                  <a:lnTo>
                    <a:pt x="0" y="457187"/>
                  </a:lnTo>
                  <a:lnTo>
                    <a:pt x="1296035" y="457187"/>
                  </a:lnTo>
                  <a:lnTo>
                    <a:pt x="1296162" y="457187"/>
                  </a:lnTo>
                  <a:lnTo>
                    <a:pt x="2376017" y="457187"/>
                  </a:lnTo>
                  <a:lnTo>
                    <a:pt x="2376017" y="0"/>
                  </a:lnTo>
                  <a:close/>
                </a:path>
                <a:path w="4716145" h="457200">
                  <a:moveTo>
                    <a:pt x="3276041" y="0"/>
                  </a:moveTo>
                  <a:lnTo>
                    <a:pt x="2376043" y="0"/>
                  </a:lnTo>
                  <a:lnTo>
                    <a:pt x="2376043" y="457187"/>
                  </a:lnTo>
                  <a:lnTo>
                    <a:pt x="3276041" y="457187"/>
                  </a:lnTo>
                  <a:lnTo>
                    <a:pt x="3276041" y="0"/>
                  </a:lnTo>
                  <a:close/>
                </a:path>
                <a:path w="4716145" h="457200">
                  <a:moveTo>
                    <a:pt x="4716132" y="0"/>
                  </a:moveTo>
                  <a:lnTo>
                    <a:pt x="3276092" y="0"/>
                  </a:lnTo>
                  <a:lnTo>
                    <a:pt x="3276092" y="457187"/>
                  </a:lnTo>
                  <a:lnTo>
                    <a:pt x="4716132" y="457187"/>
                  </a:lnTo>
                  <a:lnTo>
                    <a:pt x="47161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29992" y="110236"/>
              <a:ext cx="6169025" cy="482600"/>
            </a:xfrm>
            <a:custGeom>
              <a:avLst/>
              <a:gdLst/>
              <a:ahLst/>
              <a:cxnLst/>
              <a:rect l="l" t="t" r="r" b="b"/>
              <a:pathLst>
                <a:path w="6169025" h="482600">
                  <a:moveTo>
                    <a:pt x="1446403" y="0"/>
                  </a:moveTo>
                  <a:lnTo>
                    <a:pt x="1446403" y="482600"/>
                  </a:lnTo>
                </a:path>
                <a:path w="6169025" h="482600">
                  <a:moveTo>
                    <a:pt x="2742437" y="0"/>
                  </a:moveTo>
                  <a:lnTo>
                    <a:pt x="2742437" y="482600"/>
                  </a:lnTo>
                </a:path>
                <a:path w="6169025" h="482600">
                  <a:moveTo>
                    <a:pt x="3822446" y="0"/>
                  </a:moveTo>
                  <a:lnTo>
                    <a:pt x="3822446" y="482600"/>
                  </a:lnTo>
                </a:path>
                <a:path w="6169025" h="482600">
                  <a:moveTo>
                    <a:pt x="4722494" y="0"/>
                  </a:moveTo>
                  <a:lnTo>
                    <a:pt x="4722494" y="482600"/>
                  </a:lnTo>
                </a:path>
                <a:path w="6169025" h="482600">
                  <a:moveTo>
                    <a:pt x="6350" y="0"/>
                  </a:moveTo>
                  <a:lnTo>
                    <a:pt x="6350" y="482600"/>
                  </a:lnTo>
                </a:path>
                <a:path w="6169025" h="482600">
                  <a:moveTo>
                    <a:pt x="6162548" y="0"/>
                  </a:moveTo>
                  <a:lnTo>
                    <a:pt x="6162548" y="482600"/>
                  </a:lnTo>
                </a:path>
                <a:path w="6169025" h="482600">
                  <a:moveTo>
                    <a:pt x="0" y="6350"/>
                  </a:moveTo>
                  <a:lnTo>
                    <a:pt x="616889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9992" y="573785"/>
              <a:ext cx="6169025" cy="0"/>
            </a:xfrm>
            <a:custGeom>
              <a:avLst/>
              <a:gdLst/>
              <a:ahLst/>
              <a:cxnLst/>
              <a:rect l="l" t="t" r="r" b="b"/>
              <a:pathLst>
                <a:path w="6169025">
                  <a:moveTo>
                    <a:pt x="0" y="0"/>
                  </a:moveTo>
                  <a:lnTo>
                    <a:pt x="616889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42692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90805" indent="3225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SUMERIO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ACADIO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2745" y="140589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86995" indent="-1524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IMPERIO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8779" y="140589"/>
            <a:ext cx="1067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06680" indent="-412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ASIÓN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HITITAS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58788" y="140589"/>
            <a:ext cx="88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 marR="156845" indent="-628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ASIRIO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8836" y="140589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marR="88265" indent="-22097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GUND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 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MPER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IO 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BABILÓNICO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" y="1086611"/>
            <a:ext cx="1481328" cy="10393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611" y="1206246"/>
            <a:ext cx="989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CIUDADES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40" y="1685544"/>
            <a:ext cx="4572000" cy="130301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6523" y="1762760"/>
            <a:ext cx="29724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URUK (madre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 </a:t>
            </a: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las </a:t>
            </a:r>
            <a:r>
              <a:rPr sz="1600" i="1" spc="45" dirty="0">
                <a:solidFill>
                  <a:srgbClr val="0D0D0D"/>
                </a:solidFill>
                <a:latin typeface="Trebuchet MS"/>
                <a:cs typeface="Trebuchet MS"/>
              </a:rPr>
              <a:t>ciudades) </a:t>
            </a:r>
            <a:r>
              <a:rPr sz="1600" i="1" spc="-47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55" dirty="0">
                <a:solidFill>
                  <a:srgbClr val="0D0D0D"/>
                </a:solidFill>
                <a:latin typeface="Trebuchet MS"/>
                <a:cs typeface="Trebuchet MS"/>
              </a:rPr>
              <a:t>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210" dirty="0">
                <a:solidFill>
                  <a:srgbClr val="0D0D0D"/>
                </a:solidFill>
                <a:latin typeface="Trebuchet MS"/>
                <a:cs typeface="Trebuchet MS"/>
              </a:rPr>
              <a:t>–</a:t>
            </a:r>
            <a:r>
              <a:rPr sz="1600" i="1" spc="2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95" dirty="0">
                <a:solidFill>
                  <a:srgbClr val="0D0D0D"/>
                </a:solidFill>
                <a:latin typeface="Trebuchet MS"/>
                <a:cs typeface="Trebuchet MS"/>
              </a:rPr>
              <a:t>LAGASH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1600" i="1" spc="65" dirty="0">
                <a:solidFill>
                  <a:srgbClr val="0D0D0D"/>
                </a:solidFill>
                <a:latin typeface="Trebuchet MS"/>
                <a:cs typeface="Trebuchet MS"/>
              </a:rPr>
              <a:t>NIPUR</a:t>
            </a:r>
            <a:r>
              <a:rPr sz="1600" i="1" spc="6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40" dirty="0">
                <a:solidFill>
                  <a:srgbClr val="0D0D0D"/>
                </a:solidFill>
                <a:latin typeface="Trebuchet MS"/>
                <a:cs typeface="Trebuchet MS"/>
              </a:rPr>
              <a:t>(ciudad</a:t>
            </a:r>
            <a:r>
              <a:rPr sz="1600" i="1" spc="80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0" dirty="0">
                <a:solidFill>
                  <a:srgbClr val="0D0D0D"/>
                </a:solidFill>
                <a:latin typeface="Trebuchet MS"/>
                <a:cs typeface="Trebuchet MS"/>
              </a:rPr>
              <a:t>de</a:t>
            </a:r>
            <a:r>
              <a:rPr sz="1600" i="1" spc="25" dirty="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sz="1600" i="1" spc="35" dirty="0">
                <a:solidFill>
                  <a:srgbClr val="0D0D0D"/>
                </a:solidFill>
                <a:latin typeface="Trebuchet MS"/>
                <a:cs typeface="Trebuchet MS"/>
              </a:rPr>
              <a:t>los dioses)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0" y="50292"/>
            <a:ext cx="4688205" cy="4525010"/>
            <a:chOff x="0" y="50292"/>
            <a:chExt cx="4688205" cy="4525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292"/>
              <a:ext cx="2923032" cy="12999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80772"/>
              <a:ext cx="2487168" cy="917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14" y="314960"/>
              <a:ext cx="1982762" cy="3548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2376" y="3515868"/>
              <a:ext cx="3965448" cy="10591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3648456"/>
              <a:ext cx="446531" cy="423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2814827"/>
              <a:ext cx="1481328" cy="10393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283" y="2934716"/>
            <a:ext cx="9048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ES" sz="1600" spc="25" dirty="0">
                <a:solidFill>
                  <a:srgbClr val="FFFFFF"/>
                </a:solidFill>
                <a:latin typeface="Tahoma"/>
                <a:cs typeface="Tahoma"/>
              </a:rPr>
              <a:t>CIENCIA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5843" y="4356820"/>
            <a:ext cx="3784600" cy="2540635"/>
            <a:chOff x="275843" y="4317491"/>
            <a:chExt cx="3784600" cy="254063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5" y="4317491"/>
              <a:ext cx="3337560" cy="1059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4450079"/>
              <a:ext cx="446531" cy="4221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375" y="5172455"/>
              <a:ext cx="3197352" cy="10591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5305043"/>
              <a:ext cx="446531" cy="42214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" y="5964935"/>
              <a:ext cx="3197352" cy="8930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8476" y="3593413"/>
            <a:ext cx="2580640" cy="23205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lang="es-ES" sz="1100" b="1" spc="70" dirty="0">
                <a:solidFill>
                  <a:srgbClr val="0D0D0D"/>
                </a:solidFill>
                <a:latin typeface="Trebuchet MS"/>
                <a:cs typeface="Trebuchet MS"/>
              </a:rPr>
              <a:t>INTERESADOS POR LA </a:t>
            </a:r>
          </a:p>
          <a:p>
            <a:pPr marL="367030">
              <a:lnSpc>
                <a:spcPct val="100000"/>
              </a:lnSpc>
              <a:spcBef>
                <a:spcPts val="95"/>
              </a:spcBef>
            </a:pPr>
            <a:r>
              <a:rPr lang="es-ES" sz="1100" b="1" spc="70" dirty="0">
                <a:solidFill>
                  <a:srgbClr val="0D0D0D"/>
                </a:solidFill>
                <a:latin typeface="Trebuchet MS"/>
                <a:cs typeface="Trebuchet MS"/>
              </a:rPr>
              <a:t>     ASTRONOMÍA</a:t>
            </a:r>
          </a:p>
          <a:p>
            <a:pPr marL="367030">
              <a:lnSpc>
                <a:spcPct val="100000"/>
              </a:lnSpc>
              <a:spcBef>
                <a:spcPts val="95"/>
              </a:spcBef>
            </a:pPr>
            <a:endParaRPr sz="1400" dirty="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endParaRPr lang="es-ES" sz="2100" dirty="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lang="es-ES" sz="1100" b="1" dirty="0">
                <a:latin typeface="Trebuchet MS"/>
                <a:cs typeface="Trebuchet MS"/>
              </a:rPr>
              <a:t>CREARON UN CALENDARIO LUNAR </a:t>
            </a:r>
          </a:p>
          <a:p>
            <a:pPr marL="635" algn="ctr"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endParaRPr lang="es-ES" sz="1100" b="1" i="1" spc="15" dirty="0">
              <a:solidFill>
                <a:srgbClr val="0D0D0D"/>
              </a:solid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lang="es-ES" sz="1100" b="1" i="1" spc="15" dirty="0">
                <a:solidFill>
                  <a:srgbClr val="0D0D0D"/>
                </a:solidFill>
                <a:latin typeface="Trebuchet MS"/>
                <a:cs typeface="Trebuchet MS"/>
              </a:rPr>
              <a:t>EL CALENDARIO NO ERA EXACTO POR LO QUE SE AÑADIA UN MES CADA 4 AÑOS</a:t>
            </a:r>
            <a:endParaRPr lang="es-ES" sz="1600" i="1" spc="15" dirty="0">
              <a:solidFill>
                <a:srgbClr val="0D0D0D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5843" y="463294"/>
            <a:ext cx="8868410" cy="6395085"/>
            <a:chOff x="275843" y="463294"/>
            <a:chExt cx="8868410" cy="639508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843" y="6097524"/>
              <a:ext cx="446531" cy="4221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2479" y="679704"/>
              <a:ext cx="4469891" cy="31318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10557" y="774572"/>
              <a:ext cx="4253992" cy="294182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4111" y="641603"/>
              <a:ext cx="5154168" cy="3169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8792" y="737107"/>
              <a:ext cx="4925060" cy="2979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32603" y="635507"/>
              <a:ext cx="3656076" cy="32247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2045" y="731138"/>
              <a:ext cx="3456431" cy="30337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4111" y="608075"/>
              <a:ext cx="5155692" cy="34564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58792" y="705611"/>
              <a:ext cx="4926330" cy="3261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8555" y="496822"/>
              <a:ext cx="4450080" cy="63611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44009" y="692696"/>
              <a:ext cx="3862069" cy="59721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00855" y="1937004"/>
              <a:ext cx="5343144" cy="4504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5928" y="2132914"/>
              <a:ext cx="5027168" cy="39166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4984" y="496822"/>
              <a:ext cx="3739896" cy="6361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20945" y="692670"/>
              <a:ext cx="3151378" cy="6016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01184" y="463294"/>
              <a:ext cx="3099816" cy="63947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2572" y="654533"/>
              <a:ext cx="2715895" cy="609155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80253" y="727989"/>
              <a:ext cx="2732151" cy="5995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026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562</Words>
  <Application>Microsoft Office PowerPoint</Application>
  <PresentationFormat>Presentación en pantalla (4:3)</PresentationFormat>
  <Paragraphs>170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</vt:lpstr>
      <vt:lpstr>Lucida Sans Unicode</vt:lpstr>
      <vt:lpstr>Tahoma</vt:lpstr>
      <vt:lpstr>Trebuchet MS</vt:lpstr>
      <vt:lpstr>Office Theme</vt:lpstr>
      <vt:lpstr>MESOPOTAMÍA MEDIO GEOGRÁFICO – HISTORIA – APORTES CULTURALES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Maria Sanz</cp:lastModifiedBy>
  <cp:revision>9</cp:revision>
  <dcterms:created xsi:type="dcterms:W3CDTF">2023-07-30T18:05:29Z</dcterms:created>
  <dcterms:modified xsi:type="dcterms:W3CDTF">2023-08-02T18:25:03Z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2014-04-20T00:00:00Z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2023-07-30T00:00:00Z</vt:filetime>
  </property>
</Properties>
</file>