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3" r:id="rId5"/>
    <p:sldId id="260" r:id="rId6"/>
    <p:sldId id="264" r:id="rId7"/>
  </p:sldIdLst>
  <p:sldSz cx="9144000" cy="6858000" type="screen4x3"/>
  <p:notesSz cx="6858000" cy="9144000"/>
  <p:defaultTextStyle>
    <a:defPPr>
      <a:defRPr lang="es-ES_tradnl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27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>
      <p:cViewPr varScale="1">
        <p:scale>
          <a:sx n="78" d="100"/>
          <a:sy n="78" d="100"/>
        </p:scale>
        <p:origin x="137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D972C60A-229F-3A75-1530-76F6229609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D40E25B3-8AA9-AA6E-95E5-11A00C9742C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8F4A9E-62C4-44E3-AF5C-41E44A7419F4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98BFBA86-921A-A7B6-C38E-FC8122E114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_tradnl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5F5FC13B-D749-BB80-DB4F-62D1C6242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_tradnl" noProof="0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1418DC7E-D988-BA0B-9737-51E3645BD7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6F61E1A6-1C25-9AE8-8392-FCA36BAE8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D4E10BE-ADD0-4C3F-86EC-E20ECF21D3E4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imagen de diapositiva">
            <a:extLst>
              <a:ext uri="{FF2B5EF4-FFF2-40B4-BE49-F238E27FC236}">
                <a16:creationId xmlns:a16="http://schemas.microsoft.com/office/drawing/2014/main" id="{6D790782-AC25-9343-1826-3AC86AC653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2 Marcador de notas">
            <a:extLst>
              <a:ext uri="{FF2B5EF4-FFF2-40B4-BE49-F238E27FC236}">
                <a16:creationId xmlns:a16="http://schemas.microsoft.com/office/drawing/2014/main" id="{956B7733-880E-4BE4-9C69-89D0786403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6148" name="3 Marcador de número de diapositiva">
            <a:extLst>
              <a:ext uri="{FF2B5EF4-FFF2-40B4-BE49-F238E27FC236}">
                <a16:creationId xmlns:a16="http://schemas.microsoft.com/office/drawing/2014/main" id="{D6D4C039-DB47-BE50-901D-0337D2FFF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47DFBC8-5F4A-45A8-BA86-ADA6E4F2B219}" type="slidenum">
              <a:rPr lang="es-ES_tradnl" altLang="es-ES">
                <a:latin typeface="Calibri" panose="020F0502020204030204" pitchFamily="34" charset="0"/>
              </a:rPr>
              <a:pPr algn="r" eaLnBrk="1" hangingPunct="1"/>
              <a:t>1</a:t>
            </a:fld>
            <a:endParaRPr lang="es-ES_tradnl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Marcador de imagen de diapositiva">
            <a:extLst>
              <a:ext uri="{FF2B5EF4-FFF2-40B4-BE49-F238E27FC236}">
                <a16:creationId xmlns:a16="http://schemas.microsoft.com/office/drawing/2014/main" id="{5AFACF1E-98A0-FEC0-2FFB-949B3EB09BE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2 Marcador de notas">
            <a:extLst>
              <a:ext uri="{FF2B5EF4-FFF2-40B4-BE49-F238E27FC236}">
                <a16:creationId xmlns:a16="http://schemas.microsoft.com/office/drawing/2014/main" id="{C82CF25B-6E1F-45D6-CB71-3474EBB4C6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7172" name="3 Marcador de número de diapositiva">
            <a:extLst>
              <a:ext uri="{FF2B5EF4-FFF2-40B4-BE49-F238E27FC236}">
                <a16:creationId xmlns:a16="http://schemas.microsoft.com/office/drawing/2014/main" id="{883A5E23-0156-7ADF-E5F6-066737B3E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E4515BB-D26C-4779-9920-5EB796D09A91}" type="slidenum">
              <a:rPr lang="es-ES_tradnl" altLang="es-ES">
                <a:latin typeface="Calibri" panose="020F0502020204030204" pitchFamily="34" charset="0"/>
              </a:rPr>
              <a:pPr algn="r" eaLnBrk="1" hangingPunct="1"/>
              <a:t>2</a:t>
            </a:fld>
            <a:endParaRPr lang="es-ES_tradnl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Marcador de imagen de diapositiva">
            <a:extLst>
              <a:ext uri="{FF2B5EF4-FFF2-40B4-BE49-F238E27FC236}">
                <a16:creationId xmlns:a16="http://schemas.microsoft.com/office/drawing/2014/main" id="{94C142A3-8C93-4120-17EB-836BCB7F0F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2 Marcador de notas">
            <a:extLst>
              <a:ext uri="{FF2B5EF4-FFF2-40B4-BE49-F238E27FC236}">
                <a16:creationId xmlns:a16="http://schemas.microsoft.com/office/drawing/2014/main" id="{E7855346-32A2-E080-F2F2-51040BD7E1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6148" name="3 Marcador de número de diapositiva">
            <a:extLst>
              <a:ext uri="{FF2B5EF4-FFF2-40B4-BE49-F238E27FC236}">
                <a16:creationId xmlns:a16="http://schemas.microsoft.com/office/drawing/2014/main" id="{42769754-2783-0CAC-DBEE-F9EC4A9542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D19DB8A-5C17-4C29-9C85-34D1CC3EE3BA}" type="slidenum">
              <a:rPr lang="es-ES_tradnl" altLang="es-ES">
                <a:latin typeface="Calibri" panose="020F0502020204030204" pitchFamily="34" charset="0"/>
              </a:rPr>
              <a:pPr algn="r" eaLnBrk="1" hangingPunct="1"/>
              <a:t>3</a:t>
            </a:fld>
            <a:endParaRPr lang="es-ES_tradnl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>
            <a:extLst>
              <a:ext uri="{FF2B5EF4-FFF2-40B4-BE49-F238E27FC236}">
                <a16:creationId xmlns:a16="http://schemas.microsoft.com/office/drawing/2014/main" id="{3605845C-FE2B-6362-628D-A09EA9960F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2 Marcador de notas">
            <a:extLst>
              <a:ext uri="{FF2B5EF4-FFF2-40B4-BE49-F238E27FC236}">
                <a16:creationId xmlns:a16="http://schemas.microsoft.com/office/drawing/2014/main" id="{FA8DC988-A713-AFD3-156A-A4D7068D2C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7172" name="3 Marcador de número de diapositiva">
            <a:extLst>
              <a:ext uri="{FF2B5EF4-FFF2-40B4-BE49-F238E27FC236}">
                <a16:creationId xmlns:a16="http://schemas.microsoft.com/office/drawing/2014/main" id="{8B2739AE-49A1-CE1A-FE81-FDA0A409895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8EE4A49-6E0D-4FC4-948B-F317B0B4C78B}" type="slidenum">
              <a:rPr lang="es-ES_tradnl" altLang="es-ES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es-ES_tradnl" altLang="es-E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Marcador de imagen de diapositiva">
            <a:extLst>
              <a:ext uri="{FF2B5EF4-FFF2-40B4-BE49-F238E27FC236}">
                <a16:creationId xmlns:a16="http://schemas.microsoft.com/office/drawing/2014/main" id="{6C6EF008-37BE-D585-FB35-9C4C46A992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2 Marcador de notas">
            <a:extLst>
              <a:ext uri="{FF2B5EF4-FFF2-40B4-BE49-F238E27FC236}">
                <a16:creationId xmlns:a16="http://schemas.microsoft.com/office/drawing/2014/main" id="{674A6C1A-4C3E-E5B8-97D3-28DAA86136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6148" name="3 Marcador de número de diapositiva">
            <a:extLst>
              <a:ext uri="{FF2B5EF4-FFF2-40B4-BE49-F238E27FC236}">
                <a16:creationId xmlns:a16="http://schemas.microsoft.com/office/drawing/2014/main" id="{7EE7DFCC-BFEB-27BC-7685-9D38483A50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A5A0954-BC32-4490-BA05-5E7C8C022D2C}" type="slidenum">
              <a:rPr lang="es-ES_tradnl" altLang="es-ES">
                <a:latin typeface="Calibri" panose="020F0502020204030204" pitchFamily="34" charset="0"/>
              </a:rPr>
              <a:pPr algn="r" eaLnBrk="1" hangingPunct="1"/>
              <a:t>5</a:t>
            </a:fld>
            <a:endParaRPr lang="es-ES_tradnl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>
            <a:extLst>
              <a:ext uri="{FF2B5EF4-FFF2-40B4-BE49-F238E27FC236}">
                <a16:creationId xmlns:a16="http://schemas.microsoft.com/office/drawing/2014/main" id="{F3066D36-9235-08DE-C01C-2E83235156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2 Marcador de notas">
            <a:extLst>
              <a:ext uri="{FF2B5EF4-FFF2-40B4-BE49-F238E27FC236}">
                <a16:creationId xmlns:a16="http://schemas.microsoft.com/office/drawing/2014/main" id="{978D3576-1BD0-C91F-8310-02C747E505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7172" name="3 Marcador de número de diapositiva">
            <a:extLst>
              <a:ext uri="{FF2B5EF4-FFF2-40B4-BE49-F238E27FC236}">
                <a16:creationId xmlns:a16="http://schemas.microsoft.com/office/drawing/2014/main" id="{65FC0489-D0E9-3714-F0D0-EF281AB5968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AC73C43-62FA-4503-9F66-DE11256A69FB}" type="slidenum">
              <a:rPr lang="es-ES_tradnl" altLang="es-ES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es-ES_tradnl" altLang="es-E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C7FDE2D6-2E20-15B7-86C3-A723FAF84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C7DC-22FC-438A-B48C-31703857C08B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4CA4C6F-EA0E-F7BE-130A-E07D4C382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553DA93-D326-B34E-A0F5-AECEE75F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1C3F0-8267-4094-97CC-38D3A078F511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97673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CABCC33E-3580-63A1-EDA1-F25046369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69C93-7650-4C0A-98AE-2E7DD3481F28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3042580-31A6-3B0D-A4D5-F1F96C752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900BEFE-EA8B-8CDF-B2BB-CB98BEFB6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55956-1FB8-424A-8CC1-18BE4EDC3174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991326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67EE729-1685-1B8B-48A3-1F36F2FAF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7B957-42CB-4289-AFA4-9D1882578A55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89BA4A35-E83D-58A8-4B3E-E625F5879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B799B24A-7882-0EA1-9AB7-D9F69F5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E1DC3-A0DF-4EE1-93AF-FB9B5490C0D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6719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5AA9FDA2-66C7-DF2E-3148-F170E1822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DD999-362F-42A8-AE0E-8C42AA24E9F0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D75A7F28-163D-B6AD-E203-40AC39B9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38AC47FB-642C-8423-8419-BE0D14D7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14846-4684-4600-AEE3-9C251B46E2A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04681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D57A24CB-9417-B951-2478-B426507A4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A0DDD-43F7-4D4F-BE10-F930D9723E51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140AE433-FD2D-A07A-A507-D8D33B04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A4BC9CDB-EC1B-5D1E-F81A-91C76C0D3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0B273-1733-46E3-9AF2-D795C50D41EE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06077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F88ACEFD-DB15-45A4-F05B-E8AAEAE54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EE92-6116-4A4A-8BB7-324A10F245BC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F0CE2698-6938-D646-64B6-31373C54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C926249D-7316-AE66-4EF6-C33E04B4B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C22EB-18AD-42BD-B452-3CC46D8D80B2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54105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D1B8D8FB-6D02-3976-33EA-453626281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9F9D2-F461-4E80-8FAD-37181105D719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6C8BA333-7FFA-3525-E900-42DBDFBB6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CC062958-1540-2740-007F-AFF92E0FF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AA3C1-EA2F-4A6E-8A1A-FB49FEE9CD49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97705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26E974C7-9628-B56E-7557-D56ED1A47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0E45D-93C3-49F9-9DDD-CE0253E5D942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46694BC-D6D5-4473-FA7D-FEF655D30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1E7316FE-257C-963F-9365-26C21C241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389CF-1CA1-4882-8920-91A13E83512B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12313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55601796-A037-6800-701D-08C556A85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73227-0131-4978-BC56-1E4B058FC7B5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4B40986B-2DA9-4CCF-EE1B-C817FB8E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08763961-08B5-DDD1-4E0A-5716AECB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ABFFA-F948-4558-A041-C35F0AC8F5D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72682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B9B0AAB9-A142-F837-BBB5-D72FA0B1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853B0-4CA5-411B-A868-47C9CBF9D455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800EB87-BE4D-4DBE-B062-8E2A3133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CC0DD0F-4F19-033C-351B-1203F09BE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AFF57-A2AA-4B50-AC9F-64EA3196228D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7514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A5A2D785-AAD6-EF7B-E4B7-4BF5A6F86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00A77-C9B8-4A7F-826B-A5F5BF1900BE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46AAB81-CB0E-0029-CABD-7A316F5A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B72436FA-95F4-B039-D408-4227612BF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2FFDB-5EA4-4DE5-853F-86C00F5C10AF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510069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2912EA5C-8955-3B00-2FAA-88302AFE5EC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Clic para editar estilo título patrón</a:t>
            </a:r>
            <a:endParaRPr lang="es-ES_tradnl" altLang="es-ES"/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0AC0A023-C31C-D94F-DE5B-620002227A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s-ES_tradnl" altLang="es-E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CA053DF-5769-EC14-A741-DF614FA42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CCD203-8868-47CC-A835-5D7BA256BE00}" type="datetimeFigureOut">
              <a:rPr lang="es-ES_tradnl"/>
              <a:pPr>
                <a:defRPr/>
              </a:pPr>
              <a:t>30/08/2024</a:t>
            </a:fld>
            <a:endParaRPr lang="es-ES_tradnl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1F5B359-044F-81CD-1425-44BAA311A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FE0CFFE-D4D0-E442-FCCC-8E588BC8B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BD4DBB0-B59D-417B-BA6A-7088E05D175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riángulo rectángulo">
            <a:extLst>
              <a:ext uri="{FF2B5EF4-FFF2-40B4-BE49-F238E27FC236}">
                <a16:creationId xmlns:a16="http://schemas.microsoft.com/office/drawing/2014/main" id="{34D3C12E-C3A7-8257-F071-76F58598FC47}"/>
              </a:ext>
            </a:extLst>
          </p:cNvPr>
          <p:cNvSpPr/>
          <p:nvPr/>
        </p:nvSpPr>
        <p:spPr>
          <a:xfrm rot="10800000" flipH="1">
            <a:off x="0" y="0"/>
            <a:ext cx="1042988" cy="2205038"/>
          </a:xfrm>
          <a:prstGeom prst="rtTriangle">
            <a:avLst/>
          </a:prstGeom>
          <a:solidFill>
            <a:srgbClr val="008000"/>
          </a:solidFill>
          <a:ln w="6350">
            <a:solidFill>
              <a:srgbClr val="00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/>
          </a:p>
        </p:txBody>
      </p:sp>
      <p:sp>
        <p:nvSpPr>
          <p:cNvPr id="2051" name="6 CuadroTexto">
            <a:extLst>
              <a:ext uri="{FF2B5EF4-FFF2-40B4-BE49-F238E27FC236}">
                <a16:creationId xmlns:a16="http://schemas.microsoft.com/office/drawing/2014/main" id="{13176363-3207-D367-3ABC-ED366235A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" y="0"/>
            <a:ext cx="852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200" b="1">
                <a:solidFill>
                  <a:schemeClr val="bg1"/>
                </a:solidFill>
              </a:rPr>
              <a:t>UNIDAD</a:t>
            </a:r>
          </a:p>
        </p:txBody>
      </p:sp>
      <p:sp>
        <p:nvSpPr>
          <p:cNvPr id="2052" name="7 CuadroTexto">
            <a:extLst>
              <a:ext uri="{FF2B5EF4-FFF2-40B4-BE49-F238E27FC236}">
                <a16:creationId xmlns:a16="http://schemas.microsoft.com/office/drawing/2014/main" id="{69F33A29-2E23-1D77-281C-A7242C817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" y="157163"/>
            <a:ext cx="8270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4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56" name="8 CuadroTexto">
            <a:extLst>
              <a:ext uri="{FF2B5EF4-FFF2-40B4-BE49-F238E27FC236}">
                <a16:creationId xmlns:a16="http://schemas.microsoft.com/office/drawing/2014/main" id="{0A164FC5-A8A0-1C7C-9D97-E4E9C4A1F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138488"/>
            <a:ext cx="49688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ES" sz="3200" b="1">
                <a:solidFill>
                  <a:srgbClr val="009900"/>
                </a:solidFill>
              </a:rPr>
              <a:t>LA ESCALA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riángulo rectángulo">
            <a:extLst>
              <a:ext uri="{FF2B5EF4-FFF2-40B4-BE49-F238E27FC236}">
                <a16:creationId xmlns:a16="http://schemas.microsoft.com/office/drawing/2014/main" id="{A591054A-580F-3002-3337-2AFDEC5B8DBA}"/>
              </a:ext>
            </a:extLst>
          </p:cNvPr>
          <p:cNvSpPr/>
          <p:nvPr/>
        </p:nvSpPr>
        <p:spPr>
          <a:xfrm rot="10800000" flipH="1">
            <a:off x="0" y="0"/>
            <a:ext cx="1042988" cy="2205038"/>
          </a:xfrm>
          <a:prstGeom prst="rtTriangle">
            <a:avLst/>
          </a:prstGeom>
          <a:solidFill>
            <a:srgbClr val="008000"/>
          </a:solidFill>
          <a:ln w="6350">
            <a:solidFill>
              <a:srgbClr val="00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/>
          </a:p>
        </p:txBody>
      </p:sp>
      <p:sp>
        <p:nvSpPr>
          <p:cNvPr id="3075" name="6 CuadroTexto">
            <a:extLst>
              <a:ext uri="{FF2B5EF4-FFF2-40B4-BE49-F238E27FC236}">
                <a16:creationId xmlns:a16="http://schemas.microsoft.com/office/drawing/2014/main" id="{F2C8186D-6783-6454-8597-E3EA5C352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" y="0"/>
            <a:ext cx="852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200" b="1">
                <a:solidFill>
                  <a:schemeClr val="bg1"/>
                </a:solidFill>
              </a:rPr>
              <a:t>UNIDAD</a:t>
            </a:r>
          </a:p>
        </p:txBody>
      </p:sp>
      <p:sp>
        <p:nvSpPr>
          <p:cNvPr id="3076" name="7 CuadroTexto">
            <a:extLst>
              <a:ext uri="{FF2B5EF4-FFF2-40B4-BE49-F238E27FC236}">
                <a16:creationId xmlns:a16="http://schemas.microsoft.com/office/drawing/2014/main" id="{8BAA830F-A630-EDD7-4949-AB999EAAD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" y="157163"/>
            <a:ext cx="8270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4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077" name="5 CuadroTexto">
            <a:extLst>
              <a:ext uri="{FF2B5EF4-FFF2-40B4-BE49-F238E27FC236}">
                <a16:creationId xmlns:a16="http://schemas.microsoft.com/office/drawing/2014/main" id="{559828AD-3E52-A705-6FAE-C9F0028AD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0"/>
            <a:ext cx="75676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800" b="1">
                <a:solidFill>
                  <a:srgbClr val="00359E"/>
                </a:solidFill>
              </a:rPr>
              <a:t>La escala</a:t>
            </a:r>
          </a:p>
        </p:txBody>
      </p:sp>
      <p:pic>
        <p:nvPicPr>
          <p:cNvPr id="3078" name="Picture 2">
            <a:extLst>
              <a:ext uri="{FF2B5EF4-FFF2-40B4-BE49-F238E27FC236}">
                <a16:creationId xmlns:a16="http://schemas.microsoft.com/office/drawing/2014/main" id="{F1EB223B-4AA3-2166-9AF3-2ADA971B8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3"/>
          <a:stretch>
            <a:fillRect/>
          </a:stretch>
        </p:blipFill>
        <p:spPr bwMode="auto">
          <a:xfrm>
            <a:off x="7575550" y="6257925"/>
            <a:ext cx="15684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9 CuadroTexto">
            <a:extLst>
              <a:ext uri="{FF2B5EF4-FFF2-40B4-BE49-F238E27FC236}">
                <a16:creationId xmlns:a16="http://schemas.microsoft.com/office/drawing/2014/main" id="{DACFB50B-AACC-6CEB-E1A1-9E02F975A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9538"/>
            <a:ext cx="37798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600" b="1">
                <a:solidFill>
                  <a:srgbClr val="FF6600"/>
                </a:solidFill>
              </a:rPr>
              <a:t>Biología y Geología 3º ESO</a:t>
            </a:r>
          </a:p>
        </p:txBody>
      </p:sp>
      <p:sp>
        <p:nvSpPr>
          <p:cNvPr id="3080" name="8 CuadroTexto">
            <a:extLst>
              <a:ext uri="{FF2B5EF4-FFF2-40B4-BE49-F238E27FC236}">
                <a16:creationId xmlns:a16="http://schemas.microsoft.com/office/drawing/2014/main" id="{1947A66C-FA88-50E1-3B8B-893BD9100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9906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400" b="1">
                <a:solidFill>
                  <a:srgbClr val="009900"/>
                </a:solidFill>
              </a:rPr>
              <a:t>¿Qué es la escala?</a:t>
            </a:r>
          </a:p>
        </p:txBody>
      </p:sp>
      <p:sp>
        <p:nvSpPr>
          <p:cNvPr id="3083" name="11 CuadroTexto">
            <a:extLst>
              <a:ext uri="{FF2B5EF4-FFF2-40B4-BE49-F238E27FC236}">
                <a16:creationId xmlns:a16="http://schemas.microsoft.com/office/drawing/2014/main" id="{D8B627D8-1F30-6CCA-1CB6-2F4BFEFBC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8229600" cy="925513"/>
          </a:xfrm>
          <a:prstGeom prst="rect">
            <a:avLst/>
          </a:prstGeom>
          <a:gradFill rotWithShape="0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0099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ES_tradnl" altLang="es-ES"/>
              <a:t>La </a:t>
            </a:r>
            <a:r>
              <a:rPr lang="es-ES_tradnl" altLang="es-ES" b="1"/>
              <a:t>escala</a:t>
            </a:r>
            <a:r>
              <a:rPr lang="es-ES_tradnl" altLang="es-ES"/>
              <a:t> es la relación que existe entre una distancia medida sobre el mapa y la correspondiente distancia medida sobre el terreno. Las más habituales son </a:t>
            </a:r>
            <a:r>
              <a:rPr lang="es-ES_tradnl" altLang="es-ES" b="1"/>
              <a:t>la gráfica</a:t>
            </a:r>
            <a:r>
              <a:rPr lang="es-ES_tradnl" altLang="es-ES"/>
              <a:t> y </a:t>
            </a:r>
            <a:r>
              <a:rPr lang="es-ES_tradnl" altLang="es-ES" b="1"/>
              <a:t>la numérica.</a:t>
            </a:r>
            <a:endParaRPr lang="es-ES_tradnl" altLang="es-ES" sz="1600" b="1"/>
          </a:p>
        </p:txBody>
      </p:sp>
      <p:sp>
        <p:nvSpPr>
          <p:cNvPr id="13" name="12 CuadroTexto">
            <a:hlinkClick r:id="rId4" action="ppaction://hlinksldjump"/>
            <a:extLst>
              <a:ext uri="{FF2B5EF4-FFF2-40B4-BE49-F238E27FC236}">
                <a16:creationId xmlns:a16="http://schemas.microsoft.com/office/drawing/2014/main" id="{40A4975B-0ABC-2670-2B74-02A3762A9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152775"/>
            <a:ext cx="2782887" cy="508000"/>
          </a:xfrm>
          <a:prstGeom prst="roundRect">
            <a:avLst/>
          </a:prstGeom>
          <a:ln>
            <a:solidFill>
              <a:srgbClr val="0099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s-ES_tradnl" sz="2400" b="1" dirty="0">
                <a:solidFill>
                  <a:srgbClr val="009900"/>
                </a:solidFill>
              </a:rPr>
              <a:t>Escala numérica</a:t>
            </a:r>
          </a:p>
        </p:txBody>
      </p:sp>
      <p:sp>
        <p:nvSpPr>
          <p:cNvPr id="14" name="13 CuadroTexto">
            <a:hlinkClick r:id="rId5" action="ppaction://hlinksldjump"/>
            <a:extLst>
              <a:ext uri="{FF2B5EF4-FFF2-40B4-BE49-F238E27FC236}">
                <a16:creationId xmlns:a16="http://schemas.microsoft.com/office/drawing/2014/main" id="{EFB59369-5997-F2D5-3741-8A9554515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3157538"/>
            <a:ext cx="2408237" cy="508000"/>
          </a:xfrm>
          <a:prstGeom prst="roundRect">
            <a:avLst/>
          </a:prstGeom>
          <a:ln>
            <a:solidFill>
              <a:srgbClr val="0099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s-ES_tradnl" sz="2400" b="1" dirty="0">
                <a:solidFill>
                  <a:srgbClr val="009900"/>
                </a:solidFill>
              </a:rPr>
              <a:t>Escala gráfica</a:t>
            </a:r>
          </a:p>
        </p:txBody>
      </p:sp>
      <p:sp>
        <p:nvSpPr>
          <p:cNvPr id="16" name="15 CuadroTexto">
            <a:extLst>
              <a:ext uri="{FF2B5EF4-FFF2-40B4-BE49-F238E27FC236}">
                <a16:creationId xmlns:a16="http://schemas.microsoft.com/office/drawing/2014/main" id="{04DBE527-2BB7-6DCC-B208-0D1A0E901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876925"/>
            <a:ext cx="6842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ES" i="1">
                <a:solidFill>
                  <a:srgbClr val="FF0000"/>
                </a:solidFill>
              </a:rPr>
              <a:t>Pulsa sobre cada tipo de escala para más información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animBg="1" autoUpdateAnimBg="0"/>
      <p:bldP spid="13" grpId="0" animBg="1" autoUpdateAnimBg="0"/>
      <p:bldP spid="14" grpId="0" animBg="1" autoUpdateAnimBg="0"/>
      <p:bldP spid="1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riángulo rectángulo">
            <a:extLst>
              <a:ext uri="{FF2B5EF4-FFF2-40B4-BE49-F238E27FC236}">
                <a16:creationId xmlns:a16="http://schemas.microsoft.com/office/drawing/2014/main" id="{02238AB5-B25B-8C1B-D07E-2A27079FE9DE}"/>
              </a:ext>
            </a:extLst>
          </p:cNvPr>
          <p:cNvSpPr/>
          <p:nvPr/>
        </p:nvSpPr>
        <p:spPr>
          <a:xfrm rot="10800000" flipH="1">
            <a:off x="0" y="0"/>
            <a:ext cx="1042988" cy="2205038"/>
          </a:xfrm>
          <a:prstGeom prst="rtTriangle">
            <a:avLst/>
          </a:prstGeom>
          <a:solidFill>
            <a:srgbClr val="008000"/>
          </a:solidFill>
          <a:ln w="6350">
            <a:solidFill>
              <a:srgbClr val="00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/>
          </a:p>
        </p:txBody>
      </p:sp>
      <p:sp>
        <p:nvSpPr>
          <p:cNvPr id="4099" name="6 CuadroTexto">
            <a:extLst>
              <a:ext uri="{FF2B5EF4-FFF2-40B4-BE49-F238E27FC236}">
                <a16:creationId xmlns:a16="http://schemas.microsoft.com/office/drawing/2014/main" id="{FC5C67E3-610F-694E-A3F2-AC1AE26D7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" y="0"/>
            <a:ext cx="852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200" b="1">
                <a:solidFill>
                  <a:schemeClr val="bg1"/>
                </a:solidFill>
              </a:rPr>
              <a:t>UNIDAD</a:t>
            </a:r>
          </a:p>
        </p:txBody>
      </p:sp>
      <p:sp>
        <p:nvSpPr>
          <p:cNvPr id="4100" name="7 CuadroTexto">
            <a:extLst>
              <a:ext uri="{FF2B5EF4-FFF2-40B4-BE49-F238E27FC236}">
                <a16:creationId xmlns:a16="http://schemas.microsoft.com/office/drawing/2014/main" id="{4D7CA05A-8472-9981-FBC6-703506D47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" y="157163"/>
            <a:ext cx="8270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4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101" name="5 CuadroTexto">
            <a:extLst>
              <a:ext uri="{FF2B5EF4-FFF2-40B4-BE49-F238E27FC236}">
                <a16:creationId xmlns:a16="http://schemas.microsoft.com/office/drawing/2014/main" id="{BD4BD723-0EC6-2D34-7985-3397A587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5888"/>
            <a:ext cx="78724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800" b="1">
                <a:solidFill>
                  <a:srgbClr val="00359E"/>
                </a:solidFill>
              </a:rPr>
              <a:t>La cambiante superficie de la Tierra</a:t>
            </a:r>
          </a:p>
        </p:txBody>
      </p:sp>
      <p:pic>
        <p:nvPicPr>
          <p:cNvPr id="4102" name="Picture 2">
            <a:extLst>
              <a:ext uri="{FF2B5EF4-FFF2-40B4-BE49-F238E27FC236}">
                <a16:creationId xmlns:a16="http://schemas.microsoft.com/office/drawing/2014/main" id="{5E94139F-9BBA-FCE4-B599-1AB615A75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3"/>
          <a:stretch>
            <a:fillRect/>
          </a:stretch>
        </p:blipFill>
        <p:spPr bwMode="auto">
          <a:xfrm>
            <a:off x="7575550" y="6257925"/>
            <a:ext cx="15684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9 CuadroTexto">
            <a:extLst>
              <a:ext uri="{FF2B5EF4-FFF2-40B4-BE49-F238E27FC236}">
                <a16:creationId xmlns:a16="http://schemas.microsoft.com/office/drawing/2014/main" id="{B8FA9414-5262-D02E-90E9-A2C5C0BA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37798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600" b="1">
                <a:solidFill>
                  <a:srgbClr val="FF6600"/>
                </a:solidFill>
              </a:rPr>
              <a:t>Biología y Geología 3º ESO</a:t>
            </a:r>
          </a:p>
        </p:txBody>
      </p:sp>
      <p:sp>
        <p:nvSpPr>
          <p:cNvPr id="4104" name="8 CuadroTexto">
            <a:extLst>
              <a:ext uri="{FF2B5EF4-FFF2-40B4-BE49-F238E27FC236}">
                <a16:creationId xmlns:a16="http://schemas.microsoft.com/office/drawing/2014/main" id="{A42166E6-9E63-58F8-0D37-696AAC6AA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" y="836613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400" b="1">
                <a:solidFill>
                  <a:srgbClr val="009900"/>
                </a:solidFill>
              </a:rPr>
              <a:t>La escala numérica</a:t>
            </a:r>
          </a:p>
        </p:txBody>
      </p:sp>
      <p:sp>
        <p:nvSpPr>
          <p:cNvPr id="21505" name="Rectangle 1">
            <a:extLst>
              <a:ext uri="{FF2B5EF4-FFF2-40B4-BE49-F238E27FC236}">
                <a16:creationId xmlns:a16="http://schemas.microsoft.com/office/drawing/2014/main" id="{B0C0E04F-9822-49C1-40DF-D53CC7452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8150"/>
            <a:ext cx="74168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s-ES_tradnl" altLang="es-ES" sz="1600" b="1">
                <a:solidFill>
                  <a:schemeClr val="hlink"/>
                </a:solidFill>
              </a:rPr>
              <a:t>Ejemplo</a:t>
            </a:r>
            <a:endParaRPr lang="es-ES_tradnl" altLang="es-ES" sz="1600" b="1">
              <a:solidFill>
                <a:srgbClr val="009900"/>
              </a:solidFill>
            </a:endParaRPr>
          </a:p>
          <a:p>
            <a:pPr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s-ES_tradnl" altLang="es-ES" sz="1600" b="1">
                <a:solidFill>
                  <a:srgbClr val="009900"/>
                </a:solidFill>
              </a:rPr>
              <a:t>¿A cuántos kilómetros reales equivalen 8,5 cm medidos en un mapa que está hecho es una escala 1 500 000?</a:t>
            </a:r>
            <a:endParaRPr lang="es-ES_tradnl" altLang="es-ES" sz="1600">
              <a:solidFill>
                <a:srgbClr val="009900"/>
              </a:solidFill>
            </a:endParaRPr>
          </a:p>
        </p:txBody>
      </p:sp>
      <p:sp>
        <p:nvSpPr>
          <p:cNvPr id="12" name="11 Rectángulo">
            <a:extLst>
              <a:ext uri="{FF2B5EF4-FFF2-40B4-BE49-F238E27FC236}">
                <a16:creationId xmlns:a16="http://schemas.microsoft.com/office/drawing/2014/main" id="{32EF1586-306B-5369-D13A-60E5B7622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791200"/>
            <a:ext cx="283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s-ES_tradnl" altLang="es-ES" b="1"/>
              <a:t>Distancia real: 127,5 km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176B9B-924F-1D10-8477-138C94BBA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962400"/>
            <a:ext cx="7416800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s-ES_tradnl" altLang="es-ES" sz="1600" b="1">
                <a:solidFill>
                  <a:schemeClr val="hlink"/>
                </a:solidFill>
              </a:rPr>
              <a:t>Solución</a:t>
            </a:r>
            <a:endParaRPr lang="es-ES_tradnl" altLang="es-ES" sz="1600">
              <a:solidFill>
                <a:srgbClr val="009900"/>
              </a:solidFill>
            </a:endParaRPr>
          </a:p>
          <a:p>
            <a:pPr eaLnBrk="1" hangingPunct="1">
              <a:spcBef>
                <a:spcPts val="600"/>
              </a:spcBef>
            </a:pPr>
            <a:r>
              <a:rPr lang="es-ES_tradnl" altLang="es-ES" sz="1600"/>
              <a:t>Una escala </a:t>
            </a:r>
            <a:r>
              <a:rPr lang="es-ES_tradnl" altLang="es-ES" sz="1600" b="1"/>
              <a:t>1 : 1 500 000</a:t>
            </a:r>
            <a:r>
              <a:rPr lang="es-ES_tradnl" altLang="es-ES" sz="1600"/>
              <a:t> indica que:</a:t>
            </a:r>
          </a:p>
          <a:p>
            <a:pPr eaLnBrk="1" hangingPunct="1">
              <a:spcBef>
                <a:spcPts val="600"/>
              </a:spcBef>
            </a:pPr>
            <a:r>
              <a:rPr lang="es-ES_tradnl" altLang="es-ES" sz="1600"/>
              <a:t>	 1 cm del mapa son 1 500 000 cm o 15 km en la realidad</a:t>
            </a:r>
            <a:r>
              <a:rPr lang="es-ES_tradnl" altLang="es-ES"/>
              <a:t>. </a:t>
            </a:r>
          </a:p>
          <a:p>
            <a:pPr eaLnBrk="1" hangingPunct="1">
              <a:spcBef>
                <a:spcPts val="600"/>
              </a:spcBef>
            </a:pPr>
            <a:r>
              <a:rPr lang="es-ES_tradnl" altLang="es-ES" sz="1600"/>
              <a:t>Por tanto, si la distancia en el mapa son 8,5 cm:</a:t>
            </a:r>
          </a:p>
          <a:p>
            <a:pPr eaLnBrk="1" hangingPunct="1">
              <a:spcBef>
                <a:spcPts val="600"/>
              </a:spcBef>
            </a:pPr>
            <a:r>
              <a:rPr lang="es-ES_tradnl" altLang="es-ES" sz="1600"/>
              <a:t>                              8,5 cm x 15 km/ 1cm = 127,5 km</a:t>
            </a:r>
          </a:p>
        </p:txBody>
      </p:sp>
      <p:sp>
        <p:nvSpPr>
          <p:cNvPr id="10" name="9 Rectángulo">
            <a:extLst>
              <a:ext uri="{FF2B5EF4-FFF2-40B4-BE49-F238E27FC236}">
                <a16:creationId xmlns:a16="http://schemas.microsoft.com/office/drawing/2014/main" id="{42D49006-89F9-C1C0-2D7B-6001CB5E9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438400"/>
            <a:ext cx="7239000" cy="346075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s-ES_tradnl" altLang="es-ES" sz="1600"/>
              <a:t>  </a:t>
            </a:r>
            <a:r>
              <a:rPr lang="es-ES_tradnl" altLang="es-ES" sz="1600" b="1"/>
              <a:t>Numerador (cm del mapa):  Denominador (cm de la realidad)</a:t>
            </a:r>
            <a:endParaRPr lang="es-ES_tradnl" altLang="es-ES"/>
          </a:p>
        </p:txBody>
      </p:sp>
      <p:sp>
        <p:nvSpPr>
          <p:cNvPr id="3083" name="11 CuadroTexto">
            <a:extLst>
              <a:ext uri="{FF2B5EF4-FFF2-40B4-BE49-F238E27FC236}">
                <a16:creationId xmlns:a16="http://schemas.microsoft.com/office/drawing/2014/main" id="{EE63E5F9-B3EC-428F-BE9B-0236D117D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371600"/>
            <a:ext cx="8077200" cy="925513"/>
          </a:xfrm>
          <a:prstGeom prst="rect">
            <a:avLst/>
          </a:prstGeom>
          <a:gradFill rotWithShape="0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0099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ES_tradnl" altLang="es-ES"/>
              <a:t>La </a:t>
            </a:r>
            <a:r>
              <a:rPr lang="es-ES_tradnl" altLang="es-ES" b="1"/>
              <a:t>escala numérica</a:t>
            </a:r>
            <a:r>
              <a:rPr lang="es-ES_tradnl" altLang="es-ES"/>
              <a:t> indica la relación entre una unidad del mapa y la realidad. La unidad utilizada habitualmente es el centímetro. Se representa con una fracción: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 autoUpdateAnimBg="0"/>
      <p:bldP spid="12" grpId="0" autoUpdateAnimBg="0"/>
      <p:bldP spid="2" grpId="0" autoUpdateAnimBg="0"/>
      <p:bldP spid="10" grpId="0" animBg="1" autoUpdateAnimBg="0"/>
      <p:bldP spid="308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riángulo rectángulo">
            <a:extLst>
              <a:ext uri="{FF2B5EF4-FFF2-40B4-BE49-F238E27FC236}">
                <a16:creationId xmlns:a16="http://schemas.microsoft.com/office/drawing/2014/main" id="{1E160E01-9E7C-AEA7-894E-8992DC477DD0}"/>
              </a:ext>
            </a:extLst>
          </p:cNvPr>
          <p:cNvSpPr/>
          <p:nvPr/>
        </p:nvSpPr>
        <p:spPr>
          <a:xfrm rot="10800000" flipH="1">
            <a:off x="0" y="0"/>
            <a:ext cx="1042988" cy="2205038"/>
          </a:xfrm>
          <a:prstGeom prst="rtTriangle">
            <a:avLst/>
          </a:prstGeom>
          <a:solidFill>
            <a:srgbClr val="008000"/>
          </a:solidFill>
          <a:ln w="6350">
            <a:solidFill>
              <a:srgbClr val="00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/>
          </a:p>
        </p:txBody>
      </p:sp>
      <p:sp>
        <p:nvSpPr>
          <p:cNvPr id="26627" name="6 CuadroTexto">
            <a:extLst>
              <a:ext uri="{FF2B5EF4-FFF2-40B4-BE49-F238E27FC236}">
                <a16:creationId xmlns:a16="http://schemas.microsoft.com/office/drawing/2014/main" id="{E9CC32DE-A601-6948-DE26-360CB98F3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" y="0"/>
            <a:ext cx="852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200" b="1">
                <a:solidFill>
                  <a:schemeClr val="bg1"/>
                </a:solidFill>
              </a:rPr>
              <a:t>UNIDAD</a:t>
            </a:r>
          </a:p>
        </p:txBody>
      </p:sp>
      <p:sp>
        <p:nvSpPr>
          <p:cNvPr id="26628" name="7 CuadroTexto">
            <a:extLst>
              <a:ext uri="{FF2B5EF4-FFF2-40B4-BE49-F238E27FC236}">
                <a16:creationId xmlns:a16="http://schemas.microsoft.com/office/drawing/2014/main" id="{57EF5EE2-65B9-C0D6-FD74-847F0E966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" y="157163"/>
            <a:ext cx="8270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4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6629" name="5 CuadroTexto">
            <a:extLst>
              <a:ext uri="{FF2B5EF4-FFF2-40B4-BE49-F238E27FC236}">
                <a16:creationId xmlns:a16="http://schemas.microsoft.com/office/drawing/2014/main" id="{A113C418-A094-04F2-6C3B-94699F6DF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0"/>
            <a:ext cx="75676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800" b="1">
                <a:solidFill>
                  <a:srgbClr val="00359E"/>
                </a:solidFill>
              </a:rPr>
              <a:t>La escala</a:t>
            </a:r>
          </a:p>
        </p:txBody>
      </p:sp>
      <p:pic>
        <p:nvPicPr>
          <p:cNvPr id="26630" name="Picture 2">
            <a:extLst>
              <a:ext uri="{FF2B5EF4-FFF2-40B4-BE49-F238E27FC236}">
                <a16:creationId xmlns:a16="http://schemas.microsoft.com/office/drawing/2014/main" id="{1E9D7993-7EE6-9674-E2E1-434B8B161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3"/>
          <a:stretch>
            <a:fillRect/>
          </a:stretch>
        </p:blipFill>
        <p:spPr bwMode="auto">
          <a:xfrm>
            <a:off x="7575550" y="6257925"/>
            <a:ext cx="15684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9 CuadroTexto">
            <a:extLst>
              <a:ext uri="{FF2B5EF4-FFF2-40B4-BE49-F238E27FC236}">
                <a16:creationId xmlns:a16="http://schemas.microsoft.com/office/drawing/2014/main" id="{0F922D6D-277D-CF1E-CA52-865D3A35F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9538"/>
            <a:ext cx="37798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600" b="1">
                <a:solidFill>
                  <a:srgbClr val="FF6600"/>
                </a:solidFill>
              </a:rPr>
              <a:t>Biología y Geología 3º ESO</a:t>
            </a:r>
          </a:p>
        </p:txBody>
      </p:sp>
      <p:sp>
        <p:nvSpPr>
          <p:cNvPr id="26632" name="8 CuadroTexto">
            <a:extLst>
              <a:ext uri="{FF2B5EF4-FFF2-40B4-BE49-F238E27FC236}">
                <a16:creationId xmlns:a16="http://schemas.microsoft.com/office/drawing/2014/main" id="{FDE31D54-F7AE-1580-010E-E49790623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9906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400" b="1">
                <a:solidFill>
                  <a:srgbClr val="009900"/>
                </a:solidFill>
              </a:rPr>
              <a:t>¿Qué es la escala?</a:t>
            </a:r>
          </a:p>
        </p:txBody>
      </p:sp>
      <p:sp>
        <p:nvSpPr>
          <p:cNvPr id="3083" name="11 CuadroTexto">
            <a:extLst>
              <a:ext uri="{FF2B5EF4-FFF2-40B4-BE49-F238E27FC236}">
                <a16:creationId xmlns:a16="http://schemas.microsoft.com/office/drawing/2014/main" id="{BFC51BA0-258F-1129-165B-E121F584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8229600" cy="925513"/>
          </a:xfrm>
          <a:prstGeom prst="rect">
            <a:avLst/>
          </a:prstGeom>
          <a:gradFill rotWithShape="0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0099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ES_tradnl" altLang="es-ES"/>
              <a:t>La </a:t>
            </a:r>
            <a:r>
              <a:rPr lang="es-ES_tradnl" altLang="es-ES" b="1"/>
              <a:t>escala</a:t>
            </a:r>
            <a:r>
              <a:rPr lang="es-ES_tradnl" altLang="es-ES"/>
              <a:t> es la relación que existe entre una distancia medida sobre el mapa y la correspondiente distancia medida sobre el terreno. Las más habituales son </a:t>
            </a:r>
            <a:r>
              <a:rPr lang="es-ES_tradnl" altLang="es-ES" b="1"/>
              <a:t>la gráfica</a:t>
            </a:r>
            <a:r>
              <a:rPr lang="es-ES_tradnl" altLang="es-ES"/>
              <a:t> y </a:t>
            </a:r>
            <a:r>
              <a:rPr lang="es-ES_tradnl" altLang="es-ES" b="1"/>
              <a:t>la numérica.</a:t>
            </a:r>
            <a:endParaRPr lang="es-ES_tradnl" altLang="es-ES" sz="1600" b="1"/>
          </a:p>
        </p:txBody>
      </p:sp>
      <p:sp>
        <p:nvSpPr>
          <p:cNvPr id="13" name="12 CuadroTexto">
            <a:hlinkClick r:id="rId4" action="ppaction://hlinksldjump"/>
            <a:extLst>
              <a:ext uri="{FF2B5EF4-FFF2-40B4-BE49-F238E27FC236}">
                <a16:creationId xmlns:a16="http://schemas.microsoft.com/office/drawing/2014/main" id="{C1E37F46-F730-D299-14D5-D36C9AF4C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152775"/>
            <a:ext cx="2782887" cy="508000"/>
          </a:xfrm>
          <a:prstGeom prst="roundRect">
            <a:avLst/>
          </a:prstGeom>
          <a:ln>
            <a:solidFill>
              <a:srgbClr val="0099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s-ES_tradnl" sz="2400" b="1" dirty="0">
                <a:solidFill>
                  <a:srgbClr val="009900"/>
                </a:solidFill>
              </a:rPr>
              <a:t>Escala numérica</a:t>
            </a:r>
          </a:p>
        </p:txBody>
      </p:sp>
      <p:sp>
        <p:nvSpPr>
          <p:cNvPr id="14" name="13 CuadroTexto">
            <a:hlinkClick r:id="rId5" action="ppaction://hlinksldjump"/>
            <a:extLst>
              <a:ext uri="{FF2B5EF4-FFF2-40B4-BE49-F238E27FC236}">
                <a16:creationId xmlns:a16="http://schemas.microsoft.com/office/drawing/2014/main" id="{C23BF62E-811E-8110-C085-EED31A23E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3157538"/>
            <a:ext cx="2408237" cy="508000"/>
          </a:xfrm>
          <a:prstGeom prst="roundRect">
            <a:avLst/>
          </a:prstGeom>
          <a:ln>
            <a:solidFill>
              <a:srgbClr val="0099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s-ES_tradnl" sz="2400" b="1" dirty="0">
                <a:solidFill>
                  <a:srgbClr val="009900"/>
                </a:solidFill>
              </a:rPr>
              <a:t>Escala gráfica</a:t>
            </a:r>
          </a:p>
        </p:txBody>
      </p:sp>
      <p:sp>
        <p:nvSpPr>
          <p:cNvPr id="16" name="15 CuadroTexto">
            <a:extLst>
              <a:ext uri="{FF2B5EF4-FFF2-40B4-BE49-F238E27FC236}">
                <a16:creationId xmlns:a16="http://schemas.microsoft.com/office/drawing/2014/main" id="{C9534A74-ED92-834C-D060-878F40DE7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876925"/>
            <a:ext cx="6842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ES" i="1">
                <a:solidFill>
                  <a:srgbClr val="FF0000"/>
                </a:solidFill>
              </a:rPr>
              <a:t>Pulsa sobre cada tipo de escala para más información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animBg="1" autoUpdateAnimBg="0"/>
      <p:bldP spid="13" grpId="0" animBg="1" autoUpdateAnimBg="0"/>
      <p:bldP spid="14" grpId="0" animBg="1" autoUpdateAnimBg="0"/>
      <p:bldP spid="1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riángulo rectángulo">
            <a:extLst>
              <a:ext uri="{FF2B5EF4-FFF2-40B4-BE49-F238E27FC236}">
                <a16:creationId xmlns:a16="http://schemas.microsoft.com/office/drawing/2014/main" id="{9411A49C-FAA5-87E5-13BB-495E6E7D9BC4}"/>
              </a:ext>
            </a:extLst>
          </p:cNvPr>
          <p:cNvSpPr/>
          <p:nvPr/>
        </p:nvSpPr>
        <p:spPr>
          <a:xfrm rot="10800000" flipH="1">
            <a:off x="0" y="0"/>
            <a:ext cx="1042988" cy="2205038"/>
          </a:xfrm>
          <a:prstGeom prst="rtTriangle">
            <a:avLst/>
          </a:prstGeom>
          <a:solidFill>
            <a:srgbClr val="008000"/>
          </a:solidFill>
          <a:ln w="6350">
            <a:solidFill>
              <a:srgbClr val="00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/>
          </a:p>
        </p:txBody>
      </p:sp>
      <p:sp>
        <p:nvSpPr>
          <p:cNvPr id="5123" name="6 CuadroTexto">
            <a:extLst>
              <a:ext uri="{FF2B5EF4-FFF2-40B4-BE49-F238E27FC236}">
                <a16:creationId xmlns:a16="http://schemas.microsoft.com/office/drawing/2014/main" id="{4EF018C8-DE10-774A-ADF4-5F029ECDA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" y="0"/>
            <a:ext cx="852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200" b="1">
                <a:solidFill>
                  <a:schemeClr val="bg1"/>
                </a:solidFill>
              </a:rPr>
              <a:t>UNIDAD</a:t>
            </a:r>
          </a:p>
        </p:txBody>
      </p:sp>
      <p:sp>
        <p:nvSpPr>
          <p:cNvPr id="5124" name="7 CuadroTexto">
            <a:extLst>
              <a:ext uri="{FF2B5EF4-FFF2-40B4-BE49-F238E27FC236}">
                <a16:creationId xmlns:a16="http://schemas.microsoft.com/office/drawing/2014/main" id="{B2BF041F-00C2-E16F-BF47-600AA2034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" y="157163"/>
            <a:ext cx="8270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4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5125" name="5 CuadroTexto">
            <a:extLst>
              <a:ext uri="{FF2B5EF4-FFF2-40B4-BE49-F238E27FC236}">
                <a16:creationId xmlns:a16="http://schemas.microsoft.com/office/drawing/2014/main" id="{88F076BE-C1B9-E310-8452-DCFF9FC51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5888"/>
            <a:ext cx="7948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800" b="1">
                <a:solidFill>
                  <a:srgbClr val="00359E"/>
                </a:solidFill>
              </a:rPr>
              <a:t>La cambiante superficie de la Tierra</a:t>
            </a:r>
          </a:p>
        </p:txBody>
      </p:sp>
      <p:pic>
        <p:nvPicPr>
          <p:cNvPr id="5126" name="Picture 2">
            <a:extLst>
              <a:ext uri="{FF2B5EF4-FFF2-40B4-BE49-F238E27FC236}">
                <a16:creationId xmlns:a16="http://schemas.microsoft.com/office/drawing/2014/main" id="{4927CFBB-0582-1F46-8986-E653C0508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3"/>
          <a:stretch>
            <a:fillRect/>
          </a:stretch>
        </p:blipFill>
        <p:spPr bwMode="auto">
          <a:xfrm>
            <a:off x="7575550" y="6257925"/>
            <a:ext cx="15684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9 CuadroTexto">
            <a:extLst>
              <a:ext uri="{FF2B5EF4-FFF2-40B4-BE49-F238E27FC236}">
                <a16:creationId xmlns:a16="http://schemas.microsoft.com/office/drawing/2014/main" id="{9F526232-FED3-1D67-A5DC-00AA8C843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9538"/>
            <a:ext cx="37798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600" b="1">
                <a:solidFill>
                  <a:srgbClr val="FF6600"/>
                </a:solidFill>
              </a:rPr>
              <a:t>Biología y Geología 3º ESO</a:t>
            </a:r>
          </a:p>
        </p:txBody>
      </p:sp>
      <p:sp>
        <p:nvSpPr>
          <p:cNvPr id="5129" name="9 CuadroTexto">
            <a:extLst>
              <a:ext uri="{FF2B5EF4-FFF2-40B4-BE49-F238E27FC236}">
                <a16:creationId xmlns:a16="http://schemas.microsoft.com/office/drawing/2014/main" id="{FB3B9D66-4F5A-7B7A-CC51-F04092AF2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" y="836613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400" b="1">
                <a:solidFill>
                  <a:srgbClr val="009900"/>
                </a:solidFill>
              </a:rPr>
              <a:t>La escala gráfica</a:t>
            </a:r>
          </a:p>
        </p:txBody>
      </p:sp>
      <p:pic>
        <p:nvPicPr>
          <p:cNvPr id="11" name="Picture 9" descr="C:\Users\Beatriz\Documents\ANAYA\Unidad 7\1_geo_his_01_04_05.jpg">
            <a:extLst>
              <a:ext uri="{FF2B5EF4-FFF2-40B4-BE49-F238E27FC236}">
                <a16:creationId xmlns:a16="http://schemas.microsoft.com/office/drawing/2014/main" id="{141DA1BA-EC32-85EA-6B22-2AD406256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92425"/>
            <a:ext cx="4860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11 CuadroTexto">
            <a:extLst>
              <a:ext uri="{FF2B5EF4-FFF2-40B4-BE49-F238E27FC236}">
                <a16:creationId xmlns:a16="http://schemas.microsoft.com/office/drawing/2014/main" id="{C5E4D6D3-7B93-58FE-4C94-B78B4D92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8229600" cy="925513"/>
          </a:xfrm>
          <a:prstGeom prst="rect">
            <a:avLst/>
          </a:prstGeom>
          <a:gradFill rotWithShape="0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0099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ES_tradnl" altLang="es-ES"/>
              <a:t>La </a:t>
            </a:r>
            <a:r>
              <a:rPr lang="es-ES_tradnl" altLang="es-ES" b="1"/>
              <a:t>escala gráfica</a:t>
            </a:r>
            <a:r>
              <a:rPr lang="es-ES_tradnl" altLang="es-ES"/>
              <a:t> es una línea divida en segmentos, cada uno de los cuales se corresponde con 1 cm del mapa. Sobre esta línea se indica la distancia real a la que equivale la totalidad de la línea o cada una de sus partes.</a:t>
            </a:r>
          </a:p>
        </p:txBody>
      </p:sp>
      <p:grpSp>
        <p:nvGrpSpPr>
          <p:cNvPr id="5150" name="Group 30">
            <a:extLst>
              <a:ext uri="{FF2B5EF4-FFF2-40B4-BE49-F238E27FC236}">
                <a16:creationId xmlns:a16="http://schemas.microsoft.com/office/drawing/2014/main" id="{9E65C529-91FE-DB3B-CBFE-048C8602547A}"/>
              </a:ext>
            </a:extLst>
          </p:cNvPr>
          <p:cNvGrpSpPr>
            <a:grpSpLocks/>
          </p:cNvGrpSpPr>
          <p:nvPr/>
        </p:nvGrpSpPr>
        <p:grpSpPr bwMode="auto">
          <a:xfrm>
            <a:off x="419100" y="3500438"/>
            <a:ext cx="8305800" cy="1219200"/>
            <a:chOff x="264" y="2205"/>
            <a:chExt cx="5232" cy="768"/>
          </a:xfrm>
        </p:grpSpPr>
        <p:grpSp>
          <p:nvGrpSpPr>
            <p:cNvPr id="5142" name="Group 22">
              <a:extLst>
                <a:ext uri="{FF2B5EF4-FFF2-40B4-BE49-F238E27FC236}">
                  <a16:creationId xmlns:a16="http://schemas.microsoft.com/office/drawing/2014/main" id="{ECF43467-2263-E800-810B-AF59D37FBA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2205"/>
              <a:ext cx="2230" cy="444"/>
              <a:chOff x="1488" y="2205"/>
              <a:chExt cx="2230" cy="444"/>
            </a:xfrm>
          </p:grpSpPr>
          <p:sp>
            <p:nvSpPr>
              <p:cNvPr id="2" name="11 Cerrar llave">
                <a:extLst>
                  <a:ext uri="{FF2B5EF4-FFF2-40B4-BE49-F238E27FC236}">
                    <a16:creationId xmlns:a16="http://schemas.microsoft.com/office/drawing/2014/main" id="{4AA07CAA-70E5-1FB4-BDE4-4FEF8665966C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371" y="2002"/>
                <a:ext cx="137" cy="544"/>
              </a:xfrm>
              <a:prstGeom prst="rightBrace">
                <a:avLst>
                  <a:gd name="adj1" fmla="val 27079"/>
                  <a:gd name="adj2" fmla="val 48815"/>
                </a:avLst>
              </a:prstGeom>
              <a:noFill/>
              <a:ln w="28575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anchor="ctr"/>
              <a:lstStyle/>
              <a:p>
                <a:pPr>
                  <a:defRPr/>
                </a:pPr>
                <a:endParaRPr lang="es-ES_tradnl" b="1" dirty="0">
                  <a:latin typeface="+mn-lt"/>
                  <a:cs typeface="+mn-cs"/>
                </a:endParaRPr>
              </a:p>
            </p:txBody>
          </p:sp>
          <p:grpSp>
            <p:nvGrpSpPr>
              <p:cNvPr id="5141" name="Group 21">
                <a:extLst>
                  <a:ext uri="{FF2B5EF4-FFF2-40B4-BE49-F238E27FC236}">
                    <a16:creationId xmlns:a16="http://schemas.microsoft.com/office/drawing/2014/main" id="{DFDD1C4B-2C60-66FE-4DBF-3351E3DBB4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2205"/>
                <a:ext cx="550" cy="444"/>
                <a:chOff x="1488" y="2205"/>
                <a:chExt cx="550" cy="444"/>
              </a:xfrm>
            </p:grpSpPr>
            <p:sp>
              <p:nvSpPr>
                <p:cNvPr id="3" name="12 CuadroTexto">
                  <a:extLst>
                    <a:ext uri="{FF2B5EF4-FFF2-40B4-BE49-F238E27FC236}">
                      <a16:creationId xmlns:a16="http://schemas.microsoft.com/office/drawing/2014/main" id="{B5F9F8FF-943C-FA9C-CC6A-E3AA18E6A1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4" y="2418"/>
                  <a:ext cx="45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l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l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l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l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s-ES_tradnl" altLang="es-ES"/>
                    <a:t>1 cm</a:t>
                  </a:r>
                </a:p>
              </p:txBody>
            </p:sp>
            <p:sp>
              <p:nvSpPr>
                <p:cNvPr id="4" name="11 Cerrar llave">
                  <a:extLst>
                    <a:ext uri="{FF2B5EF4-FFF2-40B4-BE49-F238E27FC236}">
                      <a16:creationId xmlns:a16="http://schemas.microsoft.com/office/drawing/2014/main" id="{3B62897E-6EB4-EFC9-B095-95E5ECBA66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1691" y="2002"/>
                  <a:ext cx="137" cy="544"/>
                </a:xfrm>
                <a:prstGeom prst="rightBrace">
                  <a:avLst>
                    <a:gd name="adj1" fmla="val 27079"/>
                    <a:gd name="adj2" fmla="val 48815"/>
                  </a:avLst>
                </a:prstGeom>
                <a:noFill/>
                <a:ln w="28575" algn="ctr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vert="eaVert" anchor="ctr"/>
                <a:lstStyle/>
                <a:p>
                  <a:pPr>
                    <a:defRPr/>
                  </a:pPr>
                  <a:endParaRPr lang="es-ES_tradnl" b="1" dirty="0"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6" name="12 CuadroTexto">
                <a:extLst>
                  <a:ext uri="{FF2B5EF4-FFF2-40B4-BE49-F238E27FC236}">
                    <a16:creationId xmlns:a16="http://schemas.microsoft.com/office/drawing/2014/main" id="{D51A5D26-3849-D3C5-CC7F-1D51A38000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4" y="2370"/>
                <a:ext cx="45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l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l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l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l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s-ES_tradnl" altLang="es-ES"/>
                  <a:t>1 cm</a:t>
                </a:r>
              </a:p>
            </p:txBody>
          </p:sp>
        </p:grpSp>
        <p:sp>
          <p:nvSpPr>
            <p:cNvPr id="7" name="11 CuadroTexto">
              <a:extLst>
                <a:ext uri="{FF2B5EF4-FFF2-40B4-BE49-F238E27FC236}">
                  <a16:creationId xmlns:a16="http://schemas.microsoft.com/office/drawing/2014/main" id="{59D21676-CF07-741C-81E7-6B70ECA9C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" y="2736"/>
              <a:ext cx="5232" cy="237"/>
            </a:xfrm>
            <a:prstGeom prst="rect">
              <a:avLst/>
            </a:prstGeom>
            <a:gradFill rotWithShape="0">
              <a:gsLst>
                <a:gs pos="0">
                  <a:srgbClr val="DAFDA7"/>
                </a:gs>
                <a:gs pos="35001">
                  <a:srgbClr val="E4FDC2"/>
                </a:gs>
                <a:gs pos="100000">
                  <a:srgbClr val="F5FFE6"/>
                </a:gs>
              </a:gsLst>
              <a:lin ang="16200000" scaled="1"/>
            </a:gradFill>
            <a:ln w="9525">
              <a:solidFill>
                <a:srgbClr val="009900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</a:pPr>
              <a:r>
                <a:rPr lang="es-ES_tradnl" altLang="es-ES"/>
                <a:t>Por ejemplo, en la escala de la figura, 1 cm del mapa equivale a 15 km reales.</a:t>
              </a:r>
            </a:p>
          </p:txBody>
        </p:sp>
      </p:grpSp>
      <p:grpSp>
        <p:nvGrpSpPr>
          <p:cNvPr id="5151" name="Group 31">
            <a:extLst>
              <a:ext uri="{FF2B5EF4-FFF2-40B4-BE49-F238E27FC236}">
                <a16:creationId xmlns:a16="http://schemas.microsoft.com/office/drawing/2014/main" id="{CE949655-5F05-657E-C91F-6485F2FF51C6}"/>
              </a:ext>
            </a:extLst>
          </p:cNvPr>
          <p:cNvGrpSpPr>
            <a:grpSpLocks/>
          </p:cNvGrpSpPr>
          <p:nvPr/>
        </p:nvGrpSpPr>
        <p:grpSpPr bwMode="auto">
          <a:xfrm>
            <a:off x="419100" y="2362200"/>
            <a:ext cx="8305800" cy="3119438"/>
            <a:chOff x="264" y="1488"/>
            <a:chExt cx="5232" cy="1965"/>
          </a:xfrm>
        </p:grpSpPr>
        <p:sp>
          <p:nvSpPr>
            <p:cNvPr id="8" name="11 CuadroTexto">
              <a:extLst>
                <a:ext uri="{FF2B5EF4-FFF2-40B4-BE49-F238E27FC236}">
                  <a16:creationId xmlns:a16="http://schemas.microsoft.com/office/drawing/2014/main" id="{172C80C4-CD38-7DD9-2215-E2E5E14D5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" y="3216"/>
              <a:ext cx="5232" cy="23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</a:pPr>
              <a:r>
                <a:rPr lang="es-ES_tradnl" altLang="es-ES"/>
                <a:t>Así, 5 cm en esta escala equivalen a 75 km reales. </a:t>
              </a:r>
            </a:p>
          </p:txBody>
        </p:sp>
        <p:sp>
          <p:nvSpPr>
            <p:cNvPr id="12" name="11 Cerrar llave">
              <a:extLst>
                <a:ext uri="{FF2B5EF4-FFF2-40B4-BE49-F238E27FC236}">
                  <a16:creationId xmlns:a16="http://schemas.microsoft.com/office/drawing/2014/main" id="{D28C3568-FEA0-34DA-1D78-12BCD1425F9A}"/>
                </a:ext>
              </a:extLst>
            </p:cNvPr>
            <p:cNvSpPr>
              <a:spLocks/>
            </p:cNvSpPr>
            <p:nvPr/>
          </p:nvSpPr>
          <p:spPr bwMode="auto">
            <a:xfrm rot="16188329">
              <a:off x="2832" y="374"/>
              <a:ext cx="47" cy="2736"/>
            </a:xfrm>
            <a:prstGeom prst="rightBrace">
              <a:avLst>
                <a:gd name="adj1" fmla="val 396979"/>
                <a:gd name="adj2" fmla="val 48815"/>
              </a:avLst>
            </a:prstGeom>
            <a:noFill/>
            <a:ln w="28575" algn="ctr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anchor="ctr"/>
            <a:lstStyle/>
            <a:p>
              <a:pPr>
                <a:defRPr/>
              </a:pPr>
              <a:endParaRPr lang="es-ES_tradnl" b="1" dirty="0">
                <a:latin typeface="+mn-lt"/>
                <a:cs typeface="+mn-cs"/>
              </a:endParaRPr>
            </a:p>
          </p:txBody>
        </p:sp>
        <p:sp>
          <p:nvSpPr>
            <p:cNvPr id="13" name="12 CuadroTexto">
              <a:extLst>
                <a:ext uri="{FF2B5EF4-FFF2-40B4-BE49-F238E27FC236}">
                  <a16:creationId xmlns:a16="http://schemas.microsoft.com/office/drawing/2014/main" id="{758BA3E0-C04A-37EA-08EF-A302140829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1488"/>
              <a:ext cx="4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_tradnl" altLang="es-ES" b="1"/>
                <a:t>5 cm</a:t>
              </a:r>
              <a:endParaRPr lang="es-ES_tradnl" alt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riángulo rectángulo">
            <a:extLst>
              <a:ext uri="{FF2B5EF4-FFF2-40B4-BE49-F238E27FC236}">
                <a16:creationId xmlns:a16="http://schemas.microsoft.com/office/drawing/2014/main" id="{8BA6D70A-D475-301D-5CDF-0DC7FAF1640B}"/>
              </a:ext>
            </a:extLst>
          </p:cNvPr>
          <p:cNvSpPr/>
          <p:nvPr/>
        </p:nvSpPr>
        <p:spPr>
          <a:xfrm rot="10800000" flipH="1">
            <a:off x="0" y="0"/>
            <a:ext cx="1042988" cy="2205038"/>
          </a:xfrm>
          <a:prstGeom prst="rtTriangle">
            <a:avLst/>
          </a:prstGeom>
          <a:solidFill>
            <a:srgbClr val="008000"/>
          </a:solidFill>
          <a:ln w="6350">
            <a:solidFill>
              <a:srgbClr val="00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/>
          </a:p>
        </p:txBody>
      </p:sp>
      <p:sp>
        <p:nvSpPr>
          <p:cNvPr id="28675" name="6 CuadroTexto">
            <a:extLst>
              <a:ext uri="{FF2B5EF4-FFF2-40B4-BE49-F238E27FC236}">
                <a16:creationId xmlns:a16="http://schemas.microsoft.com/office/drawing/2014/main" id="{E05DFA12-BF2E-CF4C-8A6F-6222A486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" y="0"/>
            <a:ext cx="852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200" b="1">
                <a:solidFill>
                  <a:schemeClr val="bg1"/>
                </a:solidFill>
              </a:rPr>
              <a:t>UNIDAD</a:t>
            </a:r>
          </a:p>
        </p:txBody>
      </p:sp>
      <p:sp>
        <p:nvSpPr>
          <p:cNvPr id="28676" name="7 CuadroTexto">
            <a:extLst>
              <a:ext uri="{FF2B5EF4-FFF2-40B4-BE49-F238E27FC236}">
                <a16:creationId xmlns:a16="http://schemas.microsoft.com/office/drawing/2014/main" id="{8C1FBC09-55D8-9FF5-9565-60A87C5EF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" y="157163"/>
            <a:ext cx="8270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4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8677" name="5 CuadroTexto">
            <a:extLst>
              <a:ext uri="{FF2B5EF4-FFF2-40B4-BE49-F238E27FC236}">
                <a16:creationId xmlns:a16="http://schemas.microsoft.com/office/drawing/2014/main" id="{02A50F84-2DF6-A516-9107-61F7C9875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0"/>
            <a:ext cx="75676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800" b="1">
                <a:solidFill>
                  <a:srgbClr val="00359E"/>
                </a:solidFill>
              </a:rPr>
              <a:t>La escala</a:t>
            </a:r>
          </a:p>
        </p:txBody>
      </p:sp>
      <p:pic>
        <p:nvPicPr>
          <p:cNvPr id="28678" name="Picture 2">
            <a:extLst>
              <a:ext uri="{FF2B5EF4-FFF2-40B4-BE49-F238E27FC236}">
                <a16:creationId xmlns:a16="http://schemas.microsoft.com/office/drawing/2014/main" id="{B3B3D894-5A13-8073-DC37-1704BCB2C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3"/>
          <a:stretch>
            <a:fillRect/>
          </a:stretch>
        </p:blipFill>
        <p:spPr bwMode="auto">
          <a:xfrm>
            <a:off x="7575550" y="6257925"/>
            <a:ext cx="15684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9 CuadroTexto">
            <a:extLst>
              <a:ext uri="{FF2B5EF4-FFF2-40B4-BE49-F238E27FC236}">
                <a16:creationId xmlns:a16="http://schemas.microsoft.com/office/drawing/2014/main" id="{CF48F0AD-BB5F-549D-CC8D-805400989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9538"/>
            <a:ext cx="37798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600" b="1">
                <a:solidFill>
                  <a:srgbClr val="FF6600"/>
                </a:solidFill>
              </a:rPr>
              <a:t>Biología y Geología 3º ESO</a:t>
            </a:r>
          </a:p>
        </p:txBody>
      </p:sp>
      <p:sp>
        <p:nvSpPr>
          <p:cNvPr id="28680" name="8 CuadroTexto">
            <a:extLst>
              <a:ext uri="{FF2B5EF4-FFF2-40B4-BE49-F238E27FC236}">
                <a16:creationId xmlns:a16="http://schemas.microsoft.com/office/drawing/2014/main" id="{B3FB81D5-B147-C60C-ABCA-4D5C5C5D0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9906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2400" b="1">
                <a:solidFill>
                  <a:srgbClr val="009900"/>
                </a:solidFill>
              </a:rPr>
              <a:t>¿Qué es la escala?</a:t>
            </a:r>
          </a:p>
        </p:txBody>
      </p:sp>
      <p:sp>
        <p:nvSpPr>
          <p:cNvPr id="3083" name="11 CuadroTexto">
            <a:extLst>
              <a:ext uri="{FF2B5EF4-FFF2-40B4-BE49-F238E27FC236}">
                <a16:creationId xmlns:a16="http://schemas.microsoft.com/office/drawing/2014/main" id="{2E1383F0-FE97-16EE-5E3A-CA8C312EB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8229600" cy="925513"/>
          </a:xfrm>
          <a:prstGeom prst="rect">
            <a:avLst/>
          </a:prstGeom>
          <a:gradFill rotWithShape="0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0099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ES_tradnl" altLang="es-ES"/>
              <a:t>La </a:t>
            </a:r>
            <a:r>
              <a:rPr lang="es-ES_tradnl" altLang="es-ES" b="1"/>
              <a:t>escala</a:t>
            </a:r>
            <a:r>
              <a:rPr lang="es-ES_tradnl" altLang="es-ES"/>
              <a:t> es la relación que existe entre una distancia medida sobre el mapa y la correspondiente distancia medida sobre el terreno. Las más habituales son </a:t>
            </a:r>
            <a:r>
              <a:rPr lang="es-ES_tradnl" altLang="es-ES" b="1"/>
              <a:t>la gráfica</a:t>
            </a:r>
            <a:r>
              <a:rPr lang="es-ES_tradnl" altLang="es-ES"/>
              <a:t> y </a:t>
            </a:r>
            <a:r>
              <a:rPr lang="es-ES_tradnl" altLang="es-ES" b="1"/>
              <a:t>la numérica.</a:t>
            </a:r>
            <a:endParaRPr lang="es-ES_tradnl" altLang="es-ES" sz="1600" b="1"/>
          </a:p>
        </p:txBody>
      </p:sp>
      <p:sp>
        <p:nvSpPr>
          <p:cNvPr id="13" name="12 CuadroTexto">
            <a:hlinkClick r:id="rId4" action="ppaction://hlinksldjump"/>
            <a:extLst>
              <a:ext uri="{FF2B5EF4-FFF2-40B4-BE49-F238E27FC236}">
                <a16:creationId xmlns:a16="http://schemas.microsoft.com/office/drawing/2014/main" id="{D0EF6B98-9A2A-138B-59DD-17D6D2855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152775"/>
            <a:ext cx="2782887" cy="508000"/>
          </a:xfrm>
          <a:prstGeom prst="roundRect">
            <a:avLst/>
          </a:prstGeom>
          <a:ln>
            <a:solidFill>
              <a:srgbClr val="0099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s-ES_tradnl" sz="2400" b="1" dirty="0">
                <a:solidFill>
                  <a:srgbClr val="009900"/>
                </a:solidFill>
              </a:rPr>
              <a:t>Escala numérica</a:t>
            </a:r>
          </a:p>
        </p:txBody>
      </p:sp>
      <p:sp>
        <p:nvSpPr>
          <p:cNvPr id="14" name="13 CuadroTexto">
            <a:hlinkClick r:id="rId5" action="ppaction://hlinksldjump"/>
            <a:extLst>
              <a:ext uri="{FF2B5EF4-FFF2-40B4-BE49-F238E27FC236}">
                <a16:creationId xmlns:a16="http://schemas.microsoft.com/office/drawing/2014/main" id="{E2D18E16-44F6-DAE9-86B4-D7FD725A6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3157538"/>
            <a:ext cx="2408237" cy="508000"/>
          </a:xfrm>
          <a:prstGeom prst="roundRect">
            <a:avLst/>
          </a:prstGeom>
          <a:ln>
            <a:solidFill>
              <a:srgbClr val="0099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s-ES_tradnl" sz="2400" b="1" dirty="0">
                <a:solidFill>
                  <a:srgbClr val="009900"/>
                </a:solidFill>
              </a:rPr>
              <a:t>Escala gráfica</a:t>
            </a:r>
          </a:p>
        </p:txBody>
      </p:sp>
      <p:sp>
        <p:nvSpPr>
          <p:cNvPr id="16" name="15 CuadroTexto">
            <a:extLst>
              <a:ext uri="{FF2B5EF4-FFF2-40B4-BE49-F238E27FC236}">
                <a16:creationId xmlns:a16="http://schemas.microsoft.com/office/drawing/2014/main" id="{DA2BBC5A-0306-BA87-EB9F-F5E278BE0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876925"/>
            <a:ext cx="6842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ES" i="1">
                <a:solidFill>
                  <a:srgbClr val="FF0000"/>
                </a:solidFill>
              </a:rPr>
              <a:t>Pulsa sobre cada tipo de escala para más información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animBg="1" autoUpdateAnimBg="0"/>
      <p:bldP spid="13" grpId="0" animBg="1" autoUpdateAnimBg="0"/>
      <p:bldP spid="14" grpId="0" animBg="1" autoUpdateAnimBg="0"/>
      <p:bldP spid="16" grpId="0" autoUpdateAnimBg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435</Words>
  <Application>Microsoft Office PowerPoint</Application>
  <PresentationFormat>Presentación en pantalla (4:3)</PresentationFormat>
  <Paragraphs>62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Beatriz</dc:creator>
  <cp:lastModifiedBy>Maria Sanz</cp:lastModifiedBy>
  <cp:revision>14</cp:revision>
  <dcterms:created xsi:type="dcterms:W3CDTF">2010-09-16T11:30:27Z</dcterms:created>
  <dcterms:modified xsi:type="dcterms:W3CDTF">2024-08-30T12:28:58Z</dcterms:modified>
</cp:coreProperties>
</file>