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61" r:id="rId2"/>
    <p:sldId id="490" r:id="rId3"/>
    <p:sldId id="491" r:id="rId4"/>
    <p:sldId id="492" r:id="rId5"/>
    <p:sldId id="493" r:id="rId6"/>
    <p:sldId id="494" r:id="rId7"/>
    <p:sldId id="495" r:id="rId8"/>
    <p:sldId id="496" r:id="rId9"/>
    <p:sldId id="264" r:id="rId10"/>
  </p:sldIdLst>
  <p:sldSz cx="9144000" cy="6858000" type="screen4x3"/>
  <p:notesSz cx="6858000" cy="9144000"/>
  <p:embeddedFontLst>
    <p:embeddedFont>
      <p:font typeface="Sassoon Infant Md" panose="02000603050000020003" charset="0"/>
      <p:regular r:id="rId11"/>
    </p:embeddedFont>
    <p:embeddedFont>
      <p:font typeface="Twinkl" panose="020B0604020202020204" charset="0"/>
      <p:regular r:id="rId12"/>
      <p:bold r:id="rId13"/>
    </p:embeddedFont>
    <p:embeddedFont>
      <p:font typeface="Twinkl SemiBold" panose="02000000000000000000" charset="0"/>
      <p:regular r:id="rId14"/>
      <p:bold r:id="rId1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pos="476" userDrawn="1">
          <p15:clr>
            <a:srgbClr val="A4A3A4"/>
          </p15:clr>
        </p15:guide>
        <p15:guide id="4" pos="5193" userDrawn="1">
          <p15:clr>
            <a:srgbClr val="A4A3A4"/>
          </p15:clr>
        </p15:guide>
        <p15:guide id="5" pos="5284" userDrawn="1">
          <p15:clr>
            <a:srgbClr val="A4A3A4"/>
          </p15:clr>
        </p15:guide>
        <p15:guide id="7" orient="horz" pos="323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61" userDrawn="1">
          <p15:clr>
            <a:srgbClr val="A4A3A4"/>
          </p15:clr>
        </p15:guide>
        <p15:guide id="10" orient="horz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305747"/>
    <a:srgbClr val="F2D97C"/>
    <a:srgbClr val="819059"/>
    <a:srgbClr val="A2B372"/>
    <a:srgbClr val="6CAACD"/>
    <a:srgbClr val="F9B000"/>
    <a:srgbClr val="EE3531"/>
    <a:srgbClr val="32B3A2"/>
    <a:srgbClr val="E61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00" autoAdjust="0"/>
    <p:restoredTop sz="95226" autoAdjust="0"/>
  </p:normalViewPr>
  <p:slideViewPr>
    <p:cSldViewPr snapToGrid="0">
      <p:cViewPr>
        <p:scale>
          <a:sx n="100" d="100"/>
          <a:sy n="100" d="100"/>
        </p:scale>
        <p:origin x="936" y="-317"/>
      </p:cViewPr>
      <p:guideLst>
        <p:guide orient="horz" pos="2432"/>
        <p:guide pos="2857"/>
        <p:guide pos="476"/>
        <p:guide pos="5193"/>
        <p:guide pos="5284"/>
        <p:guide orient="horz" pos="323"/>
        <p:guide orient="horz" pos="482"/>
        <p:guide orient="horz" pos="3861"/>
        <p:guide orient="horz" pos="38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l/14jhcw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l/14jhcw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l/14jhcw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hlinkClick r:id="rId3"/>
            <a:extLst>
              <a:ext uri="{FF2B5EF4-FFF2-40B4-BE49-F238E27FC236}">
                <a16:creationId xmlns:a16="http://schemas.microsoft.com/office/drawing/2014/main" id="{1BA492FE-D539-8A40-B6CF-200E02B3F83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935913" y="5976938"/>
            <a:ext cx="10604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endParaRPr lang="en-US" altLang="en-US"/>
          </a:p>
        </p:txBody>
      </p:sp>
      <p:sp>
        <p:nvSpPr>
          <p:cNvPr id="3" name="TextBox 4">
            <a:hlinkClick r:id="rId3"/>
            <a:extLst>
              <a:ext uri="{FF2B5EF4-FFF2-40B4-BE49-F238E27FC236}">
                <a16:creationId xmlns:a16="http://schemas.microsoft.com/office/drawing/2014/main" id="{11F848B0-E100-D144-9C3C-A6ED759241E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3513" y="6122988"/>
            <a:ext cx="555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05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8BD48972-65A5-431F-8E33-9EC952A2A885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TextBox 4">
            <a:hlinkClick r:id="rId3"/>
            <a:extLst>
              <a:ext uri="{FF2B5EF4-FFF2-40B4-BE49-F238E27FC236}">
                <a16:creationId xmlns:a16="http://schemas.microsoft.com/office/drawing/2014/main" id="{DE0C9473-602E-9E4C-9F33-640FA35283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77263" y="6570663"/>
            <a:ext cx="5667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18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hlinkClick r:id="rId3"/>
            <a:extLst>
              <a:ext uri="{FF2B5EF4-FFF2-40B4-BE49-F238E27FC236}">
                <a16:creationId xmlns:a16="http://schemas.microsoft.com/office/drawing/2014/main" id="{B8DA72CF-C91B-0147-B3BF-9ED60C00F15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935913" y="5976938"/>
            <a:ext cx="10604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endParaRPr lang="en-US" altLang="en-US"/>
          </a:p>
        </p:txBody>
      </p:sp>
      <p:sp>
        <p:nvSpPr>
          <p:cNvPr id="3" name="TextBox 4">
            <a:hlinkClick r:id="rId3"/>
            <a:extLst>
              <a:ext uri="{FF2B5EF4-FFF2-40B4-BE49-F238E27FC236}">
                <a16:creationId xmlns:a16="http://schemas.microsoft.com/office/drawing/2014/main" id="{E461ADA1-F285-DB4B-85C8-72C52133F15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3513" y="6122988"/>
            <a:ext cx="555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anose="02000000000000000000" pitchFamily="2" charset="77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06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E0D7465-CCF3-4496-847D-C9936D849D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D118F33-76A0-498C-9519-274318E2C3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1C1C1C"/>
          </a:solidFill>
          <a:latin typeface="Twinkl SemiBold" pitchFamily="2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planit-maths-primary-teaching-resources-year-4/planit-maths-primary-teaching-resources-year-4-number-addition-and-subtraction/planit-maths-primary-teaching-resources-year-4-number---addition-and-subtraction-add-and-subtract-numbers-with-up-to-4-digits-using-the-formal-written-methods-of-columnar-addition-and-subtraction-where-appropriat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planit-maths-primary-teaching-resources-year-4/planit-maths-primary-teaching-resources-year-4-number-addition-and-subtraction/planit-maths-primary-teaching-resources-year-4-number---addition-and-subtraction-add-and-subtract-numbers-with-up-to-4-digits-using-the-formal-written-methods-of-columnar-addition-and-subtraction-where-appropriate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  <a:extLst>
              <a:ext uri="{FF2B5EF4-FFF2-40B4-BE49-F238E27FC236}">
                <a16:creationId xmlns:a16="http://schemas.microsoft.com/office/drawing/2014/main" id="{35DF0137-4EB2-412C-8121-190DA5D9A1A6}"/>
              </a:ext>
            </a:extLst>
          </p:cNvPr>
          <p:cNvSpPr/>
          <p:nvPr/>
        </p:nvSpPr>
        <p:spPr>
          <a:xfrm>
            <a:off x="4136994" y="5557421"/>
            <a:ext cx="870011" cy="59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2989038" y="765175"/>
            <a:ext cx="3165930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4000" b="1" dirty="0">
                <a:latin typeface="+mn-lt"/>
              </a:rPr>
              <a:t>Cuatro </a:t>
            </a:r>
            <a:r>
              <a:rPr lang="en-GB" altLang="en-US" sz="4000" b="1" dirty="0" err="1">
                <a:latin typeface="+mn-lt"/>
              </a:rPr>
              <a:t>Capas</a:t>
            </a:r>
            <a:endParaRPr lang="en-GB" sz="4000" b="1" dirty="0">
              <a:latin typeface="+mn-lt"/>
            </a:endParaRPr>
          </a:p>
        </p:txBody>
      </p:sp>
      <p:pic>
        <p:nvPicPr>
          <p:cNvPr id="6" name="Picture 5" descr="A picture containing night, outdoor, outdoor object, star&#10;&#10;Description automatically generated">
            <a:extLst>
              <a:ext uri="{FF2B5EF4-FFF2-40B4-BE49-F238E27FC236}">
                <a16:creationId xmlns:a16="http://schemas.microsoft.com/office/drawing/2014/main" id="{D6CDA55F-3916-42C9-BE55-E77CB5CD93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8" t="14579" b="7751"/>
          <a:stretch/>
        </p:blipFill>
        <p:spPr>
          <a:xfrm>
            <a:off x="755650" y="1485698"/>
            <a:ext cx="7632700" cy="4607127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DE0217F-F838-49BE-9C66-E591579641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510" y="2584635"/>
            <a:ext cx="2555629" cy="2552330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2BA2CDE6-1849-41B9-94CC-27AFE7A4FE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509" y="2578329"/>
            <a:ext cx="2555629" cy="255863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E04D76-6FD6-4B83-A447-7873AB072FFB}"/>
              </a:ext>
            </a:extLst>
          </p:cNvPr>
          <p:cNvSpPr/>
          <p:nvPr/>
        </p:nvSpPr>
        <p:spPr>
          <a:xfrm>
            <a:off x="4202728" y="1590666"/>
            <a:ext cx="4077477" cy="4397191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La Tierra es muy diferente a cualquier otro planeta en el          Sistema Solar.</a:t>
            </a:r>
          </a:p>
          <a:p>
            <a:r>
              <a:rPr lang="es-ES" dirty="0">
                <a:solidFill>
                  <a:schemeClr val="tx1"/>
                </a:solidFill>
              </a:rPr>
              <a:t>
Es el único planeta que tiene agua en su superficie. </a:t>
            </a:r>
            <a:br>
              <a:rPr lang="es-ES" dirty="0">
                <a:solidFill>
                  <a:schemeClr val="tx1"/>
                </a:solidFill>
              </a:rPr>
            </a:b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Mediante técnicas avanzadas, los y las científicas han podido descubrir lo que se encuentra debajo de la superficie de nuestro planeta. </a:t>
            </a:r>
            <a:br>
              <a:rPr lang="es-ES" dirty="0">
                <a:solidFill>
                  <a:schemeClr val="tx1"/>
                </a:solidFill>
              </a:rPr>
            </a:br>
            <a:r>
              <a:rPr lang="es-ES" dirty="0">
                <a:solidFill>
                  <a:schemeClr val="tx1"/>
                </a:solidFill>
              </a:rPr>
              <a:t>
Hay cuatro capas: la corteza, el manto, el núcleo externo y el         núcleo interno. 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A7928F-F6A3-49F4-9074-A114A02AEFF4}"/>
              </a:ext>
            </a:extLst>
          </p:cNvPr>
          <p:cNvSpPr/>
          <p:nvPr/>
        </p:nvSpPr>
        <p:spPr>
          <a:xfrm>
            <a:off x="2663301" y="6092825"/>
            <a:ext cx="5725049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3330482" y="765175"/>
            <a:ext cx="2483052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La </a:t>
            </a:r>
            <a:r>
              <a:rPr lang="en-GB" sz="4000" b="1" dirty="0" err="1">
                <a:latin typeface="+mn-lt"/>
              </a:rPr>
              <a:t>Corteza</a:t>
            </a:r>
            <a:endParaRPr lang="en-GB" sz="4000" b="1" dirty="0">
              <a:latin typeface="+mn-lt"/>
            </a:endParaRPr>
          </a:p>
        </p:txBody>
      </p:sp>
      <p:pic>
        <p:nvPicPr>
          <p:cNvPr id="6" name="Picture 5" descr="A picture containing night, outdoor, outdoor object, star&#10;&#10;Description automatically generated">
            <a:extLst>
              <a:ext uri="{FF2B5EF4-FFF2-40B4-BE49-F238E27FC236}">
                <a16:creationId xmlns:a16="http://schemas.microsoft.com/office/drawing/2014/main" id="{D6CDA55F-3916-42C9-BE55-E77CB5CD93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8" t="14579" b="7751"/>
          <a:stretch/>
        </p:blipFill>
        <p:spPr>
          <a:xfrm>
            <a:off x="755650" y="1485698"/>
            <a:ext cx="7632700" cy="460712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E04D76-6FD6-4B83-A447-7873AB072FFB}"/>
              </a:ext>
            </a:extLst>
          </p:cNvPr>
          <p:cNvSpPr/>
          <p:nvPr/>
        </p:nvSpPr>
        <p:spPr>
          <a:xfrm>
            <a:off x="4567235" y="2552690"/>
            <a:ext cx="3657602" cy="2745944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La </a:t>
            </a:r>
            <a:r>
              <a:rPr lang="es-ES" b="1" dirty="0">
                <a:solidFill>
                  <a:schemeClr val="tx1"/>
                </a:solidFill>
              </a:rPr>
              <a:t>corteza</a:t>
            </a:r>
            <a:r>
              <a:rPr lang="es-ES" dirty="0">
                <a:solidFill>
                  <a:schemeClr val="tx1"/>
                </a:solidFill>
              </a:rPr>
              <a:t> es la capa superior en la que vivimos. Es muy variada, en algunas áreas tiene montañas, océanos, lagos y colinas, y en otras no.</a:t>
            </a:r>
          </a:p>
          <a:p>
            <a:r>
              <a:rPr lang="es-ES" dirty="0">
                <a:solidFill>
                  <a:schemeClr val="tx1"/>
                </a:solidFill>
              </a:rPr>
              <a:t>La corteza está constituida de una manera muy particular, por la que existen todas estas formaciones diferentes. 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5B1331FB-33FA-47CC-B4C9-29C594F35B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0510" y="2584635"/>
            <a:ext cx="2555629" cy="25523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FCCC87-ED0F-4277-A397-186A5333BD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52" y="2574623"/>
            <a:ext cx="3782583" cy="2674723"/>
          </a:xfrm>
          <a:prstGeom prst="rect">
            <a:avLst/>
          </a:prstGeom>
        </p:spPr>
      </p:pic>
      <p:pic>
        <p:nvPicPr>
          <p:cNvPr id="7" name="Picture 6" descr="A picture containing saw, weapon&#10;&#10;Description automatically generated">
            <a:extLst>
              <a:ext uri="{FF2B5EF4-FFF2-40B4-BE49-F238E27FC236}">
                <a16:creationId xmlns:a16="http://schemas.microsoft.com/office/drawing/2014/main" id="{BD3B4F26-F414-4E64-912D-0719A7F603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0769" flipH="1">
            <a:off x="2884506" y="2122672"/>
            <a:ext cx="1864504" cy="40763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760600A-45E2-4AD5-9CC6-1375F531ED2D}"/>
              </a:ext>
            </a:extLst>
          </p:cNvPr>
          <p:cNvSpPr/>
          <p:nvPr/>
        </p:nvSpPr>
        <p:spPr>
          <a:xfrm>
            <a:off x="4567235" y="2805751"/>
            <a:ext cx="3657602" cy="2182555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Esto se debe a que la corteza no es una pieza continua, está formada por piezas que se superponen para cubrir todo        el planeta.  
Estas piezas se llaman </a:t>
            </a:r>
            <a:r>
              <a:rPr lang="es-ES" b="1" dirty="0">
                <a:solidFill>
                  <a:schemeClr val="tx1"/>
                </a:solidFill>
              </a:rPr>
              <a:t>placas tectónicas.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D45BE57-23C7-4C63-B191-1B40EF5D58F7}"/>
              </a:ext>
            </a:extLst>
          </p:cNvPr>
          <p:cNvSpPr/>
          <p:nvPr/>
        </p:nvSpPr>
        <p:spPr>
          <a:xfrm>
            <a:off x="919163" y="3925662"/>
            <a:ext cx="2195512" cy="636813"/>
          </a:xfrm>
          <a:custGeom>
            <a:avLst/>
            <a:gdLst>
              <a:gd name="connsiteX0" fmla="*/ 2195512 w 2195512"/>
              <a:gd name="connsiteY0" fmla="*/ 636813 h 636813"/>
              <a:gd name="connsiteX1" fmla="*/ 2171700 w 2195512"/>
              <a:gd name="connsiteY1" fmla="*/ 617763 h 636813"/>
              <a:gd name="connsiteX2" fmla="*/ 2152650 w 2195512"/>
              <a:gd name="connsiteY2" fmla="*/ 589188 h 636813"/>
              <a:gd name="connsiteX3" fmla="*/ 2105025 w 2195512"/>
              <a:gd name="connsiteY3" fmla="*/ 551088 h 636813"/>
              <a:gd name="connsiteX4" fmla="*/ 2095500 w 2195512"/>
              <a:gd name="connsiteY4" fmla="*/ 536801 h 636813"/>
              <a:gd name="connsiteX5" fmla="*/ 2062162 w 2195512"/>
              <a:gd name="connsiteY5" fmla="*/ 522513 h 636813"/>
              <a:gd name="connsiteX6" fmla="*/ 2047875 w 2195512"/>
              <a:gd name="connsiteY6" fmla="*/ 508226 h 636813"/>
              <a:gd name="connsiteX7" fmla="*/ 2038350 w 2195512"/>
              <a:gd name="connsiteY7" fmla="*/ 493938 h 636813"/>
              <a:gd name="connsiteX8" fmla="*/ 2024062 w 2195512"/>
              <a:gd name="connsiteY8" fmla="*/ 484413 h 636813"/>
              <a:gd name="connsiteX9" fmla="*/ 2014537 w 2195512"/>
              <a:gd name="connsiteY9" fmla="*/ 470126 h 636813"/>
              <a:gd name="connsiteX10" fmla="*/ 1985962 w 2195512"/>
              <a:gd name="connsiteY10" fmla="*/ 451076 h 636813"/>
              <a:gd name="connsiteX11" fmla="*/ 1966912 w 2195512"/>
              <a:gd name="connsiteY11" fmla="*/ 427263 h 636813"/>
              <a:gd name="connsiteX12" fmla="*/ 1933575 w 2195512"/>
              <a:gd name="connsiteY12" fmla="*/ 403451 h 636813"/>
              <a:gd name="connsiteX13" fmla="*/ 1919287 w 2195512"/>
              <a:gd name="connsiteY13" fmla="*/ 398688 h 636813"/>
              <a:gd name="connsiteX14" fmla="*/ 1905000 w 2195512"/>
              <a:gd name="connsiteY14" fmla="*/ 389163 h 636813"/>
              <a:gd name="connsiteX15" fmla="*/ 1876425 w 2195512"/>
              <a:gd name="connsiteY15" fmla="*/ 379638 h 636813"/>
              <a:gd name="connsiteX16" fmla="*/ 1862137 w 2195512"/>
              <a:gd name="connsiteY16" fmla="*/ 374876 h 636813"/>
              <a:gd name="connsiteX17" fmla="*/ 1847850 w 2195512"/>
              <a:gd name="connsiteY17" fmla="*/ 370113 h 636813"/>
              <a:gd name="connsiteX18" fmla="*/ 1828800 w 2195512"/>
              <a:gd name="connsiteY18" fmla="*/ 365351 h 636813"/>
              <a:gd name="connsiteX19" fmla="*/ 1795462 w 2195512"/>
              <a:gd name="connsiteY19" fmla="*/ 351063 h 636813"/>
              <a:gd name="connsiteX20" fmla="*/ 1747837 w 2195512"/>
              <a:gd name="connsiteY20" fmla="*/ 327251 h 636813"/>
              <a:gd name="connsiteX21" fmla="*/ 1733550 w 2195512"/>
              <a:gd name="connsiteY21" fmla="*/ 312963 h 636813"/>
              <a:gd name="connsiteX22" fmla="*/ 1714500 w 2195512"/>
              <a:gd name="connsiteY22" fmla="*/ 308201 h 636813"/>
              <a:gd name="connsiteX23" fmla="*/ 1700212 w 2195512"/>
              <a:gd name="connsiteY23" fmla="*/ 303438 h 636813"/>
              <a:gd name="connsiteX24" fmla="*/ 1647825 w 2195512"/>
              <a:gd name="connsiteY24" fmla="*/ 260576 h 636813"/>
              <a:gd name="connsiteX25" fmla="*/ 1628775 w 2195512"/>
              <a:gd name="connsiteY25" fmla="*/ 251051 h 636813"/>
              <a:gd name="connsiteX26" fmla="*/ 1619250 w 2195512"/>
              <a:gd name="connsiteY26" fmla="*/ 236763 h 636813"/>
              <a:gd name="connsiteX27" fmla="*/ 1562100 w 2195512"/>
              <a:gd name="connsiteY27" fmla="*/ 212951 h 636813"/>
              <a:gd name="connsiteX28" fmla="*/ 1543050 w 2195512"/>
              <a:gd name="connsiteY28" fmla="*/ 203426 h 636813"/>
              <a:gd name="connsiteX29" fmla="*/ 1528762 w 2195512"/>
              <a:gd name="connsiteY29" fmla="*/ 193901 h 636813"/>
              <a:gd name="connsiteX30" fmla="*/ 1514475 w 2195512"/>
              <a:gd name="connsiteY30" fmla="*/ 189138 h 636813"/>
              <a:gd name="connsiteX31" fmla="*/ 1471612 w 2195512"/>
              <a:gd name="connsiteY31" fmla="*/ 165326 h 636813"/>
              <a:gd name="connsiteX32" fmla="*/ 1438275 w 2195512"/>
              <a:gd name="connsiteY32" fmla="*/ 146276 h 636813"/>
              <a:gd name="connsiteX33" fmla="*/ 1419225 w 2195512"/>
              <a:gd name="connsiteY33" fmla="*/ 136751 h 636813"/>
              <a:gd name="connsiteX34" fmla="*/ 1390650 w 2195512"/>
              <a:gd name="connsiteY34" fmla="*/ 127226 h 636813"/>
              <a:gd name="connsiteX35" fmla="*/ 1376362 w 2195512"/>
              <a:gd name="connsiteY35" fmla="*/ 122463 h 636813"/>
              <a:gd name="connsiteX36" fmla="*/ 1343025 w 2195512"/>
              <a:gd name="connsiteY36" fmla="*/ 112938 h 636813"/>
              <a:gd name="connsiteX37" fmla="*/ 1300162 w 2195512"/>
              <a:gd name="connsiteY37" fmla="*/ 84363 h 636813"/>
              <a:gd name="connsiteX38" fmla="*/ 1285875 w 2195512"/>
              <a:gd name="connsiteY38" fmla="*/ 74838 h 636813"/>
              <a:gd name="connsiteX39" fmla="*/ 1262062 w 2195512"/>
              <a:gd name="connsiteY39" fmla="*/ 70076 h 636813"/>
              <a:gd name="connsiteX40" fmla="*/ 1247775 w 2195512"/>
              <a:gd name="connsiteY40" fmla="*/ 60551 h 636813"/>
              <a:gd name="connsiteX41" fmla="*/ 1233487 w 2195512"/>
              <a:gd name="connsiteY41" fmla="*/ 55788 h 636813"/>
              <a:gd name="connsiteX42" fmla="*/ 1176337 w 2195512"/>
              <a:gd name="connsiteY42" fmla="*/ 36738 h 636813"/>
              <a:gd name="connsiteX43" fmla="*/ 1162050 w 2195512"/>
              <a:gd name="connsiteY43" fmla="*/ 27213 h 636813"/>
              <a:gd name="connsiteX44" fmla="*/ 1100137 w 2195512"/>
              <a:gd name="connsiteY44" fmla="*/ 17688 h 636813"/>
              <a:gd name="connsiteX45" fmla="*/ 490537 w 2195512"/>
              <a:gd name="connsiteY45" fmla="*/ 12926 h 636813"/>
              <a:gd name="connsiteX46" fmla="*/ 133350 w 2195512"/>
              <a:gd name="connsiteY46" fmla="*/ 8163 h 636813"/>
              <a:gd name="connsiteX47" fmla="*/ 119062 w 2195512"/>
              <a:gd name="connsiteY47" fmla="*/ 12926 h 636813"/>
              <a:gd name="connsiteX48" fmla="*/ 52387 w 2195512"/>
              <a:gd name="connsiteY48" fmla="*/ 22451 h 636813"/>
              <a:gd name="connsiteX49" fmla="*/ 28575 w 2195512"/>
              <a:gd name="connsiteY49" fmla="*/ 27213 h 636813"/>
              <a:gd name="connsiteX50" fmla="*/ 0 w 2195512"/>
              <a:gd name="connsiteY50" fmla="*/ 27213 h 63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95512" h="636813">
                <a:moveTo>
                  <a:pt x="2195512" y="636813"/>
                </a:moveTo>
                <a:cubicBezTo>
                  <a:pt x="2187575" y="630463"/>
                  <a:pt x="2178500" y="625318"/>
                  <a:pt x="2171700" y="617763"/>
                </a:cubicBezTo>
                <a:cubicBezTo>
                  <a:pt x="2164042" y="609254"/>
                  <a:pt x="2160745" y="597283"/>
                  <a:pt x="2152650" y="589188"/>
                </a:cubicBezTo>
                <a:cubicBezTo>
                  <a:pt x="2115762" y="552301"/>
                  <a:pt x="2134221" y="560821"/>
                  <a:pt x="2105025" y="551088"/>
                </a:cubicBezTo>
                <a:cubicBezTo>
                  <a:pt x="2101850" y="546326"/>
                  <a:pt x="2099547" y="540848"/>
                  <a:pt x="2095500" y="536801"/>
                </a:cubicBezTo>
                <a:cubicBezTo>
                  <a:pt x="2084537" y="525838"/>
                  <a:pt x="2076735" y="526157"/>
                  <a:pt x="2062162" y="522513"/>
                </a:cubicBezTo>
                <a:cubicBezTo>
                  <a:pt x="2057400" y="517751"/>
                  <a:pt x="2052187" y="513400"/>
                  <a:pt x="2047875" y="508226"/>
                </a:cubicBezTo>
                <a:cubicBezTo>
                  <a:pt x="2044211" y="503829"/>
                  <a:pt x="2042397" y="497985"/>
                  <a:pt x="2038350" y="493938"/>
                </a:cubicBezTo>
                <a:cubicBezTo>
                  <a:pt x="2034303" y="489891"/>
                  <a:pt x="2028825" y="487588"/>
                  <a:pt x="2024062" y="484413"/>
                </a:cubicBezTo>
                <a:cubicBezTo>
                  <a:pt x="2020887" y="479651"/>
                  <a:pt x="2018845" y="473895"/>
                  <a:pt x="2014537" y="470126"/>
                </a:cubicBezTo>
                <a:cubicBezTo>
                  <a:pt x="2005922" y="462588"/>
                  <a:pt x="1993113" y="460015"/>
                  <a:pt x="1985962" y="451076"/>
                </a:cubicBezTo>
                <a:cubicBezTo>
                  <a:pt x="1979612" y="443138"/>
                  <a:pt x="1974100" y="434451"/>
                  <a:pt x="1966912" y="427263"/>
                </a:cubicBezTo>
                <a:cubicBezTo>
                  <a:pt x="1964757" y="425108"/>
                  <a:pt x="1938981" y="406154"/>
                  <a:pt x="1933575" y="403451"/>
                </a:cubicBezTo>
                <a:cubicBezTo>
                  <a:pt x="1929085" y="401206"/>
                  <a:pt x="1923777" y="400933"/>
                  <a:pt x="1919287" y="398688"/>
                </a:cubicBezTo>
                <a:cubicBezTo>
                  <a:pt x="1914168" y="396128"/>
                  <a:pt x="1910230" y="391488"/>
                  <a:pt x="1905000" y="389163"/>
                </a:cubicBezTo>
                <a:cubicBezTo>
                  <a:pt x="1895825" y="385085"/>
                  <a:pt x="1885950" y="382813"/>
                  <a:pt x="1876425" y="379638"/>
                </a:cubicBezTo>
                <a:lnTo>
                  <a:pt x="1862137" y="374876"/>
                </a:lnTo>
                <a:cubicBezTo>
                  <a:pt x="1857375" y="373289"/>
                  <a:pt x="1852720" y="371330"/>
                  <a:pt x="1847850" y="370113"/>
                </a:cubicBezTo>
                <a:lnTo>
                  <a:pt x="1828800" y="365351"/>
                </a:lnTo>
                <a:cubicBezTo>
                  <a:pt x="1776789" y="330678"/>
                  <a:pt x="1856975" y="381820"/>
                  <a:pt x="1795462" y="351063"/>
                </a:cubicBezTo>
                <a:cubicBezTo>
                  <a:pt x="1738765" y="322714"/>
                  <a:pt x="1790958" y="338030"/>
                  <a:pt x="1747837" y="327251"/>
                </a:cubicBezTo>
                <a:cubicBezTo>
                  <a:pt x="1743075" y="322488"/>
                  <a:pt x="1739398" y="316305"/>
                  <a:pt x="1733550" y="312963"/>
                </a:cubicBezTo>
                <a:cubicBezTo>
                  <a:pt x="1727867" y="309716"/>
                  <a:pt x="1720794" y="309999"/>
                  <a:pt x="1714500" y="308201"/>
                </a:cubicBezTo>
                <a:cubicBezTo>
                  <a:pt x="1709673" y="306822"/>
                  <a:pt x="1704975" y="305026"/>
                  <a:pt x="1700212" y="303438"/>
                </a:cubicBezTo>
                <a:cubicBezTo>
                  <a:pt x="1683925" y="287151"/>
                  <a:pt x="1669569" y="271448"/>
                  <a:pt x="1647825" y="260576"/>
                </a:cubicBezTo>
                <a:lnTo>
                  <a:pt x="1628775" y="251051"/>
                </a:lnTo>
                <a:cubicBezTo>
                  <a:pt x="1625600" y="246288"/>
                  <a:pt x="1623939" y="240046"/>
                  <a:pt x="1619250" y="236763"/>
                </a:cubicBezTo>
                <a:cubicBezTo>
                  <a:pt x="1594830" y="219669"/>
                  <a:pt x="1585920" y="218905"/>
                  <a:pt x="1562100" y="212951"/>
                </a:cubicBezTo>
                <a:cubicBezTo>
                  <a:pt x="1555750" y="209776"/>
                  <a:pt x="1549214" y="206948"/>
                  <a:pt x="1543050" y="203426"/>
                </a:cubicBezTo>
                <a:cubicBezTo>
                  <a:pt x="1538080" y="200586"/>
                  <a:pt x="1533882" y="196461"/>
                  <a:pt x="1528762" y="193901"/>
                </a:cubicBezTo>
                <a:cubicBezTo>
                  <a:pt x="1524272" y="191656"/>
                  <a:pt x="1518863" y="191576"/>
                  <a:pt x="1514475" y="189138"/>
                </a:cubicBezTo>
                <a:cubicBezTo>
                  <a:pt x="1465354" y="161848"/>
                  <a:pt x="1503939" y="176100"/>
                  <a:pt x="1471612" y="165326"/>
                </a:cubicBezTo>
                <a:cubicBezTo>
                  <a:pt x="1447432" y="141144"/>
                  <a:pt x="1468976" y="157788"/>
                  <a:pt x="1438275" y="146276"/>
                </a:cubicBezTo>
                <a:cubicBezTo>
                  <a:pt x="1431627" y="143783"/>
                  <a:pt x="1425817" y="139388"/>
                  <a:pt x="1419225" y="136751"/>
                </a:cubicBezTo>
                <a:cubicBezTo>
                  <a:pt x="1409903" y="133022"/>
                  <a:pt x="1400175" y="130401"/>
                  <a:pt x="1390650" y="127226"/>
                </a:cubicBezTo>
                <a:cubicBezTo>
                  <a:pt x="1385887" y="125638"/>
                  <a:pt x="1381232" y="123680"/>
                  <a:pt x="1376362" y="122463"/>
                </a:cubicBezTo>
                <a:cubicBezTo>
                  <a:pt x="1352442" y="116484"/>
                  <a:pt x="1363521" y="119771"/>
                  <a:pt x="1343025" y="112938"/>
                </a:cubicBezTo>
                <a:cubicBezTo>
                  <a:pt x="1311316" y="89157"/>
                  <a:pt x="1336908" y="107330"/>
                  <a:pt x="1300162" y="84363"/>
                </a:cubicBezTo>
                <a:cubicBezTo>
                  <a:pt x="1295308" y="81329"/>
                  <a:pt x="1291234" y="76848"/>
                  <a:pt x="1285875" y="74838"/>
                </a:cubicBezTo>
                <a:cubicBezTo>
                  <a:pt x="1278296" y="71996"/>
                  <a:pt x="1270000" y="71663"/>
                  <a:pt x="1262062" y="70076"/>
                </a:cubicBezTo>
                <a:cubicBezTo>
                  <a:pt x="1257300" y="66901"/>
                  <a:pt x="1252894" y="63111"/>
                  <a:pt x="1247775" y="60551"/>
                </a:cubicBezTo>
                <a:cubicBezTo>
                  <a:pt x="1243285" y="58306"/>
                  <a:pt x="1238205" y="57504"/>
                  <a:pt x="1233487" y="55788"/>
                </a:cubicBezTo>
                <a:cubicBezTo>
                  <a:pt x="1184838" y="38098"/>
                  <a:pt x="1210679" y="45324"/>
                  <a:pt x="1176337" y="36738"/>
                </a:cubicBezTo>
                <a:cubicBezTo>
                  <a:pt x="1171575" y="33563"/>
                  <a:pt x="1167311" y="29468"/>
                  <a:pt x="1162050" y="27213"/>
                </a:cubicBezTo>
                <a:cubicBezTo>
                  <a:pt x="1148530" y="21419"/>
                  <a:pt x="1106730" y="17784"/>
                  <a:pt x="1100137" y="17688"/>
                </a:cubicBezTo>
                <a:lnTo>
                  <a:pt x="490537" y="12926"/>
                </a:lnTo>
                <a:cubicBezTo>
                  <a:pt x="327369" y="-6270"/>
                  <a:pt x="405389" y="-756"/>
                  <a:pt x="133350" y="8163"/>
                </a:cubicBezTo>
                <a:cubicBezTo>
                  <a:pt x="128332" y="8328"/>
                  <a:pt x="124006" y="12054"/>
                  <a:pt x="119062" y="12926"/>
                </a:cubicBezTo>
                <a:cubicBezTo>
                  <a:pt x="96953" y="16828"/>
                  <a:pt x="74563" y="18950"/>
                  <a:pt x="52387" y="22451"/>
                </a:cubicBezTo>
                <a:cubicBezTo>
                  <a:pt x="44392" y="23713"/>
                  <a:pt x="36636" y="26480"/>
                  <a:pt x="28575" y="27213"/>
                </a:cubicBezTo>
                <a:cubicBezTo>
                  <a:pt x="19089" y="28075"/>
                  <a:pt x="9525" y="27213"/>
                  <a:pt x="0" y="27213"/>
                </a:cubicBezTo>
              </a:path>
            </a:pathLst>
          </a:cu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A25E50F-E6BF-44D1-9E72-F3912418C9BE}"/>
              </a:ext>
            </a:extLst>
          </p:cNvPr>
          <p:cNvSpPr/>
          <p:nvPr/>
        </p:nvSpPr>
        <p:spPr>
          <a:xfrm>
            <a:off x="4567235" y="2824456"/>
            <a:ext cx="3657602" cy="2145143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La corteza mide en promedio app. 35 kilómetros de espesor. </a:t>
            </a:r>
          </a:p>
          <a:p>
            <a:r>
              <a:rPr lang="es-ES" dirty="0">
                <a:solidFill>
                  <a:schemeClr val="tx1"/>
                </a:solidFill>
              </a:rPr>
              <a:t>Se cree que la parte más gruesa mide app. 65 km. y la más delgada mide app. sólo 5 km.  (esa parte está en el fondo       del océano). 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6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3" grpId="0" animBg="1"/>
      <p:bldP spid="23" grpId="1" animBg="1"/>
      <p:bldP spid="31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28173AF-F7EF-4EB2-96DD-C0F02136C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42"/>
          <a:stretch/>
        </p:blipFill>
        <p:spPr>
          <a:xfrm>
            <a:off x="755650" y="1485698"/>
            <a:ext cx="7632700" cy="46071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2436004" y="765175"/>
            <a:ext cx="4272003" cy="12311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La Tierra es </a:t>
            </a:r>
            <a:r>
              <a:rPr lang="en-GB" sz="4000" b="1" dirty="0" err="1">
                <a:latin typeface="+mn-lt"/>
              </a:rPr>
              <a:t>Frágil</a:t>
            </a:r>
            <a:r>
              <a:rPr lang="en-GB" sz="4000" b="1" dirty="0">
                <a:latin typeface="+mn-lt"/>
              </a:rPr>
              <a:t>
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A25E50F-E6BF-44D1-9E72-F3912418C9BE}"/>
              </a:ext>
            </a:extLst>
          </p:cNvPr>
          <p:cNvSpPr/>
          <p:nvPr/>
        </p:nvSpPr>
        <p:spPr>
          <a:xfrm>
            <a:off x="4712276" y="1607785"/>
            <a:ext cx="3657602" cy="4323293"/>
          </a:xfrm>
          <a:prstGeom prst="rect">
            <a:avLst/>
          </a:prstGeom>
          <a:solidFill>
            <a:schemeClr val="bg1"/>
          </a:solidFill>
          <a:ln w="38100">
            <a:solidFill>
              <a:srgbClr val="8190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t" anchorCtr="0"/>
          <a:lstStyle/>
          <a:p>
            <a:r>
              <a:rPr lang="es-ES" dirty="0">
                <a:solidFill>
                  <a:schemeClr val="tx1"/>
                </a:solidFill>
              </a:rPr>
              <a:t>Estas placas tectónicas flotan en un </a:t>
            </a:r>
            <a:r>
              <a:rPr lang="es-ES" b="1" dirty="0">
                <a:solidFill>
                  <a:schemeClr val="tx1"/>
                </a:solidFill>
              </a:rPr>
              <a:t>manto rocoso</a:t>
            </a:r>
            <a:r>
              <a:rPr lang="es-ES" dirty="0">
                <a:solidFill>
                  <a:schemeClr val="tx1"/>
                </a:solidFill>
              </a:rPr>
              <a:t>:  que es la capa entre corteza de la Tierra y su núcleo líquido caliente. 
El interior de la Tierra está activo y, por lo tanto, los terremotos y volcanes pueden ser causados por el movimiento de las.           placas tectónicas.
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  Durante un largo período de                                         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tiempo el movimiento de 	   estas placas también 	      formó las montañas.
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0DEEE6E-7307-4792-90A2-013124F0F2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" t="9942" r="-187"/>
          <a:stretch/>
        </p:blipFill>
        <p:spPr>
          <a:xfrm>
            <a:off x="755650" y="1485697"/>
            <a:ext cx="7632700" cy="460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1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28173AF-F7EF-4EB2-96DD-C0F02136C6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333" b="7333"/>
          <a:stretch/>
        </p:blipFill>
        <p:spPr>
          <a:xfrm>
            <a:off x="755650" y="1485698"/>
            <a:ext cx="7632700" cy="46071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D4179E-B08C-41B9-BEF5-ED7D2C6710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50" y="1630224"/>
            <a:ext cx="7632700" cy="44626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3534059" y="765175"/>
            <a:ext cx="2075889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El </a:t>
            </a:r>
            <a:r>
              <a:rPr lang="en-GB" sz="4000" b="1" dirty="0" err="1">
                <a:latin typeface="+mn-lt"/>
              </a:rPr>
              <a:t>Manto</a:t>
            </a:r>
            <a:endParaRPr lang="en-GB" sz="4000" b="1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A7928F-F6A3-49F4-9074-A114A02AEFF4}"/>
              </a:ext>
            </a:extLst>
          </p:cNvPr>
          <p:cNvSpPr/>
          <p:nvPr/>
        </p:nvSpPr>
        <p:spPr>
          <a:xfrm>
            <a:off x="685801" y="6092824"/>
            <a:ext cx="7702550" cy="307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5B7E28A-D2D5-444C-941D-9A7D2E6A34B1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4470400" y="2235200"/>
            <a:ext cx="107289" cy="2921000"/>
          </a:xfrm>
          <a:prstGeom prst="line">
            <a:avLst/>
          </a:prstGeom>
          <a:ln w="57150">
            <a:solidFill>
              <a:srgbClr val="F2D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6204113C-0F32-4A89-A47A-1136FE090560}"/>
              </a:ext>
            </a:extLst>
          </p:cNvPr>
          <p:cNvSpPr/>
          <p:nvPr/>
        </p:nvSpPr>
        <p:spPr>
          <a:xfrm>
            <a:off x="917178" y="5156200"/>
            <a:ext cx="7321021" cy="833576"/>
          </a:xfrm>
          <a:prstGeom prst="rect">
            <a:avLst/>
          </a:prstGeom>
          <a:solidFill>
            <a:schemeClr val="bg1"/>
          </a:solidFill>
          <a:ln w="38100">
            <a:solidFill>
              <a:srgbClr val="F2D9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n-GB" dirty="0">
                <a:solidFill>
                  <a:srgbClr val="1C1C1C"/>
                </a:solidFill>
              </a:rPr>
              <a:t>El </a:t>
            </a:r>
            <a:r>
              <a:rPr lang="en-GB" dirty="0" err="1">
                <a:solidFill>
                  <a:srgbClr val="1C1C1C"/>
                </a:solidFill>
              </a:rPr>
              <a:t>manto</a:t>
            </a:r>
            <a:r>
              <a:rPr lang="en-GB" dirty="0">
                <a:solidFill>
                  <a:srgbClr val="1C1C1C"/>
                </a:solidFill>
              </a:rPr>
              <a:t> (superior e inferior </a:t>
            </a:r>
            <a:r>
              <a:rPr lang="en-GB" dirty="0" err="1">
                <a:solidFill>
                  <a:srgbClr val="1C1C1C"/>
                </a:solidFill>
              </a:rPr>
              <a:t>juntos</a:t>
            </a:r>
            <a:r>
              <a:rPr lang="en-GB" dirty="0">
                <a:solidFill>
                  <a:srgbClr val="1C1C1C"/>
                </a:solidFill>
              </a:rPr>
              <a:t>) </a:t>
            </a:r>
            <a:r>
              <a:rPr lang="en-GB" dirty="0" err="1">
                <a:solidFill>
                  <a:srgbClr val="1C1C1C"/>
                </a:solidFill>
              </a:rPr>
              <a:t>representa</a:t>
            </a:r>
            <a:r>
              <a:rPr lang="en-GB" dirty="0">
                <a:solidFill>
                  <a:srgbClr val="1C1C1C"/>
                </a:solidFill>
              </a:rPr>
              <a:t> el 60% de la masa de la Tierra, por lo que es la </a:t>
            </a:r>
            <a:r>
              <a:rPr lang="en-GB" dirty="0" err="1">
                <a:solidFill>
                  <a:srgbClr val="1C1C1C"/>
                </a:solidFill>
              </a:rPr>
              <a:t>capa</a:t>
            </a:r>
            <a:r>
              <a:rPr lang="en-GB" dirty="0">
                <a:solidFill>
                  <a:srgbClr val="1C1C1C"/>
                </a:solidFill>
              </a:rPr>
              <a:t> </a:t>
            </a:r>
            <a:r>
              <a:rPr lang="en-GB" dirty="0" err="1">
                <a:solidFill>
                  <a:srgbClr val="1C1C1C"/>
                </a:solidFill>
              </a:rPr>
              <a:t>más</a:t>
            </a:r>
            <a:r>
              <a:rPr lang="en-GB" dirty="0">
                <a:solidFill>
                  <a:srgbClr val="1C1C1C"/>
                </a:solidFill>
              </a:rPr>
              <a:t> </a:t>
            </a:r>
            <a:r>
              <a:rPr lang="en-GB" dirty="0" err="1">
                <a:solidFill>
                  <a:srgbClr val="1C1C1C"/>
                </a:solidFill>
              </a:rPr>
              <a:t>gruesa</a:t>
            </a:r>
            <a:r>
              <a:rPr lang="en-GB" dirty="0">
                <a:solidFill>
                  <a:srgbClr val="1C1C1C"/>
                </a:solidFill>
              </a:rPr>
              <a:t> de la Tierra.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156CBC-B5AD-415D-90B4-268BDD99E31A}"/>
              </a:ext>
            </a:extLst>
          </p:cNvPr>
          <p:cNvSpPr/>
          <p:nvPr/>
        </p:nvSpPr>
        <p:spPr>
          <a:xfrm>
            <a:off x="917178" y="5156200"/>
            <a:ext cx="7321021" cy="833576"/>
          </a:xfrm>
          <a:prstGeom prst="rect">
            <a:avLst/>
          </a:prstGeom>
          <a:solidFill>
            <a:schemeClr val="bg1"/>
          </a:solidFill>
          <a:ln w="38100">
            <a:solidFill>
              <a:srgbClr val="F2D9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n-GB" dirty="0" err="1">
                <a:solidFill>
                  <a:srgbClr val="1C1C1C"/>
                </a:solidFill>
              </a:rPr>
              <a:t>Su</a:t>
            </a:r>
            <a:r>
              <a:rPr lang="en-GB" dirty="0">
                <a:solidFill>
                  <a:srgbClr val="1C1C1C"/>
                </a:solidFill>
              </a:rPr>
              <a:t> </a:t>
            </a:r>
            <a:r>
              <a:rPr lang="en-GB" dirty="0" err="1">
                <a:solidFill>
                  <a:srgbClr val="1C1C1C"/>
                </a:solidFill>
              </a:rPr>
              <a:t>temperatura</a:t>
            </a:r>
            <a:r>
              <a:rPr lang="en-GB" dirty="0">
                <a:solidFill>
                  <a:srgbClr val="1C1C1C"/>
                </a:solidFill>
              </a:rPr>
              <a:t> </a:t>
            </a:r>
            <a:r>
              <a:rPr lang="en-GB" dirty="0" err="1">
                <a:solidFill>
                  <a:srgbClr val="1C1C1C"/>
                </a:solidFill>
              </a:rPr>
              <a:t>oscila</a:t>
            </a:r>
            <a:r>
              <a:rPr lang="en-GB" dirty="0">
                <a:solidFill>
                  <a:srgbClr val="1C1C1C"/>
                </a:solidFill>
              </a:rPr>
              <a:t> entre los 500°C </a:t>
            </a:r>
            <a:r>
              <a:rPr lang="en-GB" dirty="0" err="1">
                <a:solidFill>
                  <a:srgbClr val="1C1C1C"/>
                </a:solidFill>
              </a:rPr>
              <a:t>en</a:t>
            </a:r>
            <a:r>
              <a:rPr lang="en-GB" dirty="0">
                <a:solidFill>
                  <a:srgbClr val="1C1C1C"/>
                </a:solidFill>
              </a:rPr>
              <a:t> la </a:t>
            </a:r>
            <a:r>
              <a:rPr lang="en-GB" dirty="0" err="1">
                <a:solidFill>
                  <a:srgbClr val="1C1C1C"/>
                </a:solidFill>
              </a:rPr>
              <a:t>corteza</a:t>
            </a:r>
            <a:r>
              <a:rPr lang="en-GB" dirty="0">
                <a:solidFill>
                  <a:srgbClr val="1C1C1C"/>
                </a:solidFill>
              </a:rPr>
              <a:t> y los 4.000°C </a:t>
            </a:r>
            <a:r>
              <a:rPr lang="en-GB" dirty="0" err="1">
                <a:solidFill>
                  <a:srgbClr val="1C1C1C"/>
                </a:solidFill>
              </a:rPr>
              <a:t>cerca</a:t>
            </a:r>
            <a:r>
              <a:rPr lang="en-GB" dirty="0">
                <a:solidFill>
                  <a:srgbClr val="1C1C1C"/>
                </a:solidFill>
              </a:rPr>
              <a:t> del </a:t>
            </a:r>
            <a:r>
              <a:rPr lang="en-GB" dirty="0" err="1">
                <a:solidFill>
                  <a:srgbClr val="1C1C1C"/>
                </a:solidFill>
              </a:rPr>
              <a:t>núcleo</a:t>
            </a:r>
            <a:r>
              <a:rPr lang="en-GB" dirty="0">
                <a:solidFill>
                  <a:srgbClr val="1C1C1C"/>
                </a:solidFill>
              </a:rPr>
              <a:t> </a:t>
            </a:r>
            <a:r>
              <a:rPr lang="en-GB" dirty="0" err="1">
                <a:solidFill>
                  <a:srgbClr val="1C1C1C"/>
                </a:solidFill>
              </a:rPr>
              <a:t>externo</a:t>
            </a:r>
            <a:r>
              <a:rPr lang="en-GB" dirty="0">
                <a:solidFill>
                  <a:srgbClr val="1C1C1C"/>
                </a:solidFill>
              </a:rPr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3C057C-062A-4B09-BAF3-3A157EE38E64}"/>
              </a:ext>
            </a:extLst>
          </p:cNvPr>
          <p:cNvSpPr/>
          <p:nvPr/>
        </p:nvSpPr>
        <p:spPr>
          <a:xfrm>
            <a:off x="917178" y="4937760"/>
            <a:ext cx="7321021" cy="1052016"/>
          </a:xfrm>
          <a:prstGeom prst="rect">
            <a:avLst/>
          </a:prstGeom>
          <a:solidFill>
            <a:schemeClr val="bg1"/>
          </a:solidFill>
          <a:ln w="38100">
            <a:solidFill>
              <a:srgbClr val="F2D9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El manto se mezcla y se mueve, causando presión debajo de la corteza. Esta presión a veces puede hacer que el manto se filtre hacia la superficie de la Tierra, ¡un volcán!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7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night, outdoor, outdoor object, star&#10;&#10;Description automatically generated">
            <a:extLst>
              <a:ext uri="{FF2B5EF4-FFF2-40B4-BE49-F238E27FC236}">
                <a16:creationId xmlns:a16="http://schemas.microsoft.com/office/drawing/2014/main" id="{9D5B5927-43B2-4197-92EF-CE4F33F004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8" t="14579" b="7751"/>
          <a:stretch/>
        </p:blipFill>
        <p:spPr>
          <a:xfrm>
            <a:off x="760008" y="1489777"/>
            <a:ext cx="7632700" cy="46071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2515355" y="765175"/>
            <a:ext cx="4113307" cy="12311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El </a:t>
            </a:r>
            <a:r>
              <a:rPr lang="en-GB" sz="4000" b="1" dirty="0" err="1">
                <a:latin typeface="+mn-lt"/>
              </a:rPr>
              <a:t>Núcleo</a:t>
            </a:r>
            <a:r>
              <a:rPr lang="en-GB" sz="4000" b="1" dirty="0">
                <a:latin typeface="+mn-lt"/>
              </a:rPr>
              <a:t> </a:t>
            </a:r>
            <a:r>
              <a:rPr lang="en-GB" sz="4000" b="1" dirty="0" err="1">
                <a:latin typeface="+mn-lt"/>
              </a:rPr>
              <a:t>Externo</a:t>
            </a:r>
            <a:r>
              <a:rPr lang="en-GB" sz="4000" b="1" dirty="0">
                <a:latin typeface="+mn-lt"/>
              </a:rPr>
              <a:t>
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63412-3CC7-4310-B5E0-A21E0EA5D14B}"/>
              </a:ext>
            </a:extLst>
          </p:cNvPr>
          <p:cNvSpPr/>
          <p:nvPr/>
        </p:nvSpPr>
        <p:spPr>
          <a:xfrm>
            <a:off x="521235" y="1473665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C3DA08-9158-4445-953C-ACEB237BBEBC}"/>
              </a:ext>
            </a:extLst>
          </p:cNvPr>
          <p:cNvSpPr/>
          <p:nvPr/>
        </p:nvSpPr>
        <p:spPr>
          <a:xfrm>
            <a:off x="8388132" y="1370617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1FDF0B87-17C9-40FD-A2F3-AF8EFC584D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18" y="2154700"/>
            <a:ext cx="3416610" cy="34121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67AA477-B65E-4627-9B72-E5F0EFFD82BE}"/>
              </a:ext>
            </a:extLst>
          </p:cNvPr>
          <p:cNvSpPr/>
          <p:nvPr/>
        </p:nvSpPr>
        <p:spPr>
          <a:xfrm>
            <a:off x="4638280" y="1594744"/>
            <a:ext cx="3657602" cy="4397191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El núcleo externo es app. el 30% de la masa de la Tierra.  Su temperatura oscila entre 4440 °C y 6100 ° C (¡que es tan caliente como el Sol!)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Es un líquido sobrecalentado hecho de hierro y níquel.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 </a:t>
            </a:r>
          </a:p>
          <a:p>
            <a:r>
              <a:rPr lang="es-ES" dirty="0">
                <a:solidFill>
                  <a:schemeClr val="tx1"/>
                </a:solidFill>
              </a:rPr>
              <a:t>Sin el núcleo externo, la vida en la Tierra sería muy diferente. Las y los científicos creen que es la convección de metales líquidos en el núcleo externo lo que crea el campo magnético de la Tierra.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A7928F-F6A3-49F4-9074-A114A02AEFF4}"/>
              </a:ext>
            </a:extLst>
          </p:cNvPr>
          <p:cNvSpPr/>
          <p:nvPr/>
        </p:nvSpPr>
        <p:spPr>
          <a:xfrm>
            <a:off x="685801" y="6092824"/>
            <a:ext cx="7702550" cy="307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 picture containing saw, weapon&#10;&#10;Description automatically generated">
            <a:extLst>
              <a:ext uri="{FF2B5EF4-FFF2-40B4-BE49-F238E27FC236}">
                <a16:creationId xmlns:a16="http://schemas.microsoft.com/office/drawing/2014/main" id="{9B039393-9F0B-491F-ABC7-1012FF8A39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0769" flipH="1">
            <a:off x="2820662" y="2771703"/>
            <a:ext cx="1661072" cy="36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7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night, outdoor, outdoor object, star&#10;&#10;Description automatically generated">
            <a:extLst>
              <a:ext uri="{FF2B5EF4-FFF2-40B4-BE49-F238E27FC236}">
                <a16:creationId xmlns:a16="http://schemas.microsoft.com/office/drawing/2014/main" id="{9D5B5927-43B2-4197-92EF-CE4F33F004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8" t="14579" b="7751"/>
          <a:stretch/>
        </p:blipFill>
        <p:spPr>
          <a:xfrm>
            <a:off x="760008" y="1489777"/>
            <a:ext cx="7632700" cy="46071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2536196" y="765175"/>
            <a:ext cx="4071628" cy="61555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El </a:t>
            </a:r>
            <a:r>
              <a:rPr lang="en-GB" sz="4000" b="1" dirty="0" err="1">
                <a:latin typeface="+mn-lt"/>
              </a:rPr>
              <a:t>Núcleo</a:t>
            </a:r>
            <a:r>
              <a:rPr lang="en-GB" sz="4000" b="1" dirty="0">
                <a:latin typeface="+mn-lt"/>
              </a:rPr>
              <a:t> </a:t>
            </a:r>
            <a:r>
              <a:rPr lang="en-GB" sz="4000" b="1" dirty="0" err="1">
                <a:latin typeface="+mn-lt"/>
              </a:rPr>
              <a:t>Interno</a:t>
            </a:r>
            <a:endParaRPr lang="en-GB" sz="4000" b="1" dirty="0"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63412-3CC7-4310-B5E0-A21E0EA5D14B}"/>
              </a:ext>
            </a:extLst>
          </p:cNvPr>
          <p:cNvSpPr/>
          <p:nvPr/>
        </p:nvSpPr>
        <p:spPr>
          <a:xfrm>
            <a:off x="521235" y="1473665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C3DA08-9158-4445-953C-ACEB237BBEBC}"/>
              </a:ext>
            </a:extLst>
          </p:cNvPr>
          <p:cNvSpPr/>
          <p:nvPr/>
        </p:nvSpPr>
        <p:spPr>
          <a:xfrm>
            <a:off x="8388132" y="1370617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Diagram&#10;&#10;Description automatically generated">
            <a:extLst>
              <a:ext uri="{FF2B5EF4-FFF2-40B4-BE49-F238E27FC236}">
                <a16:creationId xmlns:a16="http://schemas.microsoft.com/office/drawing/2014/main" id="{1FDF0B87-17C9-40FD-A2F3-AF8EFC584D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18" y="2154700"/>
            <a:ext cx="3416610" cy="34121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67AA477-B65E-4627-9B72-E5F0EFFD82BE}"/>
              </a:ext>
            </a:extLst>
          </p:cNvPr>
          <p:cNvSpPr/>
          <p:nvPr/>
        </p:nvSpPr>
        <p:spPr>
          <a:xfrm>
            <a:off x="4475964" y="1664387"/>
            <a:ext cx="3800608" cy="4237709"/>
          </a:xfrm>
          <a:prstGeom prst="rect">
            <a:avLst/>
          </a:prstGeom>
          <a:solidFill>
            <a:schemeClr val="bg1"/>
          </a:solidFill>
          <a:ln w="38100">
            <a:solidFill>
              <a:srgbClr val="6CAA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El núcleo interno está formado por los mismos metales que el núcleo externo (hierro y níquel) pero, en lugar de ser líquido, es un sólido. El núcleo interno alcanza temperaturas de hasta 5.500°C.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Con su inmensa energía térmica, el núcleo interno es como la sala de máquinas de la Tierra. </a:t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Es básicamente una bola sólida con un radio de app.1.225 kilómetros (app. el 70% del tamaño de la Luna).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A7928F-F6A3-49F4-9074-A114A02AEFF4}"/>
              </a:ext>
            </a:extLst>
          </p:cNvPr>
          <p:cNvSpPr/>
          <p:nvPr/>
        </p:nvSpPr>
        <p:spPr>
          <a:xfrm>
            <a:off x="685801" y="6092824"/>
            <a:ext cx="7702550" cy="307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 picture containing saw, weapon&#10;&#10;Description automatically generated">
            <a:extLst>
              <a:ext uri="{FF2B5EF4-FFF2-40B4-BE49-F238E27FC236}">
                <a16:creationId xmlns:a16="http://schemas.microsoft.com/office/drawing/2014/main" id="{9B039393-9F0B-491F-ABC7-1012FF8A39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0769" flipH="1">
            <a:off x="2794003" y="3251545"/>
            <a:ext cx="1661072" cy="36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2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picture containing night, outdoor, outdoor object, star&#10;&#10;Description automatically generated">
            <a:extLst>
              <a:ext uri="{FF2B5EF4-FFF2-40B4-BE49-F238E27FC236}">
                <a16:creationId xmlns:a16="http://schemas.microsoft.com/office/drawing/2014/main" id="{9D5B5927-43B2-4197-92EF-CE4F33F004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08" t="14579" b="7751"/>
          <a:stretch/>
        </p:blipFill>
        <p:spPr>
          <a:xfrm>
            <a:off x="760008" y="1489777"/>
            <a:ext cx="7632700" cy="46071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A1F660-7C1A-4126-A92A-53F447939E7C}"/>
              </a:ext>
            </a:extLst>
          </p:cNvPr>
          <p:cNvSpPr/>
          <p:nvPr/>
        </p:nvSpPr>
        <p:spPr>
          <a:xfrm>
            <a:off x="2123427" y="765175"/>
            <a:ext cx="4897173" cy="12311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</a:rPr>
              <a:t>¿</a:t>
            </a:r>
            <a:r>
              <a:rPr lang="en-GB" sz="4000" b="1" dirty="0" err="1">
                <a:latin typeface="+mn-lt"/>
              </a:rPr>
              <a:t>Qué</a:t>
            </a:r>
            <a:r>
              <a:rPr lang="en-GB" sz="4000" b="1" dirty="0">
                <a:latin typeface="+mn-lt"/>
              </a:rPr>
              <a:t> has </a:t>
            </a:r>
            <a:r>
              <a:rPr lang="en-GB" sz="4000" b="1" dirty="0" err="1">
                <a:latin typeface="+mn-lt"/>
              </a:rPr>
              <a:t>aprendido</a:t>
            </a:r>
            <a:r>
              <a:rPr lang="en-GB" sz="4000" b="1" dirty="0">
                <a:latin typeface="+mn-lt"/>
              </a:rPr>
              <a:t>?
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63412-3CC7-4310-B5E0-A21E0EA5D14B}"/>
              </a:ext>
            </a:extLst>
          </p:cNvPr>
          <p:cNvSpPr/>
          <p:nvPr/>
        </p:nvSpPr>
        <p:spPr>
          <a:xfrm>
            <a:off x="521235" y="1473665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C3DA08-9158-4445-953C-ACEB237BBEBC}"/>
              </a:ext>
            </a:extLst>
          </p:cNvPr>
          <p:cNvSpPr/>
          <p:nvPr/>
        </p:nvSpPr>
        <p:spPr>
          <a:xfrm>
            <a:off x="8388132" y="1370617"/>
            <a:ext cx="234415" cy="4619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AB7C95-F0F1-4363-B996-FD1422319DA9}"/>
              </a:ext>
            </a:extLst>
          </p:cNvPr>
          <p:cNvSpPr/>
          <p:nvPr/>
        </p:nvSpPr>
        <p:spPr>
          <a:xfrm>
            <a:off x="994301" y="1615008"/>
            <a:ext cx="7163991" cy="746423"/>
          </a:xfrm>
          <a:prstGeom prst="rect">
            <a:avLst/>
          </a:prstGeom>
          <a:solidFill>
            <a:schemeClr val="bg1"/>
          </a:solidFill>
          <a:ln w="28575">
            <a:solidFill>
              <a:srgbClr val="305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r>
              <a:rPr lang="es-ES" dirty="0">
                <a:solidFill>
                  <a:schemeClr val="tx1"/>
                </a:solidFill>
              </a:rPr>
              <a:t>Haz este cuestionario rápido para ver cuánto recuerdas sobre la superficie de la Tierra.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300950-E0D0-43FA-BE89-9D9D08AF4CB0}"/>
              </a:ext>
            </a:extLst>
          </p:cNvPr>
          <p:cNvGrpSpPr/>
          <p:nvPr/>
        </p:nvGrpSpPr>
        <p:grpSpPr>
          <a:xfrm>
            <a:off x="987717" y="2451257"/>
            <a:ext cx="3450699" cy="635999"/>
            <a:chOff x="987717" y="2488201"/>
            <a:chExt cx="3450699" cy="63599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E478C88-81EB-45A1-A8E2-50594F70EB02}"/>
                </a:ext>
              </a:extLst>
            </p:cNvPr>
            <p:cNvSpPr/>
            <p:nvPr/>
          </p:nvSpPr>
          <p:spPr>
            <a:xfrm>
              <a:off x="987717" y="2488201"/>
              <a:ext cx="3450699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¿Cuántas capas tiene la Tierra?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B5CBB29-50B7-476C-B451-D97249E73804}"/>
                </a:ext>
              </a:extLst>
            </p:cNvPr>
            <p:cNvSpPr txBox="1"/>
            <p:nvPr/>
          </p:nvSpPr>
          <p:spPr>
            <a:xfrm>
              <a:off x="994301" y="2599635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A120DE-42E7-4141-9E5B-4BB571215B42}"/>
              </a:ext>
            </a:extLst>
          </p:cNvPr>
          <p:cNvGrpSpPr/>
          <p:nvPr/>
        </p:nvGrpSpPr>
        <p:grpSpPr>
          <a:xfrm>
            <a:off x="4567642" y="5196813"/>
            <a:ext cx="3588423" cy="784026"/>
            <a:chOff x="4567642" y="5233757"/>
            <a:chExt cx="3588423" cy="78402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CAB2398-BE73-4278-A07C-3335DA4D4B2C}"/>
                </a:ext>
              </a:extLst>
            </p:cNvPr>
            <p:cNvSpPr/>
            <p:nvPr/>
          </p:nvSpPr>
          <p:spPr>
            <a:xfrm>
              <a:off x="4572000" y="5233757"/>
              <a:ext cx="3584065" cy="78402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Dibuja un diagrama que muestre las diferentes capas de la Tierra. Escribe sus nombres.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B3BFB83-FD4B-4E88-B34A-FE4AC083546F}"/>
                </a:ext>
              </a:extLst>
            </p:cNvPr>
            <p:cNvSpPr txBox="1"/>
            <p:nvPr/>
          </p:nvSpPr>
          <p:spPr>
            <a:xfrm>
              <a:off x="4567642" y="5429971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10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8807EA-9919-49F4-A175-C32F0180AB0E}"/>
              </a:ext>
            </a:extLst>
          </p:cNvPr>
          <p:cNvGrpSpPr/>
          <p:nvPr/>
        </p:nvGrpSpPr>
        <p:grpSpPr>
          <a:xfrm>
            <a:off x="987717" y="3174652"/>
            <a:ext cx="3450699" cy="635999"/>
            <a:chOff x="987717" y="3211596"/>
            <a:chExt cx="3450699" cy="63599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D15D4D-51DE-4D0D-92EB-CEEA2B016165}"/>
                </a:ext>
              </a:extLst>
            </p:cNvPr>
            <p:cNvSpPr/>
            <p:nvPr/>
          </p:nvSpPr>
          <p:spPr>
            <a:xfrm>
              <a:off x="987717" y="3211596"/>
              <a:ext cx="3450699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Nombra las capas</a:t>
              </a:r>
              <a:r>
                <a:rPr lang="en-GB" sz="1600" dirty="0">
                  <a:solidFill>
                    <a:schemeClr val="tx1"/>
                  </a:solidFill>
                </a:rPr>
                <a:t>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58C07D-E67C-498B-B217-7AB8D2CAA5C0}"/>
                </a:ext>
              </a:extLst>
            </p:cNvPr>
            <p:cNvSpPr txBox="1"/>
            <p:nvPr/>
          </p:nvSpPr>
          <p:spPr>
            <a:xfrm>
              <a:off x="994301" y="3319784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990388-46A1-4206-A96E-A4E55D4E3A61}"/>
              </a:ext>
            </a:extLst>
          </p:cNvPr>
          <p:cNvGrpSpPr/>
          <p:nvPr/>
        </p:nvGrpSpPr>
        <p:grpSpPr>
          <a:xfrm>
            <a:off x="987717" y="3898047"/>
            <a:ext cx="3450699" cy="635999"/>
            <a:chOff x="987717" y="3934991"/>
            <a:chExt cx="3450699" cy="6359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8AD82D7-0B16-452A-B319-59B0361DB538}"/>
                </a:ext>
              </a:extLst>
            </p:cNvPr>
            <p:cNvSpPr/>
            <p:nvPr/>
          </p:nvSpPr>
          <p:spPr>
            <a:xfrm>
              <a:off x="987717" y="3934991"/>
              <a:ext cx="3450699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¿Cómo se llaman las piezas que forman la corteza terrestre?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5F7EBE1-1447-4CE3-A7F4-11B42981F01D}"/>
                </a:ext>
              </a:extLst>
            </p:cNvPr>
            <p:cNvSpPr txBox="1"/>
            <p:nvPr/>
          </p:nvSpPr>
          <p:spPr>
            <a:xfrm>
              <a:off x="994301" y="4037914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3B3D135-16D6-4360-B740-97EE5E98391E}"/>
              </a:ext>
            </a:extLst>
          </p:cNvPr>
          <p:cNvGrpSpPr/>
          <p:nvPr/>
        </p:nvGrpSpPr>
        <p:grpSpPr>
          <a:xfrm>
            <a:off x="987717" y="4621442"/>
            <a:ext cx="3450699" cy="635999"/>
            <a:chOff x="987717" y="4658386"/>
            <a:chExt cx="3450699" cy="63599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0C9E5F-618C-43EA-B3EF-D6CFD062A551}"/>
                </a:ext>
              </a:extLst>
            </p:cNvPr>
            <p:cNvSpPr/>
            <p:nvPr/>
          </p:nvSpPr>
          <p:spPr>
            <a:xfrm>
              <a:off x="987717" y="4658386"/>
              <a:ext cx="3450699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¿</a:t>
              </a:r>
              <a:r>
                <a:rPr lang="en-GB" sz="1600" dirty="0" err="1">
                  <a:solidFill>
                    <a:schemeClr val="tx1"/>
                  </a:solidFill>
                </a:rPr>
                <a:t>Qué</a:t>
              </a:r>
              <a:r>
                <a:rPr lang="en-GB" sz="1600" dirty="0">
                  <a:solidFill>
                    <a:schemeClr val="tx1"/>
                  </a:solidFill>
                </a:rPr>
                <a:t> causa los </a:t>
              </a:r>
              <a:r>
                <a:rPr lang="en-GB" sz="1600" dirty="0" err="1">
                  <a:solidFill>
                    <a:schemeClr val="tx1"/>
                  </a:solidFill>
                </a:rPr>
                <a:t>terremotos</a:t>
              </a:r>
              <a:r>
                <a:rPr lang="en-GB" sz="1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9BD0BAB-80FE-418B-AFE7-38FC7B99449A}"/>
                </a:ext>
              </a:extLst>
            </p:cNvPr>
            <p:cNvSpPr txBox="1"/>
            <p:nvPr/>
          </p:nvSpPr>
          <p:spPr>
            <a:xfrm>
              <a:off x="994301" y="4752346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4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45218F7-A2C3-4271-8F65-A5C90DA80C11}"/>
              </a:ext>
            </a:extLst>
          </p:cNvPr>
          <p:cNvGrpSpPr/>
          <p:nvPr/>
        </p:nvGrpSpPr>
        <p:grpSpPr>
          <a:xfrm>
            <a:off x="987717" y="5344839"/>
            <a:ext cx="3450699" cy="635999"/>
            <a:chOff x="987717" y="5381783"/>
            <a:chExt cx="3450699" cy="63599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A5DF79A-801E-4B59-9387-E4EB46ED2912}"/>
                </a:ext>
              </a:extLst>
            </p:cNvPr>
            <p:cNvSpPr/>
            <p:nvPr/>
          </p:nvSpPr>
          <p:spPr>
            <a:xfrm>
              <a:off x="987717" y="5381783"/>
              <a:ext cx="3450699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¿Cuál es la capa más gruesa de la Tierra?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10D151E-06E4-4873-BAEC-A52BFC0F4837}"/>
                </a:ext>
              </a:extLst>
            </p:cNvPr>
            <p:cNvSpPr txBox="1"/>
            <p:nvPr/>
          </p:nvSpPr>
          <p:spPr>
            <a:xfrm>
              <a:off x="991826" y="5489216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5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07CD49D-2BA0-4B34-8B6B-75BC0C077FE3}"/>
              </a:ext>
            </a:extLst>
          </p:cNvPr>
          <p:cNvGrpSpPr/>
          <p:nvPr/>
        </p:nvGrpSpPr>
        <p:grpSpPr>
          <a:xfrm>
            <a:off x="4567642" y="2451257"/>
            <a:ext cx="3588423" cy="635999"/>
            <a:chOff x="4567642" y="2488201"/>
            <a:chExt cx="3588423" cy="63599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C4B18A-72B5-445A-9BEC-CE6DB310EDAB}"/>
                </a:ext>
              </a:extLst>
            </p:cNvPr>
            <p:cNvSpPr/>
            <p:nvPr/>
          </p:nvSpPr>
          <p:spPr>
            <a:xfrm>
              <a:off x="4572000" y="2488201"/>
              <a:ext cx="3584065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¿Qué se crea cuando el manto se filtra a la superficie?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E5D63E-7A9B-4914-84CC-D237FBEE5B18}"/>
                </a:ext>
              </a:extLst>
            </p:cNvPr>
            <p:cNvSpPr txBox="1"/>
            <p:nvPr/>
          </p:nvSpPr>
          <p:spPr>
            <a:xfrm>
              <a:off x="4567642" y="2592767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6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91BE4C-6715-4BE1-A356-610281B86CF2}"/>
              </a:ext>
            </a:extLst>
          </p:cNvPr>
          <p:cNvGrpSpPr/>
          <p:nvPr/>
        </p:nvGrpSpPr>
        <p:grpSpPr>
          <a:xfrm>
            <a:off x="4567642" y="3191770"/>
            <a:ext cx="3588423" cy="635999"/>
            <a:chOff x="4567642" y="3228714"/>
            <a:chExt cx="3588423" cy="63599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A84D17D-4F27-4A8D-AD4F-11E47DDFEF82}"/>
                </a:ext>
              </a:extLst>
            </p:cNvPr>
            <p:cNvSpPr/>
            <p:nvPr/>
          </p:nvSpPr>
          <p:spPr>
            <a:xfrm>
              <a:off x="4572000" y="3228714"/>
              <a:ext cx="3584065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¿De qué dos metales está hecho el núcleo?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43616A6-F889-46D8-B132-8A7BE18968AB}"/>
                </a:ext>
              </a:extLst>
            </p:cNvPr>
            <p:cNvSpPr txBox="1"/>
            <p:nvPr/>
          </p:nvSpPr>
          <p:spPr>
            <a:xfrm>
              <a:off x="4567642" y="3312916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7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FB9415-09B6-4BDC-BC0D-01590EF07D3B}"/>
              </a:ext>
            </a:extLst>
          </p:cNvPr>
          <p:cNvGrpSpPr/>
          <p:nvPr/>
        </p:nvGrpSpPr>
        <p:grpSpPr>
          <a:xfrm>
            <a:off x="4567642" y="3932283"/>
            <a:ext cx="3588423" cy="635999"/>
            <a:chOff x="4567642" y="3969227"/>
            <a:chExt cx="3588423" cy="63599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20C2E81-1CAE-48B1-ACBC-EACD9A539728}"/>
                </a:ext>
              </a:extLst>
            </p:cNvPr>
            <p:cNvSpPr/>
            <p:nvPr/>
          </p:nvSpPr>
          <p:spPr>
            <a:xfrm>
              <a:off x="4572000" y="3969227"/>
              <a:ext cx="3584065" cy="63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¿El núcleo externo es un sólido o un líquido?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593FEFD-CE53-49B0-8462-9E7D82FF14CE}"/>
                </a:ext>
              </a:extLst>
            </p:cNvPr>
            <p:cNvSpPr txBox="1"/>
            <p:nvPr/>
          </p:nvSpPr>
          <p:spPr>
            <a:xfrm>
              <a:off x="4567642" y="4081848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8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54F122-F99E-46B8-83F6-6BB6CA16E86D}"/>
              </a:ext>
            </a:extLst>
          </p:cNvPr>
          <p:cNvGrpSpPr/>
          <p:nvPr/>
        </p:nvGrpSpPr>
        <p:grpSpPr>
          <a:xfrm>
            <a:off x="4567642" y="4666199"/>
            <a:ext cx="3588423" cy="430887"/>
            <a:chOff x="4567642" y="4703143"/>
            <a:chExt cx="3588423" cy="43088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8656043-0B93-49D2-823C-EEE5A7C8DF43}"/>
                </a:ext>
              </a:extLst>
            </p:cNvPr>
            <p:cNvSpPr/>
            <p:nvPr/>
          </p:nvSpPr>
          <p:spPr>
            <a:xfrm>
              <a:off x="4572000" y="4709740"/>
              <a:ext cx="3584065" cy="41950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305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8000" tIns="108000" rIns="108000" bIns="108000" rtlCol="0" anchor="ctr"/>
            <a:lstStyle/>
            <a:p>
              <a:r>
                <a:rPr lang="es-ES" sz="1600" dirty="0">
                  <a:solidFill>
                    <a:schemeClr val="tx1"/>
                  </a:solidFill>
                </a:rPr>
                <a:t>¿Cómo es el núcleo interno?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48A374A-62A7-4DD0-9DB1-7E563180E1AC}"/>
                </a:ext>
              </a:extLst>
            </p:cNvPr>
            <p:cNvSpPr txBox="1"/>
            <p:nvPr/>
          </p:nvSpPr>
          <p:spPr>
            <a:xfrm>
              <a:off x="4567642" y="4703143"/>
              <a:ext cx="48177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305747"/>
                  </a:solidFill>
                </a:rPr>
                <a:t>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85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  <a:extLst>
              <a:ext uri="{FF2B5EF4-FFF2-40B4-BE49-F238E27FC236}">
                <a16:creationId xmlns:a16="http://schemas.microsoft.com/office/drawing/2014/main" id="{61038679-329D-4E89-8689-43709625CE4A}"/>
              </a:ext>
            </a:extLst>
          </p:cNvPr>
          <p:cNvSpPr/>
          <p:nvPr/>
        </p:nvSpPr>
        <p:spPr>
          <a:xfrm>
            <a:off x="4136994" y="3131598"/>
            <a:ext cx="870011" cy="59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Twinkl Planit">
      <a:dk1>
        <a:srgbClr val="1C1C1C"/>
      </a:dk1>
      <a:lt1>
        <a:srgbClr val="FFFFFF"/>
      </a:lt1>
      <a:dk2>
        <a:srgbClr val="132A8C"/>
      </a:dk2>
      <a:lt2>
        <a:srgbClr val="E2E2E2"/>
      </a:lt2>
      <a:accent1>
        <a:srgbClr val="6B388C"/>
      </a:accent1>
      <a:accent2>
        <a:srgbClr val="E6236A"/>
      </a:accent2>
      <a:accent3>
        <a:srgbClr val="32B3A2"/>
      </a:accent3>
      <a:accent4>
        <a:srgbClr val="A21774"/>
      </a:accent4>
      <a:accent5>
        <a:srgbClr val="14B4E4"/>
      </a:accent5>
      <a:accent6>
        <a:srgbClr val="EE7918"/>
      </a:accent6>
      <a:hlink>
        <a:srgbClr val="14B4E4"/>
      </a:hlink>
      <a:folHlink>
        <a:srgbClr val="86CEFA"/>
      </a:folHlink>
    </a:clrScheme>
    <a:fontScheme name="Custom 1">
      <a:majorFont>
        <a:latin typeface="Twinkl Semi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sson Presentation Template" id="{9EAF7601-D4AA-488C-886E-A74EB165D862}" vid="{4FBA0018-CAF8-4EF1-890E-3E338F9F54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13000</TotalTime>
  <Words>689</Words>
  <Application>Microsoft Office PowerPoint</Application>
  <PresentationFormat>Presentación en pantalla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Twinkl</vt:lpstr>
      <vt:lpstr>Twinkl SemiBold</vt:lpstr>
      <vt:lpstr>Sassoon Infant Md</vt:lpstr>
      <vt:lpstr>Arial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Leather</dc:creator>
  <cp:lastModifiedBy>Maria Sanz</cp:lastModifiedBy>
  <cp:revision>1274</cp:revision>
  <dcterms:created xsi:type="dcterms:W3CDTF">2017-07-21T10:51:30Z</dcterms:created>
  <dcterms:modified xsi:type="dcterms:W3CDTF">2026-07-26T20:38:51Z</dcterms:modified>
</cp:coreProperties>
</file>