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  <p:sldMasterId id="2147483699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0066FF"/>
    <a:srgbClr val="0000FF"/>
    <a:srgbClr val="0000CC"/>
    <a:srgbClr val="0099FF"/>
    <a:srgbClr val="6699FF"/>
    <a:srgbClr val="33CCFF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728" autoAdjust="0"/>
  </p:normalViewPr>
  <p:slideViewPr>
    <p:cSldViewPr>
      <p:cViewPr>
        <p:scale>
          <a:sx n="84" d="100"/>
          <a:sy n="84" d="100"/>
        </p:scale>
        <p:origin x="142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99213D-F630-6247-821B-AB7FA71BB4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FA2DCF-3ABA-E7FD-3D72-2F57C00FB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B07CF0-6C43-9615-D70C-6123CD29D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88E4680-3E34-4386-41C1-4438591EC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941EDC2-3A75-1CEF-C490-FF36C5B20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FA9D04-A447-4FB4-95AD-45B71451735F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13672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99356C-D3C2-AECD-C0A5-91039EA96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40E8621-92C1-0983-B4B1-F63024055D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114D237-0AE8-C4B6-B32C-9F4FC3D42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E107677-D2E5-69A3-32CA-ED14E3E0D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EDC1F60-438D-AE0A-3336-548A79539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335E7D-C3D1-4C2A-AFB5-2D8DB25873A4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541824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050720C-93A6-44E4-790D-A1A89DDE7B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CE2FF3C-8A74-9978-B8A8-18FFF47F57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8AC0A9-8D10-7881-6096-1B8F9A70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FBC0666-DA87-A5D7-CB4F-A5913EA52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3C5234-1EC4-0EFD-2FB8-41D82EA2B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BC8229-AB0A-4838-A9F7-30DAFFB9BC27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691150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Line 2">
            <a:extLst>
              <a:ext uri="{FF2B5EF4-FFF2-40B4-BE49-F238E27FC236}">
                <a16:creationId xmlns:a16="http://schemas.microsoft.com/office/drawing/2014/main" id="{5AE786F4-4AF0-92D2-B5B8-3472595DF094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33123" name="Rectangle 3">
            <a:extLst>
              <a:ext uri="{FF2B5EF4-FFF2-40B4-BE49-F238E27FC236}">
                <a16:creationId xmlns:a16="http://schemas.microsoft.com/office/drawing/2014/main" id="{4EB082C2-B53D-9E10-37F1-115C3A9E487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 altLang="en-US" noProof="0"/>
              <a:t>Haga clic para cambiar el estilo de título	</a:t>
            </a:r>
          </a:p>
        </p:txBody>
      </p:sp>
      <p:sp>
        <p:nvSpPr>
          <p:cNvPr id="133124" name="Rectangle 4">
            <a:extLst>
              <a:ext uri="{FF2B5EF4-FFF2-40B4-BE49-F238E27FC236}">
                <a16:creationId xmlns:a16="http://schemas.microsoft.com/office/drawing/2014/main" id="{D6EA8140-76B7-A237-3608-BE7A8751538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s-ES" altLang="en-US" noProof="0"/>
              <a:t>Haga clic para modificar el estilo de subtítulo del patrón</a:t>
            </a:r>
          </a:p>
        </p:txBody>
      </p:sp>
      <p:sp>
        <p:nvSpPr>
          <p:cNvPr id="133125" name="Rectangle 5">
            <a:extLst>
              <a:ext uri="{FF2B5EF4-FFF2-40B4-BE49-F238E27FC236}">
                <a16:creationId xmlns:a16="http://schemas.microsoft.com/office/drawing/2014/main" id="{416D29F2-12F0-1FE7-8515-31B11A40135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133126" name="Rectangle 6">
            <a:extLst>
              <a:ext uri="{FF2B5EF4-FFF2-40B4-BE49-F238E27FC236}">
                <a16:creationId xmlns:a16="http://schemas.microsoft.com/office/drawing/2014/main" id="{8E7A2A9B-E03D-8E49-C48F-DC7F62CCF80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133127" name="Rectangle 7">
            <a:extLst>
              <a:ext uri="{FF2B5EF4-FFF2-40B4-BE49-F238E27FC236}">
                <a16:creationId xmlns:a16="http://schemas.microsoft.com/office/drawing/2014/main" id="{70BB16DA-2D4A-0990-555D-A43E3987939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EF0A7F3-E72B-4E90-8A4A-C96253D22510}" type="slidenum">
              <a:rPr lang="es-ES" altLang="en-US"/>
              <a:pPr/>
              <a:t>‹Nº›</a:t>
            </a:fld>
            <a:endParaRPr lang="es-ES" altLang="en-US"/>
          </a:p>
        </p:txBody>
      </p:sp>
      <p:grpSp>
        <p:nvGrpSpPr>
          <p:cNvPr id="133128" name="Group 8">
            <a:extLst>
              <a:ext uri="{FF2B5EF4-FFF2-40B4-BE49-F238E27FC236}">
                <a16:creationId xmlns:a16="http://schemas.microsoft.com/office/drawing/2014/main" id="{8CD1F10E-2E2E-9AEC-36A5-D5035E7BD7C2}"/>
              </a:ext>
            </a:extLst>
          </p:cNvPr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133129" name="Oval 9">
              <a:extLst>
                <a:ext uri="{FF2B5EF4-FFF2-40B4-BE49-F238E27FC236}">
                  <a16:creationId xmlns:a16="http://schemas.microsoft.com/office/drawing/2014/main" id="{B43E395A-F99D-7AD8-100E-8F1A76A970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30" name="Oval 10">
              <a:extLst>
                <a:ext uri="{FF2B5EF4-FFF2-40B4-BE49-F238E27FC236}">
                  <a16:creationId xmlns:a16="http://schemas.microsoft.com/office/drawing/2014/main" id="{222353FB-E3FD-A96D-9EB2-7B3C748505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31" name="Oval 11">
              <a:extLst>
                <a:ext uri="{FF2B5EF4-FFF2-40B4-BE49-F238E27FC236}">
                  <a16:creationId xmlns:a16="http://schemas.microsoft.com/office/drawing/2014/main" id="{F7B7F383-06DF-AB1D-46CA-33CBC0F96A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32" name="Oval 12">
              <a:extLst>
                <a:ext uri="{FF2B5EF4-FFF2-40B4-BE49-F238E27FC236}">
                  <a16:creationId xmlns:a16="http://schemas.microsoft.com/office/drawing/2014/main" id="{EFBF3E33-8F35-1D60-408B-0D7EC888AB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33" name="Oval 13">
              <a:extLst>
                <a:ext uri="{FF2B5EF4-FFF2-40B4-BE49-F238E27FC236}">
                  <a16:creationId xmlns:a16="http://schemas.microsoft.com/office/drawing/2014/main" id="{728A2A4B-0947-2369-7203-CFE8859CB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34" name="Oval 14">
              <a:extLst>
                <a:ext uri="{FF2B5EF4-FFF2-40B4-BE49-F238E27FC236}">
                  <a16:creationId xmlns:a16="http://schemas.microsoft.com/office/drawing/2014/main" id="{A4AECD47-3624-8121-B66F-F7E5C2AA87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35" name="Oval 15">
              <a:extLst>
                <a:ext uri="{FF2B5EF4-FFF2-40B4-BE49-F238E27FC236}">
                  <a16:creationId xmlns:a16="http://schemas.microsoft.com/office/drawing/2014/main" id="{CBAB6917-C0D6-78F1-5F67-3EEF65C6EB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36" name="Oval 16">
              <a:extLst>
                <a:ext uri="{FF2B5EF4-FFF2-40B4-BE49-F238E27FC236}">
                  <a16:creationId xmlns:a16="http://schemas.microsoft.com/office/drawing/2014/main" id="{E9980350-9BDA-6FEE-1706-C9D127C501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37" name="Oval 17">
              <a:extLst>
                <a:ext uri="{FF2B5EF4-FFF2-40B4-BE49-F238E27FC236}">
                  <a16:creationId xmlns:a16="http://schemas.microsoft.com/office/drawing/2014/main" id="{03FD2823-5B5C-4D6B-28F2-A633FF4B62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38" name="Oval 18">
              <a:extLst>
                <a:ext uri="{FF2B5EF4-FFF2-40B4-BE49-F238E27FC236}">
                  <a16:creationId xmlns:a16="http://schemas.microsoft.com/office/drawing/2014/main" id="{AF499615-97C0-D6F7-4B53-F08390ABC7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39" name="Oval 19">
              <a:extLst>
                <a:ext uri="{FF2B5EF4-FFF2-40B4-BE49-F238E27FC236}">
                  <a16:creationId xmlns:a16="http://schemas.microsoft.com/office/drawing/2014/main" id="{6C8739CB-D050-BB92-7240-E7B5651E8D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40" name="Oval 20">
              <a:extLst>
                <a:ext uri="{FF2B5EF4-FFF2-40B4-BE49-F238E27FC236}">
                  <a16:creationId xmlns:a16="http://schemas.microsoft.com/office/drawing/2014/main" id="{9170DABC-0E71-2223-D997-0867C1960B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41" name="Oval 21">
              <a:extLst>
                <a:ext uri="{FF2B5EF4-FFF2-40B4-BE49-F238E27FC236}">
                  <a16:creationId xmlns:a16="http://schemas.microsoft.com/office/drawing/2014/main" id="{B3B2D2B8-4495-4123-1C6A-0DD51350C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42" name="Oval 22">
              <a:extLst>
                <a:ext uri="{FF2B5EF4-FFF2-40B4-BE49-F238E27FC236}">
                  <a16:creationId xmlns:a16="http://schemas.microsoft.com/office/drawing/2014/main" id="{E78016AD-69C0-8E33-22E4-9719B7ED8B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43" name="Oval 23">
              <a:extLst>
                <a:ext uri="{FF2B5EF4-FFF2-40B4-BE49-F238E27FC236}">
                  <a16:creationId xmlns:a16="http://schemas.microsoft.com/office/drawing/2014/main" id="{B94C66C5-9D39-439F-8F9C-77D851FED4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44" name="Oval 24">
              <a:extLst>
                <a:ext uri="{FF2B5EF4-FFF2-40B4-BE49-F238E27FC236}">
                  <a16:creationId xmlns:a16="http://schemas.microsoft.com/office/drawing/2014/main" id="{4915B878-E58D-7D2B-EEE1-E583E65D88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45" name="Oval 25">
              <a:extLst>
                <a:ext uri="{FF2B5EF4-FFF2-40B4-BE49-F238E27FC236}">
                  <a16:creationId xmlns:a16="http://schemas.microsoft.com/office/drawing/2014/main" id="{CC62780F-EDA5-EE03-C8E7-203892DA9A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46" name="Oval 26">
              <a:extLst>
                <a:ext uri="{FF2B5EF4-FFF2-40B4-BE49-F238E27FC236}">
                  <a16:creationId xmlns:a16="http://schemas.microsoft.com/office/drawing/2014/main" id="{83F89419-3D58-2196-F111-2EA61052AC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47" name="Oval 27">
              <a:extLst>
                <a:ext uri="{FF2B5EF4-FFF2-40B4-BE49-F238E27FC236}">
                  <a16:creationId xmlns:a16="http://schemas.microsoft.com/office/drawing/2014/main" id="{A63C1878-58EB-47AF-02A6-4BBBF4342C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48" name="Oval 28">
              <a:extLst>
                <a:ext uri="{FF2B5EF4-FFF2-40B4-BE49-F238E27FC236}">
                  <a16:creationId xmlns:a16="http://schemas.microsoft.com/office/drawing/2014/main" id="{9645F177-50BC-CB1E-69D3-646003E9FC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49" name="Oval 29">
              <a:extLst>
                <a:ext uri="{FF2B5EF4-FFF2-40B4-BE49-F238E27FC236}">
                  <a16:creationId xmlns:a16="http://schemas.microsoft.com/office/drawing/2014/main" id="{877CE834-AB29-F62A-EA6C-86F575E566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50" name="Oval 30">
              <a:extLst>
                <a:ext uri="{FF2B5EF4-FFF2-40B4-BE49-F238E27FC236}">
                  <a16:creationId xmlns:a16="http://schemas.microsoft.com/office/drawing/2014/main" id="{86C176A1-745E-3C96-48FD-79DBBA0F63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51" name="Oval 31">
              <a:extLst>
                <a:ext uri="{FF2B5EF4-FFF2-40B4-BE49-F238E27FC236}">
                  <a16:creationId xmlns:a16="http://schemas.microsoft.com/office/drawing/2014/main" id="{AD4A5C9F-9D35-32A8-8363-A85018F0F7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52" name="Oval 32">
              <a:extLst>
                <a:ext uri="{FF2B5EF4-FFF2-40B4-BE49-F238E27FC236}">
                  <a16:creationId xmlns:a16="http://schemas.microsoft.com/office/drawing/2014/main" id="{B0C4DC00-7783-24B5-6844-2C894F017E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53" name="Oval 33">
              <a:extLst>
                <a:ext uri="{FF2B5EF4-FFF2-40B4-BE49-F238E27FC236}">
                  <a16:creationId xmlns:a16="http://schemas.microsoft.com/office/drawing/2014/main" id="{1F55E4AF-E639-361C-D425-875AA75BAA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54" name="Oval 34">
              <a:extLst>
                <a:ext uri="{FF2B5EF4-FFF2-40B4-BE49-F238E27FC236}">
                  <a16:creationId xmlns:a16="http://schemas.microsoft.com/office/drawing/2014/main" id="{567680A0-A60F-D558-FF8C-769C496A60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55" name="Oval 35">
              <a:extLst>
                <a:ext uri="{FF2B5EF4-FFF2-40B4-BE49-F238E27FC236}">
                  <a16:creationId xmlns:a16="http://schemas.microsoft.com/office/drawing/2014/main" id="{3370E99A-1747-7BD9-6133-57E04C4B2E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56" name="Oval 36">
              <a:extLst>
                <a:ext uri="{FF2B5EF4-FFF2-40B4-BE49-F238E27FC236}">
                  <a16:creationId xmlns:a16="http://schemas.microsoft.com/office/drawing/2014/main" id="{B8EB9E35-8DB3-3CD3-6E17-B735085EE5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57" name="Oval 37">
              <a:extLst>
                <a:ext uri="{FF2B5EF4-FFF2-40B4-BE49-F238E27FC236}">
                  <a16:creationId xmlns:a16="http://schemas.microsoft.com/office/drawing/2014/main" id="{F8437175-A7FE-2340-D791-8EC0980173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58" name="Oval 38">
              <a:extLst>
                <a:ext uri="{FF2B5EF4-FFF2-40B4-BE49-F238E27FC236}">
                  <a16:creationId xmlns:a16="http://schemas.microsoft.com/office/drawing/2014/main" id="{FD0B591F-DC51-9FB6-0C99-918AF88A77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59" name="Oval 39">
              <a:extLst>
                <a:ext uri="{FF2B5EF4-FFF2-40B4-BE49-F238E27FC236}">
                  <a16:creationId xmlns:a16="http://schemas.microsoft.com/office/drawing/2014/main" id="{7293F2AF-9C0B-C5A5-C729-48C4B005F7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sp>
        <p:nvSpPr>
          <p:cNvPr id="133160" name="Line 40">
            <a:extLst>
              <a:ext uri="{FF2B5EF4-FFF2-40B4-BE49-F238E27FC236}">
                <a16:creationId xmlns:a16="http://schemas.microsoft.com/office/drawing/2014/main" id="{42955504-D833-80DA-586B-BFF88FB81529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5CA192-2286-454C-88D7-C6237D273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43DEA6-F8F1-E882-5009-D2BFFFD868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B9E0BF8-0268-F98B-1393-D1540A125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5D0837D-2A07-E9B4-DDE6-11D7F4F01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7E32B1-D429-03AF-208B-77C48A1DF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01B892-9F84-4B54-A913-74EAD2B9A5D5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603343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19C192-2BCB-8991-4459-A1DF60EF0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A114A7-D481-CEE5-BA06-0281C5B37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C2A1CA-9010-252B-ED54-2FA974D09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3FB0622-F171-77FD-644A-2A15E087D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F151B07-A652-0E25-993A-4EA84BA93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D817B-FD40-4F92-89C4-CF72C1D93993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2053156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2185EA-2901-62F1-513B-719759011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DB44B50-EE20-1BFD-0261-5413562B99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E39F8A8-14B9-DE47-C234-57E5E2F460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870A9C4-592B-C708-218A-10470B1E5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D6FFD0-271D-4843-D59D-9B8F3B296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C4BAAF1-447D-1631-5867-C4B4BF63A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10EC5F-89D1-4A9E-9CE1-1444805CADA5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3385805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16A48D-12ED-EA8D-91A9-1AB67EBE0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4096DBB-9332-6C4F-84BF-55C68FE807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8645415-594B-9958-325D-EBBE8FD52D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8D746B5-CB94-BA6F-B699-E2EEE90AB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508DEE-DB33-9DFE-BB6A-665C24EB71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0F77475-5C1D-8684-9C8A-3EB5FEFAD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5924B73-FED2-FC91-2240-AF0791C1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A9C7F6E-1366-1E5F-C1BD-8D927CCEA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F57E7D-0D67-44BE-8E10-C54ADC58EDC2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7740470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95AB57-6735-AC3B-ACA9-14313949D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BDAD558-E9D5-5D36-640E-AA16DE268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127F561-06CC-BAAE-BB60-6E47B3AB6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6BB5E9-BB6A-CDEE-E237-2EE45D096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7B9A51-B06A-402F-9366-8C6D8CF9C48F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2593847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72D3F65-1AF5-3F28-77C3-CF574D31A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AF68005-A74C-C085-7500-8BFB2612D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53B178E-47F5-4616-1224-DE237C96F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AA5F03-2B89-47EC-8AE6-60F00B1F21FD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8065837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B9FAF7-8E06-5F37-8DA5-28C8D6220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67AAAA5-EAEE-BF90-217F-351EA9999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FB4820-1313-B984-B2F3-0B8C27C145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CF54CCC-F6EC-3608-EE12-4AD56DA18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1ED10AB-F05C-5A04-76CE-97DDC183A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4D46EA6-0303-5669-5A69-A42B1653A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176931-C9BF-4D92-BFE3-15D471124992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794235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9A2945-4386-3D32-7A6D-79006FA89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A9F8E3-2B70-DC77-8607-07D1BECD19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C5567D-26E1-587A-87FB-DE6114B87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C66D775-C831-116A-803E-C7C00E779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5DBDC6-81B5-5AD5-5498-F0ABF0761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B78EA6-5925-47F8-ADF5-905AA5F735E0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7593182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C63EC6-7FDF-BE33-2822-525F76377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C001ABA-BA3B-1BA4-A36D-F303495ABC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50B0782-3861-2686-F2E3-B1C2683756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11A4286-E9AC-050D-25B2-6D6858BEA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DF75C00-C7B3-FFF0-676E-0A69D5A82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95B7FE4-A13F-F79D-C313-7F7BF8AB8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0E5698-94B6-4557-8368-6BBE348D7511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0158786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3ADB76-6BD3-77CA-A501-E2982C500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2A9764E-4927-51B1-FB7E-7FD5E1A513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08C09C-7437-6D4E-682E-852217EAD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3D6DF4-9CC3-092B-58BA-22AA86DCB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9DF15EB-C98A-E6AA-8B9E-B833ADFF1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B6BA75-C4B9-413B-A1E1-6FD67848B762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1441850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FA56F1A-3F3F-8D1F-0C12-804FE365C5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27F69ED-F2E0-A819-0B74-A26A5332B2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8B6B57-8ECC-0833-5B4B-524E469B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1D1144-55E1-138F-909D-F0E262695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C2737A1-62CB-5E04-D47A-5CD795D90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7D6317-CAF7-4106-B9D0-B490EEA7BFFA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21893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E59E34-6561-313B-C371-E1B8D8EF5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ED5E003-E481-931F-6D26-4AF174A12D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DBBDE3-8A78-0C88-A4F7-21E0DD3AB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8061B5-DAD9-4DA8-3E09-3231DC93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0AA954-B4C4-099B-517E-CF7EE52CC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A01A63-D6B0-4B35-ABA7-91DB0DF8E968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19661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3522D4-CC38-B67E-EE27-E9546DC55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6B2CDD-49CC-2EBC-3AA4-D3D6510CC3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22BBC15-61C5-D7BA-FA28-C02A4664F7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2FA9EB3-FCC4-F72F-F756-1B947F711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CF82B3-F0C3-69E9-055F-03DCB4314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46B395D-470F-6ACA-360E-0EA83192D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883545-C35B-4A92-901F-7C7977FB9838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70462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BC5B7C-18A9-055B-8F51-7417B2DA9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93DE47E-CB08-B7E2-D9A0-BE7A2D5A8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D1FC879-A99E-2E6D-AD70-FF6F736898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E9FA384-DED1-7A9D-91C4-94220DEA0F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2424C75-6CAB-ABE4-A4A5-D88C82BADF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12CAA1C-B075-ACD0-8AF0-1BDA599D7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CA732D1-2AB5-F78F-06F3-2739B8278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39D029F-9263-A5B6-2991-238386E38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D2DD51-57AB-4824-B634-BB2C6B7D241D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79387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AED375-A4B0-F9E0-17AF-A6FBAEFC4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ED8766B-1416-A042-DEE1-DFAB209D6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6797339-B208-0D13-8C72-2A93371DC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9B97F4A-E5E9-654D-1F7C-A9BAD670D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B4763C-DF8D-4F66-9D73-E030B0936D6E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04208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34F3F28-11AC-E2B5-6C29-2A894F65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EA6B20B-B660-0F8E-2934-C0878834A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3CDF212-F05F-5DAC-AFFD-BCCB3D0A9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58C72A-B89D-4125-A5D1-B7FB957431E5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18479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71AC5C-ED6F-1D7F-1327-FAC5282F5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00B688-B51C-BBB3-D2A8-1CEC4FBDA9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130E3B3-6B25-C6B1-AADF-8607C99ACA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6841B11-2503-6D48-7AFB-A902FEC0F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51BCE2F-4655-D732-7F8A-84ABAA8DE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B29B61A-C42C-F2A6-759E-4D2F24CD1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77485F-00D2-465B-A60B-1DC93BA2D996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95662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D85829-54D7-A647-2571-2BADA3CBD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672BF3A-B3E5-CC5C-8DE4-EB3C9CD917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5508EE2-4657-23CC-018A-42878A804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B967F03-0759-5FAA-EAEC-09679E286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B17474E-1D7C-1520-30DF-17DF46887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6E30DEC-EF20-75B0-4EFC-26F6C71AD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1F628C-F944-40EA-A145-EACA979EF8CC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40247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>
            <a:extLst>
              <a:ext uri="{FF2B5EF4-FFF2-40B4-BE49-F238E27FC236}">
                <a16:creationId xmlns:a16="http://schemas.microsoft.com/office/drawing/2014/main" id="{84859156-CCE4-19D6-75E2-F9D1553E39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cambiar el estilo de título	</a:t>
            </a:r>
          </a:p>
        </p:txBody>
      </p:sp>
      <p:sp>
        <p:nvSpPr>
          <p:cNvPr id="130051" name="Rectangle 3">
            <a:extLst>
              <a:ext uri="{FF2B5EF4-FFF2-40B4-BE49-F238E27FC236}">
                <a16:creationId xmlns:a16="http://schemas.microsoft.com/office/drawing/2014/main" id="{6E708291-A4F8-7CC9-D6F8-F4C740915A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130052" name="Rectangle 4">
            <a:extLst>
              <a:ext uri="{FF2B5EF4-FFF2-40B4-BE49-F238E27FC236}">
                <a16:creationId xmlns:a16="http://schemas.microsoft.com/office/drawing/2014/main" id="{222BF03C-1EC3-6253-3E5A-32BAE7BD66E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 altLang="es-ES"/>
          </a:p>
        </p:txBody>
      </p:sp>
      <p:sp>
        <p:nvSpPr>
          <p:cNvPr id="130053" name="Rectangle 5">
            <a:extLst>
              <a:ext uri="{FF2B5EF4-FFF2-40B4-BE49-F238E27FC236}">
                <a16:creationId xmlns:a16="http://schemas.microsoft.com/office/drawing/2014/main" id="{189C9418-06C6-F335-9987-824654C0C48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 altLang="es-ES"/>
          </a:p>
        </p:txBody>
      </p:sp>
      <p:sp>
        <p:nvSpPr>
          <p:cNvPr id="130054" name="Rectangle 6">
            <a:extLst>
              <a:ext uri="{FF2B5EF4-FFF2-40B4-BE49-F238E27FC236}">
                <a16:creationId xmlns:a16="http://schemas.microsoft.com/office/drawing/2014/main" id="{C38D61B8-BB9C-C5C3-CD2A-119E9164105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4E2A775-4B63-4498-9D18-505F6FDE672A}" type="slidenum">
              <a:rPr lang="es-ES" altLang="es-ES"/>
              <a:pPr/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Line 2">
            <a:extLst>
              <a:ext uri="{FF2B5EF4-FFF2-40B4-BE49-F238E27FC236}">
                <a16:creationId xmlns:a16="http://schemas.microsoft.com/office/drawing/2014/main" id="{8D4A966B-7385-BE88-B5E0-B7E4FE0BB3D8}"/>
              </a:ext>
            </a:extLst>
          </p:cNvPr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32099" name="Rectangle 3">
            <a:extLst>
              <a:ext uri="{FF2B5EF4-FFF2-40B4-BE49-F238E27FC236}">
                <a16:creationId xmlns:a16="http://schemas.microsoft.com/office/drawing/2014/main" id="{81784FD5-675F-8009-39E4-91AE67223F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cambiar el estilo de título	</a:t>
            </a:r>
          </a:p>
        </p:txBody>
      </p:sp>
      <p:sp>
        <p:nvSpPr>
          <p:cNvPr id="132100" name="Rectangle 4">
            <a:extLst>
              <a:ext uri="{FF2B5EF4-FFF2-40B4-BE49-F238E27FC236}">
                <a16:creationId xmlns:a16="http://schemas.microsoft.com/office/drawing/2014/main" id="{689F7F5C-B379-4728-2B23-668648FC2B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modificar el estilo de texto del patrón</a:t>
            </a:r>
          </a:p>
          <a:p>
            <a:pPr lvl="1"/>
            <a:r>
              <a:rPr lang="es-ES" altLang="en-US"/>
              <a:t>Segundo nivel</a:t>
            </a:r>
          </a:p>
          <a:p>
            <a:pPr lvl="2"/>
            <a:r>
              <a:rPr lang="es-ES" altLang="en-US"/>
              <a:t>Tercer nivel</a:t>
            </a:r>
          </a:p>
          <a:p>
            <a:pPr lvl="3"/>
            <a:r>
              <a:rPr lang="es-ES" altLang="en-US"/>
              <a:t>Cuarto nivel</a:t>
            </a:r>
          </a:p>
          <a:p>
            <a:pPr lvl="4"/>
            <a:r>
              <a:rPr lang="es-ES" altLang="en-US"/>
              <a:t>Quinto nivel</a:t>
            </a:r>
          </a:p>
        </p:txBody>
      </p:sp>
      <p:sp>
        <p:nvSpPr>
          <p:cNvPr id="132101" name="Rectangle 5">
            <a:extLst>
              <a:ext uri="{FF2B5EF4-FFF2-40B4-BE49-F238E27FC236}">
                <a16:creationId xmlns:a16="http://schemas.microsoft.com/office/drawing/2014/main" id="{1B7A16E2-4230-C189-9F1E-267ABBC5E3D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s-ES" altLang="en-US"/>
          </a:p>
        </p:txBody>
      </p:sp>
      <p:sp>
        <p:nvSpPr>
          <p:cNvPr id="132102" name="Rectangle 6">
            <a:extLst>
              <a:ext uri="{FF2B5EF4-FFF2-40B4-BE49-F238E27FC236}">
                <a16:creationId xmlns:a16="http://schemas.microsoft.com/office/drawing/2014/main" id="{907926EC-B28D-EE5C-4D53-8EA98CCB0A5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s-ES" altLang="en-US"/>
          </a:p>
        </p:txBody>
      </p:sp>
      <p:sp>
        <p:nvSpPr>
          <p:cNvPr id="132103" name="Rectangle 7">
            <a:extLst>
              <a:ext uri="{FF2B5EF4-FFF2-40B4-BE49-F238E27FC236}">
                <a16:creationId xmlns:a16="http://schemas.microsoft.com/office/drawing/2014/main" id="{8E8C2D60-2F73-2CEB-FD50-8DF7CBB708C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DB957D7C-3345-4BBD-AC76-7D8B92E42E2D}" type="slidenum">
              <a:rPr lang="es-ES" altLang="en-US"/>
              <a:pPr/>
              <a:t>‹Nº›</a:t>
            </a:fld>
            <a:endParaRPr lang="es-ES" altLang="en-US"/>
          </a:p>
        </p:txBody>
      </p:sp>
      <p:grpSp>
        <p:nvGrpSpPr>
          <p:cNvPr id="132104" name="Group 8">
            <a:extLst>
              <a:ext uri="{FF2B5EF4-FFF2-40B4-BE49-F238E27FC236}">
                <a16:creationId xmlns:a16="http://schemas.microsoft.com/office/drawing/2014/main" id="{FA94033E-912B-E6CA-9C6E-B8AEC7353E68}"/>
              </a:ext>
            </a:extLst>
          </p:cNvPr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32105" name="Oval 9">
              <a:extLst>
                <a:ext uri="{FF2B5EF4-FFF2-40B4-BE49-F238E27FC236}">
                  <a16:creationId xmlns:a16="http://schemas.microsoft.com/office/drawing/2014/main" id="{4BB26A33-9771-7B42-B119-B98810D61F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2106" name="Oval 10">
              <a:extLst>
                <a:ext uri="{FF2B5EF4-FFF2-40B4-BE49-F238E27FC236}">
                  <a16:creationId xmlns:a16="http://schemas.microsoft.com/office/drawing/2014/main" id="{47D72F44-F552-6B0F-CF01-AE12F7721D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2107" name="Oval 11">
              <a:extLst>
                <a:ext uri="{FF2B5EF4-FFF2-40B4-BE49-F238E27FC236}">
                  <a16:creationId xmlns:a16="http://schemas.microsoft.com/office/drawing/2014/main" id="{98894D0D-9EAD-27D1-8238-E8D9AF5AAA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2108" name="Oval 12">
              <a:extLst>
                <a:ext uri="{FF2B5EF4-FFF2-40B4-BE49-F238E27FC236}">
                  <a16:creationId xmlns:a16="http://schemas.microsoft.com/office/drawing/2014/main" id="{2F85F587-E606-9C24-5654-7158772D37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2109" name="Oval 13">
              <a:extLst>
                <a:ext uri="{FF2B5EF4-FFF2-40B4-BE49-F238E27FC236}">
                  <a16:creationId xmlns:a16="http://schemas.microsoft.com/office/drawing/2014/main" id="{425372A3-A945-1056-0F10-57B6FA46DA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2110" name="Oval 14">
              <a:extLst>
                <a:ext uri="{FF2B5EF4-FFF2-40B4-BE49-F238E27FC236}">
                  <a16:creationId xmlns:a16="http://schemas.microsoft.com/office/drawing/2014/main" id="{2A709E6F-818B-2737-14ED-8464D5DCE6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2111" name="Oval 15">
              <a:extLst>
                <a:ext uri="{FF2B5EF4-FFF2-40B4-BE49-F238E27FC236}">
                  <a16:creationId xmlns:a16="http://schemas.microsoft.com/office/drawing/2014/main" id="{A630A500-B06A-3471-8007-A70566EF82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2112" name="Oval 16">
              <a:extLst>
                <a:ext uri="{FF2B5EF4-FFF2-40B4-BE49-F238E27FC236}">
                  <a16:creationId xmlns:a16="http://schemas.microsoft.com/office/drawing/2014/main" id="{87621D58-DA45-E96F-21EB-970695BCCF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2113" name="Oval 17">
              <a:extLst>
                <a:ext uri="{FF2B5EF4-FFF2-40B4-BE49-F238E27FC236}">
                  <a16:creationId xmlns:a16="http://schemas.microsoft.com/office/drawing/2014/main" id="{C7510F77-D340-E511-F549-343D478379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2114" name="Oval 18">
              <a:extLst>
                <a:ext uri="{FF2B5EF4-FFF2-40B4-BE49-F238E27FC236}">
                  <a16:creationId xmlns:a16="http://schemas.microsoft.com/office/drawing/2014/main" id="{BCAD50DA-53ED-3CDB-A160-6BFDF22D6D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2115" name="Oval 19">
              <a:extLst>
                <a:ext uri="{FF2B5EF4-FFF2-40B4-BE49-F238E27FC236}">
                  <a16:creationId xmlns:a16="http://schemas.microsoft.com/office/drawing/2014/main" id="{A9E9A8E9-A5B4-AC79-A10B-DAAE0487D2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2116" name="Oval 20">
              <a:extLst>
                <a:ext uri="{FF2B5EF4-FFF2-40B4-BE49-F238E27FC236}">
                  <a16:creationId xmlns:a16="http://schemas.microsoft.com/office/drawing/2014/main" id="{819BE0EA-C28E-8EB2-78E2-BB6615AC6C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2117" name="Oval 21">
              <a:extLst>
                <a:ext uri="{FF2B5EF4-FFF2-40B4-BE49-F238E27FC236}">
                  <a16:creationId xmlns:a16="http://schemas.microsoft.com/office/drawing/2014/main" id="{97817E12-40D4-6D9A-A7F3-562B668431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2118" name="Oval 22">
              <a:extLst>
                <a:ext uri="{FF2B5EF4-FFF2-40B4-BE49-F238E27FC236}">
                  <a16:creationId xmlns:a16="http://schemas.microsoft.com/office/drawing/2014/main" id="{D1DCBBB8-2328-67CB-935A-7AF8446B86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2119" name="Oval 23">
              <a:extLst>
                <a:ext uri="{FF2B5EF4-FFF2-40B4-BE49-F238E27FC236}">
                  <a16:creationId xmlns:a16="http://schemas.microsoft.com/office/drawing/2014/main" id="{78952946-A6F8-BEF0-0C87-EA696F9A92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2120" name="Oval 24">
              <a:extLst>
                <a:ext uri="{FF2B5EF4-FFF2-40B4-BE49-F238E27FC236}">
                  <a16:creationId xmlns:a16="http://schemas.microsoft.com/office/drawing/2014/main" id="{CD54E5FC-CEE7-B41B-EE96-A5A46EC09C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2121" name="Oval 25">
              <a:extLst>
                <a:ext uri="{FF2B5EF4-FFF2-40B4-BE49-F238E27FC236}">
                  <a16:creationId xmlns:a16="http://schemas.microsoft.com/office/drawing/2014/main" id="{5FE72364-26D7-BA0A-2FAF-6288766F7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2122" name="Oval 26">
              <a:extLst>
                <a:ext uri="{FF2B5EF4-FFF2-40B4-BE49-F238E27FC236}">
                  <a16:creationId xmlns:a16="http://schemas.microsoft.com/office/drawing/2014/main" id="{E04CF3C3-F594-F09A-BD66-16257CEA7C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2123" name="Oval 27">
              <a:extLst>
                <a:ext uri="{FF2B5EF4-FFF2-40B4-BE49-F238E27FC236}">
                  <a16:creationId xmlns:a16="http://schemas.microsoft.com/office/drawing/2014/main" id="{BC7C20A4-23B0-0608-824C-45A6F76043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2124" name="Oval 28">
              <a:extLst>
                <a:ext uri="{FF2B5EF4-FFF2-40B4-BE49-F238E27FC236}">
                  <a16:creationId xmlns:a16="http://schemas.microsoft.com/office/drawing/2014/main" id="{DEE17968-4D05-A369-EA27-08EBB202C1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2125" name="Oval 29">
              <a:extLst>
                <a:ext uri="{FF2B5EF4-FFF2-40B4-BE49-F238E27FC236}">
                  <a16:creationId xmlns:a16="http://schemas.microsoft.com/office/drawing/2014/main" id="{DB3B86AC-D3F0-8224-3CC7-42D0F25A74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2126" name="Oval 30">
              <a:extLst>
                <a:ext uri="{FF2B5EF4-FFF2-40B4-BE49-F238E27FC236}">
                  <a16:creationId xmlns:a16="http://schemas.microsoft.com/office/drawing/2014/main" id="{8959AB38-4DC7-C92A-34EB-A8E0459270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2127" name="Oval 31">
              <a:extLst>
                <a:ext uri="{FF2B5EF4-FFF2-40B4-BE49-F238E27FC236}">
                  <a16:creationId xmlns:a16="http://schemas.microsoft.com/office/drawing/2014/main" id="{31F6DACA-49A2-CB9E-5989-88B3AE3AAE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2128" name="Oval 32">
              <a:extLst>
                <a:ext uri="{FF2B5EF4-FFF2-40B4-BE49-F238E27FC236}">
                  <a16:creationId xmlns:a16="http://schemas.microsoft.com/office/drawing/2014/main" id="{BD317019-6E83-77F0-5205-33D74E18F3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2129" name="Oval 33">
              <a:extLst>
                <a:ext uri="{FF2B5EF4-FFF2-40B4-BE49-F238E27FC236}">
                  <a16:creationId xmlns:a16="http://schemas.microsoft.com/office/drawing/2014/main" id="{89B6AEA0-8A58-AAF8-9EEC-D04AFFE30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2130" name="Oval 34">
              <a:extLst>
                <a:ext uri="{FF2B5EF4-FFF2-40B4-BE49-F238E27FC236}">
                  <a16:creationId xmlns:a16="http://schemas.microsoft.com/office/drawing/2014/main" id="{87B3CAC1-FED9-9E37-47E2-1A5831C31C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2131" name="Oval 35">
              <a:extLst>
                <a:ext uri="{FF2B5EF4-FFF2-40B4-BE49-F238E27FC236}">
                  <a16:creationId xmlns:a16="http://schemas.microsoft.com/office/drawing/2014/main" id="{A375869F-D6F7-EC56-365A-573C976502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2132" name="Oval 36">
              <a:extLst>
                <a:ext uri="{FF2B5EF4-FFF2-40B4-BE49-F238E27FC236}">
                  <a16:creationId xmlns:a16="http://schemas.microsoft.com/office/drawing/2014/main" id="{025A545A-DDD9-960C-1486-BD0D9E3DDF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2133" name="Oval 37">
              <a:extLst>
                <a:ext uri="{FF2B5EF4-FFF2-40B4-BE49-F238E27FC236}">
                  <a16:creationId xmlns:a16="http://schemas.microsoft.com/office/drawing/2014/main" id="{2327E1E2-C82F-862B-68BB-6C15108497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2134" name="Oval 38">
              <a:extLst>
                <a:ext uri="{FF2B5EF4-FFF2-40B4-BE49-F238E27FC236}">
                  <a16:creationId xmlns:a16="http://schemas.microsoft.com/office/drawing/2014/main" id="{6D0AADE5-B888-05C0-0935-673E84613A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2135" name="Oval 39">
              <a:extLst>
                <a:ext uri="{FF2B5EF4-FFF2-40B4-BE49-F238E27FC236}">
                  <a16:creationId xmlns:a16="http://schemas.microsoft.com/office/drawing/2014/main" id="{B1BFBD82-688E-9B42-E61E-99337B7358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images.google.es/imgres?imgurl=http://www.callejeando.com/hotel/img/35-9.jpg&amp;imgrefurl=http://www.callejeando.com/hotel/Spain/LasPalmas/Puerto-del-Rosario/&amp;h=220&amp;w=300&amp;sz=6&amp;hl=es&amp;start=6&amp;tbnid=Chpqj3C0Q6hSiM:&amp;tbnh=85&amp;tbnw=116&amp;prev=/images%3Fq%3Dclima%2Boceanico%26gbv%3D2%26ndsp%3D20%26svnum%3D10%26hl%3Des%26sa%3DN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hyperlink" Target="http://images.google.es/imgres?imgurl=http://www.concellodecotobade.org/Imaxes/FoxoLobos2.jpg&amp;imgrefurl=http://www.concellodecotobade.org/fauna.aspx&amp;h=488&amp;w=733&amp;sz=154&amp;hl=es&amp;start=13&amp;tbnid=uuyOASfb9wXlMM:&amp;tbnh=94&amp;tbnw=141&amp;prev=/images%3Fq%3Dclima%2Boceanico%26gbv%3D2%26ndsp%3D20%26svnum%3D10%26hl%3Des%26sa%3DN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images.google.es/imgres?imgurl=http://mix.fresqui.com/files/images/111_artico2.jpg&amp;imgrefurl=http://mix.fresqui.com/clima&amp;h=144&amp;w=220&amp;sz=12&amp;hl=es&amp;start=7&amp;tbnid=9nuPyoiCtMRE9M:&amp;tbnh=70&amp;tbnw=107&amp;prev=/images%3Fq%3Dclima%2Bpolar%26gbv%3D2%26svnum%3D10%26hl%3Des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hyperlink" Target="http://images.google.es/imgres?imgurl=http://farm1.static.flickr.com/186/362959297_48d6ea29f2.jpg&amp;imgrefurl=http://imagenesargentinas.blogspot.com/2007/01/san-carlos-de-bariloche.html&amp;h=240&amp;w=300&amp;sz=34&amp;hl=es&amp;start=3&amp;tbnid=ECxwr3tQfz1l7M:&amp;tbnh=93&amp;tbnw=116&amp;prev=/images%3Fq%3D%2Bclima%2Balta%2Bmonta%25C3%25B1a%26gbv%3D2%26ndsp%3D20%26svnum%3D10%26hl%3Des%26sa%3DN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images.google.es/imgres?imgurl=http://lh3.google.com/_bqp8BoxDWgw/RwDBXvowTpI/AAAAAAAABvo/-E_OEQ6Wv7s/s800/Antartida_BahiaParaiso.jpg&amp;imgrefurl=http://picasaweb.google.com/lh/photo/R9NL3GtzetJdQKbQ_XCrRA&amp;h=600&amp;w=800&amp;sz=78&amp;hl=es&amp;start=6&amp;tbnid=AVtKuec4NpKbWM:&amp;tbnh=107&amp;tbnw=143&amp;prev=/images%3Fq%3Dclima%2Bpolar%26gbv%3D2%26svnum%3D10%26hl%3Des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hyperlink" Target="http://images.google.es/imgres?imgurl=http://www.cta.org.ar/base/IMG/jpg/oso_314.jpg&amp;imgrefurl=http://www.cta.org.ar/base/article.php3%3Fid_article%3D6204&amp;h=231&amp;w=314&amp;sz=25&amp;hl=es&amp;start=70&amp;tbnid=8Eun11YkdRh1oM:&amp;tbnh=86&amp;tbnw=117&amp;prev=/images%3Fq%3Dclima%2Bpolar%26start%3D60%26gbv%3D2%26ndsp%3D20%26svnum%3D10%26hl%3Des%26sa%3DN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images.google.es/imgres?imgurl=http://www.batsweb.org/Cultura/Geografia/Generale/Immagini/everest.jpg&amp;imgrefurl=http://blogs.periodistadigital.com/luzdelasnaciones.php%3Fcat%3D7006&amp;h=200&amp;w=200&amp;sz=11&amp;hl=es&amp;start=9&amp;tbnid=f8EUeiYqQWEN8M:&amp;tbnh=104&amp;tbnw=104&amp;prev=/images%3Fq%3Dclima%2Bde%2Balta%2Bmonta%25C3%25B1a%26gbv%3D2%26svnum%3D10%26hl%3Des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4.jpeg"/><Relationship Id="rId2" Type="http://schemas.openxmlformats.org/officeDocument/2006/relationships/hyperlink" Target="http://images.google.es/imgres?imgurl=http://farm1.static.flickr.com/63/175274243_bcd0f14548.jpg&amp;imgrefurl=http://www.playasyresorts.com/guia-practica-de-la-republica-dominicana/&amp;h=333&amp;w=500&amp;sz=138&amp;hl=es&amp;start=3&amp;tbnid=Jjiyh4yjHYcEmM:&amp;tbnh=87&amp;tbnw=130&amp;prev=/images%3Fq%3Dclima%2Bcalido%26imgsz%3Dsmall%257Cmedium%257Clarge%257Cxlarge%26gbv%3D2%26ndsp%3D20%26svnum%3D10%26hl%3Des%26sa%3DN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ages.google.es/imgres?imgurl=http://i71.photobucket.com/albums/i132/mixtecadigital/AuroraPolar2007.jpg&amp;imgrefurl=http://www.huajuapanweb.com/node/1370&amp;h=521&amp;w=800&amp;sz=78&amp;hl=es&amp;start=18&amp;tbnid=hTn7BA3IaaYbUM:&amp;tbnh=93&amp;tbnw=143&amp;prev=/images%3Fq%3D%2Bpolar%26imgsz%3Dsmall%257Cmedium%257Clarge%257Cxlarge%26gbv%3D2%26svnum%3D10%26hl%3Des" TargetMode="External"/><Relationship Id="rId5" Type="http://schemas.openxmlformats.org/officeDocument/2006/relationships/image" Target="../media/image3.jpeg"/><Relationship Id="rId4" Type="http://schemas.openxmlformats.org/officeDocument/2006/relationships/hyperlink" Target="http://images.google.es/imgres?imgurl=http://www.latam360.com/wp-content/latam/uploads/2007/05/villa-de-merlo1.jpg&amp;imgrefurl=http://www.latam360.com/&amp;h=529&amp;w=800&amp;sz=140&amp;hl=es&amp;start=45&amp;tbnid=9rNDCNY-23C59M:&amp;tbnh=95&amp;tbnw=143&amp;prev=/images%3Fq%3Dclima%2Btemplado%26start%3D40%26imgsz%3Dsmall%257Cmedium%257Clarge%257Cxlarge%26gbv%3D2%26ndsp%3D20%26svnum%3D10%26hl%3Des%26sa%3DN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2" Type="http://schemas.openxmlformats.org/officeDocument/2006/relationships/hyperlink" Target="http://images.google.es/imgres?imgurl=http://www.lasalle.edu.co/museo3/images/arb.jpg&amp;imgrefurl=http://www.lasalle.edu.co/museo3/botanica.htm&amp;h=1129&amp;w=1431&amp;sz=530&amp;hl=es&amp;start=11&amp;tbnid=DvRcCkJ7_KbtIM:&amp;tbnh=118&amp;tbnw=150&amp;prev=/images%3Fq%3Dclima%2Becuatorial%26gbv%3D2%26svnum%3D10%26hl%3Des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ages.google.es/imgres?imgurl=http://www.barrameda.com.ar/ecologia/images/sabana04.jpg&amp;imgrefurl=http://www.barrameda.com.ar/ecologia/sabana.htm&amp;h=291&amp;w=555&amp;sz=28&amp;hl=es&amp;start=1&amp;tbnid=Nsf92mtkqDgJQM:&amp;tbnh=70&amp;tbnw=133&amp;prev=/images%3Fq%3Dsabana%26gbv%3D2%26svnum%3D10%26hl%3Des" TargetMode="External"/><Relationship Id="rId5" Type="http://schemas.openxmlformats.org/officeDocument/2006/relationships/image" Target="../media/image6.jpeg"/><Relationship Id="rId4" Type="http://schemas.openxmlformats.org/officeDocument/2006/relationships/hyperlink" Target="http://images.google.es/imgres?imgurl=http://es.geocities.com/enmaremagnum/desierto.jpg&amp;imgrefurl=http://es.geocities.com/enmaremagnum/&amp;h=364&amp;w=509&amp;sz=10&amp;hl=es&amp;start=14&amp;tbnid=J2HrPsoZvDq7fM:&amp;tbnh=94&amp;tbnw=131&amp;prev=/images%3Fq%3Ddesierto%26gbv%3D2%26svnum%3D10%26hl%3De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images.google.es/imgres?imgurl=http://baixaki.ig.com.br/imagens/wpapers/BXK15810_selva-amazonica-ariau-am800.jpg&amp;imgrefurl=http://www.taringa.net/posts/info/913904/La-selva-amazonica--megapost-.html&amp;h=768&amp;w=1024&amp;sz=305&amp;hl=es&amp;start=10&amp;tbnid=hMP2G5uBE1z7BM:&amp;tbnh=113&amp;tbnw=150&amp;prev=/images%3Fq%3Dselva%26gbv%3D2%26svnum%3D10%26hl%3Des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hyperlink" Target="http://images.google.es/imgres?imgurl=http://lh3.google.com/_bqp8BoxDWgw/RwCx8PowTVI/AAAAAAAABpg/xclcigQ_U-k/s800/Serlva%2Becuatorial.jpg&amp;imgrefurl=http://picasaweb.google.com/lh/photo/7FMmPZ6MuUoMC7hsV5lkzQ&amp;h=531&amp;w=800&amp;sz=138&amp;hl=es&amp;start=17&amp;tbnid=2DglLKAGYmo-aM:&amp;tbnh=95&amp;tbnw=143&amp;prev=/images%3Fq%3Dclima%2Becuatorial%26gbv%3D2%26svnum%3D10%26hl%3De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images.google.es/imgres?imgurl=http://www.tustrucos.com/wallpapers/Naturaleza/naturaleza-Desierto-/Desierto.jpg&amp;imgrefurl=http://www.tustrucos.com/wallpapers/Naturaleza/naturaleza-Desierto-/Desierto.htm&amp;h=768&amp;w=1024&amp;sz=66&amp;hl=es&amp;start=2&amp;tbnid=eYq03eu5g-GkDM:&amp;tbnh=113&amp;tbnw=150&amp;prev=/images%3Fq%3Ddesierto%26gbv%3D2%26svnum%3D10%26hl%3Des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hyperlink" Target="http://images.google.es/imgres?imgurl=http://bp3.blogger.com/_1MKL4sP3YJg/RwpUZrDNqJI/AAAAAAAAAoo/5-UcSyzHWmo/s400/perito_moreno.jpg&amp;imgrefurl=http://haikusdepapel.blogspot.com/2007/10/3007.html&amp;h=274&amp;w=400&amp;sz=31&amp;hl=es&amp;start=1&amp;tbnid=iGguYRWu5edXQM:&amp;tbnh=85&amp;tbnw=124&amp;prev=/images%3Fq%3Ddesierto%2Bgelido%26gbv%3D2%26svnum%3D10%26hl%3De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images.google.es/imgres?imgurl=http://campodelacruz-atlantico.gov.co/apc-aa-files/61663231363132633930323136663963/sabana_seca_thumb_1.jpg&amp;imgrefurl=http://www.campodelacruz-atlantico.gov.co/sitio.shtml%3Fapc%3Dm-G1--%26x%3D1793187&amp;h=273&amp;w=400&amp;sz=16&amp;hl=es&amp;start=6&amp;tbnid=YixIwVXbFOFq1M:&amp;tbnh=85&amp;tbnw=124&amp;prev=/images%3Fq%3Dsabana%26gbv%3D2%26svnum%3D10%26hl%3Des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hyperlink" Target="http://images.google.es/imgres?imgurl=http://www.andaluciaimagen.com/Jirafas-Sabana-de-Masai-Mara_11058.jpg&amp;imgrefurl=http://www.andaluciaimagen.com/foto-Jirafas--Sabana-de-Masai-Mara_11058I0IA0.htm&amp;h=431&amp;w=626&amp;sz=110&amp;hl=es&amp;start=25&amp;tbnid=nDWPo_DLWVi7BM:&amp;tbnh=94&amp;tbnw=136&amp;prev=/images%3Fq%3Dsabana%26start%3D20%26gbv%3D2%26ndsp%3D20%26svnum%3D10%26hl%3Des%26sa%3DN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6.jpeg"/><Relationship Id="rId2" Type="http://schemas.openxmlformats.org/officeDocument/2006/relationships/hyperlink" Target="http://images.google.es/imgres?imgurl=http://www.bellreguard.org/bellreguard/eixida_sol.jpg&amp;imgrefurl=http://www.bellreguard.org/bellreguard/clima.php%3Fidioma%3Dc&amp;h=324&amp;w=464&amp;sz=20&amp;hl=es&amp;start=9&amp;tbnid=d4Hm_0-uNeLqMM:&amp;tbnh=89&amp;tbnw=128&amp;prev=/images%3Fq%3Dclima%2Bmediterr%25C3%25A1neo%26gbv%3D2%26svnum%3D10%26hl%3Des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ages.google.es/imgres?imgurl=http://www.turaktibo.com/boletin/urdaibai.jpg&amp;imgrefurl=http://barrakusin.blogspot.com/&amp;h=271&amp;w=380&amp;sz=28&amp;hl=es&amp;start=2&amp;tbnid=iFCd0IAF_e9paM:&amp;tbnh=88&amp;tbnw=123&amp;prev=/images%3Fq%3Dclima%2Boceanico%26gbv%3D2%26svnum%3D10%26hl%3Des" TargetMode="External"/><Relationship Id="rId5" Type="http://schemas.openxmlformats.org/officeDocument/2006/relationships/image" Target="../media/image15.jpeg"/><Relationship Id="rId4" Type="http://schemas.openxmlformats.org/officeDocument/2006/relationships/hyperlink" Target="http://images.google.es/imgres?imgurl=http://thales.cica.es/rd/Recursos/rd99/ed99-0151-01/capitulos/paisajeutah.jpg&amp;imgrefurl=http://thales.cica.es/rd/Recursos/rd99/ed99-0151-01/capitulos/cap5_6.html&amp;h=250&amp;w=374&amp;sz=35&amp;hl=es&amp;start=2&amp;tbnid=_AUPCb4x27OXjM:&amp;tbnh=82&amp;tbnw=122&amp;prev=/images%3Fq%3Dclima%2Bcontinental%26gbv%3D2%26svnum%3D10%26hl%3De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images.google.es/imgres?imgurl=http://www.dga.cl/otros/mapa_regiones_1/fotografias/riobiobiocaminosanta.jpg&amp;imgrefurl=http://www.abrasol.com/drupal3/%3Fq%3Darchive/2006/05/15&amp;h=538&amp;w=812&amp;sz=33&amp;hl=es&amp;start=1&amp;tbnid=sVmtr9_DEl3QaM:&amp;tbnh=95&amp;tbnw=144&amp;prev=/images%3Fq%3Dclima%2Bmediterraneo%26gbv%3D2%26svnum%3D10%26hl%3Des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hyperlink" Target="http://images.google.es/imgres?imgurl=http://blog.sekano.org/wp-content/uploads/2006/10/bosque-ribera1.jpg&amp;imgrefurl=http://blog.sekano.org/%3Fp%3D793&amp;h=426&amp;w=565&amp;sz=110&amp;hl=es&amp;start=25&amp;tbnid=cFWUfrXAyQyZ5M:&amp;tbnh=101&amp;tbnw=134&amp;prev=/images%3Fq%3Dclima%2Bmediterraneo%26start%3D20%26gbv%3D2%26ndsp%3D20%26svnum%3D10%26hl%3Des%26sa%3DN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images.google.es/imgres?imgurl=http://geografia.laguia2000.com/wp-content/uploads/2007/03/hochsteinchen_03.jpg&amp;imgrefurl=http://geografia.laguia2000.com/climatologia/clima-continental-humedo&amp;h=188&amp;w=250&amp;sz=29&amp;hl=es&amp;start=21&amp;tbnid=hAvLy-QQNjqc6M:&amp;tbnh=83&amp;tbnw=111&amp;prev=/images%3Fq%3Dclima%2Bcontinental%26start%3D20%26gbv%3D2%26ndsp%3D20%26svnum%3D10%26hl%3Des%26sa%3DN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hyperlink" Target="http://images.google.es/imgres?imgurl=http://www.somosamigosdelatierra.org/00_imagenes/pradera.jpg&amp;imgrefurl=http://www.somosamigosdelatierra.org/05_ecosistemas/biomapradera/b_pradera.htm&amp;h=204&amp;w=270&amp;sz=20&amp;hl=es&amp;start=5&amp;tbnid=VXWLQQy2hIVXBM:&amp;tbnh=85&amp;tbnw=113&amp;prev=/images%3Fq%3Dpradera%26gbv%3D2%26svnum%3D10%26hl%3D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6C0B2538-1E75-684B-9427-243CC17F17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 wrap="square" anchor="b">
            <a:normAutofit/>
          </a:bodyPr>
          <a:lstStyle/>
          <a:p>
            <a:r>
              <a:rPr lang="es-ES" altLang="es-ES"/>
              <a:t>Los climas del mundo</a:t>
            </a:r>
          </a:p>
        </p:txBody>
      </p:sp>
      <p:pic>
        <p:nvPicPr>
          <p:cNvPr id="4" name="Imagen 3" descr="Las diferentes zonas climáticas y sus paisajes">
            <a:extLst>
              <a:ext uri="{FF2B5EF4-FFF2-40B4-BE49-F238E27FC236}">
                <a16:creationId xmlns:a16="http://schemas.microsoft.com/office/drawing/2014/main" id="{B73E4559-D17B-68F2-94B1-C8D60E7DD7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698"/>
          <a:stretch>
            <a:fillRect/>
          </a:stretch>
        </p:blipFill>
        <p:spPr>
          <a:xfrm>
            <a:off x="457200" y="1719263"/>
            <a:ext cx="8229600" cy="4411662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6" name="Text Box 4">
            <a:extLst>
              <a:ext uri="{FF2B5EF4-FFF2-40B4-BE49-F238E27FC236}">
                <a16:creationId xmlns:a16="http://schemas.microsoft.com/office/drawing/2014/main" id="{A41FE247-05F2-892C-4E2F-1375A6B437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476250"/>
            <a:ext cx="4392612" cy="404813"/>
          </a:xfrm>
          <a:prstGeom prst="rect">
            <a:avLst/>
          </a:prstGeom>
          <a:solidFill>
            <a:srgbClr val="FFFF66"/>
          </a:solidFill>
          <a:ln w="38100">
            <a:solidFill>
              <a:srgbClr val="FFCC00"/>
            </a:solidFill>
            <a:prstDash val="dash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/>
              <a:t>CLIMA OCEÁNICO</a:t>
            </a:r>
          </a:p>
        </p:txBody>
      </p:sp>
      <p:pic>
        <p:nvPicPr>
          <p:cNvPr id="79878" name="Picture 6">
            <a:hlinkClick r:id="rId2"/>
            <a:extLst>
              <a:ext uri="{FF2B5EF4-FFF2-40B4-BE49-F238E27FC236}">
                <a16:creationId xmlns:a16="http://schemas.microsoft.com/office/drawing/2014/main" id="{AFE14BE2-AE21-9EE5-8D86-F81B62F0F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4941888"/>
            <a:ext cx="2112962" cy="154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880" name="Picture 8">
            <a:hlinkClick r:id="rId4"/>
            <a:extLst>
              <a:ext uri="{FF2B5EF4-FFF2-40B4-BE49-F238E27FC236}">
                <a16:creationId xmlns:a16="http://schemas.microsoft.com/office/drawing/2014/main" id="{E045E902-56E0-9B30-DCDD-296258B9F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5013325"/>
            <a:ext cx="2278063" cy="1519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881" name="AutoShape 9">
            <a:extLst>
              <a:ext uri="{FF2B5EF4-FFF2-40B4-BE49-F238E27FC236}">
                <a16:creationId xmlns:a16="http://schemas.microsoft.com/office/drawing/2014/main" id="{F870346A-4E79-9F6E-24B9-A42E90635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341438"/>
            <a:ext cx="288925" cy="287337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9882" name="AutoShape 10">
            <a:extLst>
              <a:ext uri="{FF2B5EF4-FFF2-40B4-BE49-F238E27FC236}">
                <a16:creationId xmlns:a16="http://schemas.microsoft.com/office/drawing/2014/main" id="{95E9E915-A159-739F-D441-357AE0C02B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844675"/>
            <a:ext cx="288925" cy="287338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9883" name="AutoShape 11">
            <a:extLst>
              <a:ext uri="{FF2B5EF4-FFF2-40B4-BE49-F238E27FC236}">
                <a16:creationId xmlns:a16="http://schemas.microsoft.com/office/drawing/2014/main" id="{7725A356-5E8F-672C-0604-E770E84EB1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2349500"/>
            <a:ext cx="287337" cy="288925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9884" name="AutoShape 12">
            <a:extLst>
              <a:ext uri="{FF2B5EF4-FFF2-40B4-BE49-F238E27FC236}">
                <a16:creationId xmlns:a16="http://schemas.microsoft.com/office/drawing/2014/main" id="{B11273D2-EB3D-F4B3-A09B-0400EF47E3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2852738"/>
            <a:ext cx="287337" cy="288925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9885" name="AutoShape 13">
            <a:extLst>
              <a:ext uri="{FF2B5EF4-FFF2-40B4-BE49-F238E27FC236}">
                <a16:creationId xmlns:a16="http://schemas.microsoft.com/office/drawing/2014/main" id="{D2B19DC7-CA8C-ED3C-24B6-218678585B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3500438"/>
            <a:ext cx="288925" cy="288925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9886" name="Text Box 14">
            <a:extLst>
              <a:ext uri="{FF2B5EF4-FFF2-40B4-BE49-F238E27FC236}">
                <a16:creationId xmlns:a16="http://schemas.microsoft.com/office/drawing/2014/main" id="{5DD42CC2-A3DA-823F-1120-75E9F36A1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1341438"/>
            <a:ext cx="7848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Las temperaturas son suaves.</a:t>
            </a:r>
          </a:p>
        </p:txBody>
      </p:sp>
      <p:sp>
        <p:nvSpPr>
          <p:cNvPr id="79887" name="Text Box 15">
            <a:extLst>
              <a:ext uri="{FF2B5EF4-FFF2-40B4-BE49-F238E27FC236}">
                <a16:creationId xmlns:a16="http://schemas.microsoft.com/office/drawing/2014/main" id="{B3CDD66E-88BC-818D-3081-19A949DD37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1773238"/>
            <a:ext cx="79216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Las precipitaciones son abundantes y regulares.</a:t>
            </a:r>
          </a:p>
        </p:txBody>
      </p:sp>
      <p:sp>
        <p:nvSpPr>
          <p:cNvPr id="79888" name="Text Box 16">
            <a:extLst>
              <a:ext uri="{FF2B5EF4-FFF2-40B4-BE49-F238E27FC236}">
                <a16:creationId xmlns:a16="http://schemas.microsoft.com/office/drawing/2014/main" id="{9F43724B-5EF5-8F63-D14D-E8E4F16A1C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2276475"/>
            <a:ext cx="79930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Los ríos tienen un caudal copioso y regular.</a:t>
            </a:r>
          </a:p>
        </p:txBody>
      </p:sp>
      <p:sp>
        <p:nvSpPr>
          <p:cNvPr id="79889" name="Text Box 17">
            <a:extLst>
              <a:ext uri="{FF2B5EF4-FFF2-40B4-BE49-F238E27FC236}">
                <a16:creationId xmlns:a16="http://schemas.microsoft.com/office/drawing/2014/main" id="{7D418C62-90B1-8047-F4E5-5785CFB96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2852738"/>
            <a:ext cx="76692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El paisaje típico son los bosques de hoja caduca.</a:t>
            </a:r>
          </a:p>
        </p:txBody>
      </p:sp>
      <p:sp>
        <p:nvSpPr>
          <p:cNvPr id="79890" name="Text Box 18">
            <a:extLst>
              <a:ext uri="{FF2B5EF4-FFF2-40B4-BE49-F238E27FC236}">
                <a16:creationId xmlns:a16="http://schemas.microsoft.com/office/drawing/2014/main" id="{9E3C0E69-7E26-9462-5DC5-BF952BDE06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3500438"/>
            <a:ext cx="79216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Es un medio muy poblado y por lo tanto muy humanizado.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9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9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9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9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9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79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79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79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79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79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79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5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79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6" grpId="0" animBg="1"/>
      <p:bldP spid="79886" grpId="0"/>
      <p:bldP spid="79887" grpId="0"/>
      <p:bldP spid="79888" grpId="0"/>
      <p:bldP spid="79889" grpId="0"/>
      <p:bldP spid="7989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8" name="Text Box 4">
            <a:extLst>
              <a:ext uri="{FF2B5EF4-FFF2-40B4-BE49-F238E27FC236}">
                <a16:creationId xmlns:a16="http://schemas.microsoft.com/office/drawing/2014/main" id="{5599DDDA-ECF6-F6DE-03F0-65FFDB852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404813"/>
            <a:ext cx="58324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s-ES_tradnl" altLang="es-ES"/>
          </a:p>
        </p:txBody>
      </p:sp>
      <p:sp>
        <p:nvSpPr>
          <p:cNvPr id="134149" name="Text Box 5">
            <a:extLst>
              <a:ext uri="{FF2B5EF4-FFF2-40B4-BE49-F238E27FC236}">
                <a16:creationId xmlns:a16="http://schemas.microsoft.com/office/drawing/2014/main" id="{BCE374C4-074D-7DD1-020B-84619B8259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404813"/>
            <a:ext cx="3889375" cy="442912"/>
          </a:xfrm>
          <a:prstGeom prst="rect">
            <a:avLst/>
          </a:prstGeom>
          <a:solidFill>
            <a:srgbClr val="33CCFF"/>
          </a:solidFill>
          <a:ln w="76200" cap="rnd">
            <a:solidFill>
              <a:srgbClr val="0000FF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/>
              <a:t>FRÍOS</a:t>
            </a:r>
          </a:p>
        </p:txBody>
      </p:sp>
      <p:cxnSp>
        <p:nvCxnSpPr>
          <p:cNvPr id="134150" name="AutoShape 6">
            <a:extLst>
              <a:ext uri="{FF2B5EF4-FFF2-40B4-BE49-F238E27FC236}">
                <a16:creationId xmlns:a16="http://schemas.microsoft.com/office/drawing/2014/main" id="{58527489-FE2A-233B-5461-33019A7C8671}"/>
              </a:ext>
            </a:extLst>
          </p:cNvPr>
          <p:cNvCxnSpPr>
            <a:cxnSpLocks noChangeShapeType="1"/>
            <a:stCxn id="134149" idx="2"/>
          </p:cNvCxnSpPr>
          <p:nvPr/>
        </p:nvCxnSpPr>
        <p:spPr bwMode="auto">
          <a:xfrm rot="5400000">
            <a:off x="1759743" y="961232"/>
            <a:ext cx="2671763" cy="2520950"/>
          </a:xfrm>
          <a:prstGeom prst="bentConnector3">
            <a:avLst>
              <a:gd name="adj1" fmla="val 4961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4151" name="Text Box 7">
            <a:extLst>
              <a:ext uri="{FF2B5EF4-FFF2-40B4-BE49-F238E27FC236}">
                <a16:creationId xmlns:a16="http://schemas.microsoft.com/office/drawing/2014/main" id="{676C90BC-5D6B-72F6-622C-1646CCE653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3500438"/>
            <a:ext cx="18002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_tradnl" altLang="es-ES"/>
          </a:p>
        </p:txBody>
      </p:sp>
      <p:sp>
        <p:nvSpPr>
          <p:cNvPr id="134153" name="Text Box 9">
            <a:extLst>
              <a:ext uri="{FF2B5EF4-FFF2-40B4-BE49-F238E27FC236}">
                <a16:creationId xmlns:a16="http://schemas.microsoft.com/office/drawing/2014/main" id="{6D8CC2D6-BEE3-FD81-AAC9-1E9314C832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3500438"/>
            <a:ext cx="18716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_tradnl" altLang="es-ES"/>
          </a:p>
        </p:txBody>
      </p:sp>
      <p:sp>
        <p:nvSpPr>
          <p:cNvPr id="134154" name="Text Box 10">
            <a:extLst>
              <a:ext uri="{FF2B5EF4-FFF2-40B4-BE49-F238E27FC236}">
                <a16:creationId xmlns:a16="http://schemas.microsoft.com/office/drawing/2014/main" id="{9EFA7066-AF9D-773E-0CDD-878E11E268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3500438"/>
            <a:ext cx="1584325" cy="404812"/>
          </a:xfrm>
          <a:prstGeom prst="rect">
            <a:avLst/>
          </a:prstGeom>
          <a:solidFill>
            <a:srgbClr val="0099FF"/>
          </a:solidFill>
          <a:ln w="38100">
            <a:solidFill>
              <a:srgbClr val="0000CC"/>
            </a:solidFill>
            <a:prstDash val="dash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/>
              <a:t>POLAR</a:t>
            </a:r>
          </a:p>
        </p:txBody>
      </p:sp>
      <p:cxnSp>
        <p:nvCxnSpPr>
          <p:cNvPr id="134155" name="AutoShape 11">
            <a:extLst>
              <a:ext uri="{FF2B5EF4-FFF2-40B4-BE49-F238E27FC236}">
                <a16:creationId xmlns:a16="http://schemas.microsoft.com/office/drawing/2014/main" id="{9BCE0461-6119-0345-1ABE-6F2B70CD7B24}"/>
              </a:ext>
            </a:extLst>
          </p:cNvPr>
          <p:cNvCxnSpPr>
            <a:cxnSpLocks noChangeShapeType="1"/>
            <a:stCxn id="134149" idx="2"/>
          </p:cNvCxnSpPr>
          <p:nvPr/>
        </p:nvCxnSpPr>
        <p:spPr bwMode="auto">
          <a:xfrm rot="16200000" flipH="1">
            <a:off x="4352131" y="889794"/>
            <a:ext cx="2671763" cy="2663825"/>
          </a:xfrm>
          <a:prstGeom prst="bentConnector3">
            <a:avLst>
              <a:gd name="adj1" fmla="val 4961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4156" name="Text Box 12">
            <a:extLst>
              <a:ext uri="{FF2B5EF4-FFF2-40B4-BE49-F238E27FC236}">
                <a16:creationId xmlns:a16="http://schemas.microsoft.com/office/drawing/2014/main" id="{83AC83E3-43D0-5216-21C2-A75EE66B5D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3500438"/>
            <a:ext cx="2160587" cy="404812"/>
          </a:xfrm>
          <a:prstGeom prst="rect">
            <a:avLst/>
          </a:prstGeom>
          <a:solidFill>
            <a:srgbClr val="0099FF"/>
          </a:solidFill>
          <a:ln w="38100">
            <a:solidFill>
              <a:srgbClr val="0000CC"/>
            </a:solidFill>
            <a:prstDash val="dash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/>
              <a:t>ALTA MONTAÑA</a:t>
            </a:r>
          </a:p>
        </p:txBody>
      </p:sp>
      <p:pic>
        <p:nvPicPr>
          <p:cNvPr id="134158" name="Picture 14">
            <a:hlinkClick r:id="rId2"/>
            <a:extLst>
              <a:ext uri="{FF2B5EF4-FFF2-40B4-BE49-F238E27FC236}">
                <a16:creationId xmlns:a16="http://schemas.microsoft.com/office/drawing/2014/main" id="{B3DB8EA8-008A-5408-6A93-35D711F12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941888"/>
            <a:ext cx="2386012" cy="156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62" name="Picture 18">
            <a:hlinkClick r:id="rId4"/>
            <a:extLst>
              <a:ext uri="{FF2B5EF4-FFF2-40B4-BE49-F238E27FC236}">
                <a16:creationId xmlns:a16="http://schemas.microsoft.com/office/drawing/2014/main" id="{A85EABC8-80BB-A9AA-285F-FF4BA799E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941888"/>
            <a:ext cx="2400300" cy="163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41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4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4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4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134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34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4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34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34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34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9" grpId="0" animBg="1"/>
      <p:bldP spid="134154" grpId="0" animBg="1"/>
      <p:bldP spid="13415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2" name="Text Box 4">
            <a:extLst>
              <a:ext uri="{FF2B5EF4-FFF2-40B4-BE49-F238E27FC236}">
                <a16:creationId xmlns:a16="http://schemas.microsoft.com/office/drawing/2014/main" id="{C17DD154-6EAD-38C5-FB6F-2CA0AC2B0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476250"/>
            <a:ext cx="3384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s-ES_tradnl" altLang="es-ES"/>
          </a:p>
        </p:txBody>
      </p:sp>
      <p:sp>
        <p:nvSpPr>
          <p:cNvPr id="135173" name="Text Box 5">
            <a:extLst>
              <a:ext uri="{FF2B5EF4-FFF2-40B4-BE49-F238E27FC236}">
                <a16:creationId xmlns:a16="http://schemas.microsoft.com/office/drawing/2014/main" id="{8685F5BE-5373-F733-B058-C1427C540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404813"/>
            <a:ext cx="3240087" cy="404812"/>
          </a:xfrm>
          <a:prstGeom prst="rect">
            <a:avLst/>
          </a:prstGeom>
          <a:solidFill>
            <a:srgbClr val="0099FF"/>
          </a:solidFill>
          <a:ln w="38100">
            <a:solidFill>
              <a:srgbClr val="0000CC"/>
            </a:solidFill>
            <a:prstDash val="dash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/>
              <a:t>CLIMA POLAR</a:t>
            </a:r>
          </a:p>
        </p:txBody>
      </p:sp>
      <p:pic>
        <p:nvPicPr>
          <p:cNvPr id="135175" name="Picture 7">
            <a:hlinkClick r:id="rId2"/>
            <a:extLst>
              <a:ext uri="{FF2B5EF4-FFF2-40B4-BE49-F238E27FC236}">
                <a16:creationId xmlns:a16="http://schemas.microsoft.com/office/drawing/2014/main" id="{0AE7ACA8-8C8E-7B42-3A19-754099AE5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4797425"/>
            <a:ext cx="2298700" cy="171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177" name="Picture 9">
            <a:hlinkClick r:id="rId4"/>
            <a:extLst>
              <a:ext uri="{FF2B5EF4-FFF2-40B4-BE49-F238E27FC236}">
                <a16:creationId xmlns:a16="http://schemas.microsoft.com/office/drawing/2014/main" id="{AC34B866-D2A7-359A-E5B3-3726FF2DC7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4868863"/>
            <a:ext cx="226695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178" name="AutoShape 10">
            <a:extLst>
              <a:ext uri="{FF2B5EF4-FFF2-40B4-BE49-F238E27FC236}">
                <a16:creationId xmlns:a16="http://schemas.microsoft.com/office/drawing/2014/main" id="{8873C20E-4736-2843-687B-489E895390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412875"/>
            <a:ext cx="287337" cy="287338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35179" name="AutoShape 11">
            <a:extLst>
              <a:ext uri="{FF2B5EF4-FFF2-40B4-BE49-F238E27FC236}">
                <a16:creationId xmlns:a16="http://schemas.microsoft.com/office/drawing/2014/main" id="{30B2AFB8-D8BC-5353-E0B9-9B5CEDCDF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916113"/>
            <a:ext cx="288925" cy="287337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35180" name="AutoShape 12">
            <a:extLst>
              <a:ext uri="{FF2B5EF4-FFF2-40B4-BE49-F238E27FC236}">
                <a16:creationId xmlns:a16="http://schemas.microsoft.com/office/drawing/2014/main" id="{2ED61901-B101-D0FC-2BE0-FFB505F7F0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2420938"/>
            <a:ext cx="287337" cy="287337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35181" name="AutoShape 13">
            <a:extLst>
              <a:ext uri="{FF2B5EF4-FFF2-40B4-BE49-F238E27FC236}">
                <a16:creationId xmlns:a16="http://schemas.microsoft.com/office/drawing/2014/main" id="{220A0259-E6EB-2B90-2956-0EE8762EBB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2924175"/>
            <a:ext cx="287337" cy="287338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35182" name="AutoShape 14">
            <a:extLst>
              <a:ext uri="{FF2B5EF4-FFF2-40B4-BE49-F238E27FC236}">
                <a16:creationId xmlns:a16="http://schemas.microsoft.com/office/drawing/2014/main" id="{FD9F753B-632E-5644-7CC9-D49DCC70D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3429000"/>
            <a:ext cx="287337" cy="288925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35183" name="Text Box 15">
            <a:extLst>
              <a:ext uri="{FF2B5EF4-FFF2-40B4-BE49-F238E27FC236}">
                <a16:creationId xmlns:a16="http://schemas.microsoft.com/office/drawing/2014/main" id="{BD472506-A031-4D22-AD6D-A585940409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412875"/>
            <a:ext cx="77057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Es el clima en el que hace más frío. Pueden llegar a los -50ºC.</a:t>
            </a:r>
          </a:p>
        </p:txBody>
      </p:sp>
      <p:sp>
        <p:nvSpPr>
          <p:cNvPr id="135184" name="Text Box 16">
            <a:extLst>
              <a:ext uri="{FF2B5EF4-FFF2-40B4-BE49-F238E27FC236}">
                <a16:creationId xmlns:a16="http://schemas.microsoft.com/office/drawing/2014/main" id="{CABBB612-8123-60B9-2D60-F2A738A61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916113"/>
            <a:ext cx="73437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Las precipitaciones son escasas.</a:t>
            </a:r>
          </a:p>
        </p:txBody>
      </p:sp>
      <p:sp>
        <p:nvSpPr>
          <p:cNvPr id="135185" name="Text Box 17">
            <a:extLst>
              <a:ext uri="{FF2B5EF4-FFF2-40B4-BE49-F238E27FC236}">
                <a16:creationId xmlns:a16="http://schemas.microsoft.com/office/drawing/2014/main" id="{ED225610-2C1C-595D-D45E-29F33BE8A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2349500"/>
            <a:ext cx="6985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Las aguas son subterráneas y la mayor parte están congeladas.</a:t>
            </a:r>
          </a:p>
        </p:txBody>
      </p:sp>
      <p:sp>
        <p:nvSpPr>
          <p:cNvPr id="135186" name="Text Box 18">
            <a:extLst>
              <a:ext uri="{FF2B5EF4-FFF2-40B4-BE49-F238E27FC236}">
                <a16:creationId xmlns:a16="http://schemas.microsoft.com/office/drawing/2014/main" id="{CCF0C7EB-7474-54DF-A537-A2DA33BAF2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2852738"/>
            <a:ext cx="77771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El paisaje típico son el iceberg y las tundras.</a:t>
            </a:r>
          </a:p>
        </p:txBody>
      </p:sp>
      <p:sp>
        <p:nvSpPr>
          <p:cNvPr id="135187" name="Text Box 19">
            <a:extLst>
              <a:ext uri="{FF2B5EF4-FFF2-40B4-BE49-F238E27FC236}">
                <a16:creationId xmlns:a16="http://schemas.microsoft.com/office/drawing/2014/main" id="{7AF944CD-2F49-31A3-7407-CF7D478EF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0" y="3284538"/>
            <a:ext cx="80645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Las condiciones para vivir allí son prácticamente imposible puesto que no hay agua liquida, animales ni plantas.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517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517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5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5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5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35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35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5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35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35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35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35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35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35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5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35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3" grpId="0" animBg="1"/>
      <p:bldP spid="135183" grpId="0"/>
      <p:bldP spid="135184" grpId="0"/>
      <p:bldP spid="135185" grpId="0"/>
      <p:bldP spid="135186" grpId="0"/>
      <p:bldP spid="13518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6" name="Text Box 4">
            <a:extLst>
              <a:ext uri="{FF2B5EF4-FFF2-40B4-BE49-F238E27FC236}">
                <a16:creationId xmlns:a16="http://schemas.microsoft.com/office/drawing/2014/main" id="{88043688-9DAB-40B4-C19C-A4EA933AA1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333375"/>
            <a:ext cx="3887788" cy="404813"/>
          </a:xfrm>
          <a:prstGeom prst="rect">
            <a:avLst/>
          </a:prstGeom>
          <a:solidFill>
            <a:srgbClr val="0099FF"/>
          </a:solidFill>
          <a:ln w="38100">
            <a:solidFill>
              <a:srgbClr val="0000CC"/>
            </a:solidFill>
            <a:prstDash val="dash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/>
              <a:t>CLIMA DE ALTA MONTAÑA</a:t>
            </a:r>
          </a:p>
        </p:txBody>
      </p:sp>
      <p:pic>
        <p:nvPicPr>
          <p:cNvPr id="136198" name="Picture 6">
            <a:hlinkClick r:id="rId2"/>
            <a:extLst>
              <a:ext uri="{FF2B5EF4-FFF2-40B4-BE49-F238E27FC236}">
                <a16:creationId xmlns:a16="http://schemas.microsoft.com/office/drawing/2014/main" id="{CE4052D3-4EFD-EF96-037C-9959395A80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795838"/>
            <a:ext cx="1711325" cy="171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199" name="Picture 7">
            <a:extLst>
              <a:ext uri="{FF2B5EF4-FFF2-40B4-BE49-F238E27FC236}">
                <a16:creationId xmlns:a16="http://schemas.microsoft.com/office/drawing/2014/main" id="{3FDA82D6-AE3A-FA3C-0A9A-0D301EC9B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762500"/>
            <a:ext cx="2363788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6200" name="AutoShape 8">
            <a:extLst>
              <a:ext uri="{FF2B5EF4-FFF2-40B4-BE49-F238E27FC236}">
                <a16:creationId xmlns:a16="http://schemas.microsoft.com/office/drawing/2014/main" id="{370E8C3C-BEC9-8506-F973-3AFD3755C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1268413"/>
            <a:ext cx="288925" cy="287337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36201" name="AutoShape 9">
            <a:extLst>
              <a:ext uri="{FF2B5EF4-FFF2-40B4-BE49-F238E27FC236}">
                <a16:creationId xmlns:a16="http://schemas.microsoft.com/office/drawing/2014/main" id="{1A36BE70-1163-BCC5-1AF9-00FB0C1485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1773238"/>
            <a:ext cx="288925" cy="288925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36202" name="AutoShape 10">
            <a:extLst>
              <a:ext uri="{FF2B5EF4-FFF2-40B4-BE49-F238E27FC236}">
                <a16:creationId xmlns:a16="http://schemas.microsoft.com/office/drawing/2014/main" id="{C5FFCD32-FF90-917B-BC9F-781D056B59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2276475"/>
            <a:ext cx="288925" cy="288925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36203" name="AutoShape 11">
            <a:extLst>
              <a:ext uri="{FF2B5EF4-FFF2-40B4-BE49-F238E27FC236}">
                <a16:creationId xmlns:a16="http://schemas.microsoft.com/office/drawing/2014/main" id="{0B0C3FA5-B4D7-D363-0CC7-767B7D88BA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2852738"/>
            <a:ext cx="287337" cy="288925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36204" name="AutoShape 12">
            <a:extLst>
              <a:ext uri="{FF2B5EF4-FFF2-40B4-BE49-F238E27FC236}">
                <a16:creationId xmlns:a16="http://schemas.microsoft.com/office/drawing/2014/main" id="{1F1FBC8C-FF90-73E2-8FCF-886444E69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3357563"/>
            <a:ext cx="287337" cy="288925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36206" name="Text Box 14">
            <a:extLst>
              <a:ext uri="{FF2B5EF4-FFF2-40B4-BE49-F238E27FC236}">
                <a16:creationId xmlns:a16="http://schemas.microsoft.com/office/drawing/2014/main" id="{728EB4D2-DF5C-95E4-3C39-8F1B1F516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1268413"/>
            <a:ext cx="7705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Las temperaturas son muy bajas en invierno y suaves en verano.</a:t>
            </a:r>
          </a:p>
        </p:txBody>
      </p:sp>
      <p:sp>
        <p:nvSpPr>
          <p:cNvPr id="136207" name="Text Box 15">
            <a:extLst>
              <a:ext uri="{FF2B5EF4-FFF2-40B4-BE49-F238E27FC236}">
                <a16:creationId xmlns:a16="http://schemas.microsoft.com/office/drawing/2014/main" id="{D36EE6DE-C775-BDE9-AFA4-44302DFA22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1700213"/>
            <a:ext cx="66976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Las precipitaciones son muy abundantes.</a:t>
            </a:r>
          </a:p>
        </p:txBody>
      </p:sp>
      <p:sp>
        <p:nvSpPr>
          <p:cNvPr id="136208" name="Text Box 16">
            <a:extLst>
              <a:ext uri="{FF2B5EF4-FFF2-40B4-BE49-F238E27FC236}">
                <a16:creationId xmlns:a16="http://schemas.microsoft.com/office/drawing/2014/main" id="{C87E2A87-B3C8-0541-16B5-4867794DE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2205038"/>
            <a:ext cx="69135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Los ríos suelen estar en estado liquido y en el medio del valle.</a:t>
            </a:r>
          </a:p>
        </p:txBody>
      </p:sp>
      <p:sp>
        <p:nvSpPr>
          <p:cNvPr id="136209" name="Text Box 17">
            <a:extLst>
              <a:ext uri="{FF2B5EF4-FFF2-40B4-BE49-F238E27FC236}">
                <a16:creationId xmlns:a16="http://schemas.microsoft.com/office/drawing/2014/main" id="{04EEEA80-1056-7607-4EFD-6D9AA2F93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2781300"/>
            <a:ext cx="69135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El paisaje típico es una vegetación escasa.</a:t>
            </a:r>
          </a:p>
        </p:txBody>
      </p:sp>
      <p:sp>
        <p:nvSpPr>
          <p:cNvPr id="136210" name="Text Box 18">
            <a:extLst>
              <a:ext uri="{FF2B5EF4-FFF2-40B4-BE49-F238E27FC236}">
                <a16:creationId xmlns:a16="http://schemas.microsoft.com/office/drawing/2014/main" id="{41159407-A337-8D34-1511-804C31CF00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3284538"/>
            <a:ext cx="66262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En la zona calida mejora el tiempo y la gente vive alli.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619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6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6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36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36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6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36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36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36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36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36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36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5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36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6" grpId="0" animBg="1"/>
      <p:bldP spid="136206" grpId="0"/>
      <p:bldP spid="136207" grpId="0"/>
      <p:bldP spid="136208" grpId="0"/>
      <p:bldP spid="136209" grpId="0"/>
      <p:bldP spid="1362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>
            <a:extLst>
              <a:ext uri="{FF2B5EF4-FFF2-40B4-BE49-F238E27FC236}">
                <a16:creationId xmlns:a16="http://schemas.microsoft.com/office/drawing/2014/main" id="{E5817A78-A2A6-C58D-C875-1A021B6CA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404813"/>
            <a:ext cx="48974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pattFill prst="smConfetti">
                  <a:fgClr>
                    <a:schemeClr val="tx1"/>
                  </a:fgClr>
                  <a:bgClr>
                    <a:srgbClr val="FFFFFF"/>
                  </a:bgClr>
                </a:patt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/>
              <a:t>Los climas del mundo</a:t>
            </a:r>
          </a:p>
        </p:txBody>
      </p:sp>
      <p:sp>
        <p:nvSpPr>
          <p:cNvPr id="3077" name="Line 5">
            <a:extLst>
              <a:ext uri="{FF2B5EF4-FFF2-40B4-BE49-F238E27FC236}">
                <a16:creationId xmlns:a16="http://schemas.microsoft.com/office/drawing/2014/main" id="{CBC6D581-270C-6B02-FC87-9EA89F67F0BF}"/>
              </a:ext>
            </a:extLst>
          </p:cNvPr>
          <p:cNvSpPr>
            <a:spLocks noChangeShapeType="1"/>
          </p:cNvSpPr>
          <p:nvPr/>
        </p:nvSpPr>
        <p:spPr bwMode="auto">
          <a:xfrm>
            <a:off x="4500563" y="836613"/>
            <a:ext cx="0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078" name="Text Box 6">
            <a:extLst>
              <a:ext uri="{FF2B5EF4-FFF2-40B4-BE49-F238E27FC236}">
                <a16:creationId xmlns:a16="http://schemas.microsoft.com/office/drawing/2014/main" id="{B51E8447-364B-A86B-7444-FB01EABC84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1773238"/>
            <a:ext cx="15113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Pueden ser:</a:t>
            </a:r>
          </a:p>
        </p:txBody>
      </p:sp>
      <p:sp>
        <p:nvSpPr>
          <p:cNvPr id="3081" name="Text Box 9">
            <a:extLst>
              <a:ext uri="{FF2B5EF4-FFF2-40B4-BE49-F238E27FC236}">
                <a16:creationId xmlns:a16="http://schemas.microsoft.com/office/drawing/2014/main" id="{25FFDA6A-A1A7-CA3C-428F-673909A93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068638"/>
            <a:ext cx="1800225" cy="369332"/>
          </a:xfrm>
          <a:prstGeom prst="rect">
            <a:avLst/>
          </a:prstGeom>
          <a:solidFill>
            <a:srgbClr val="FCA2A2"/>
          </a:solidFill>
          <a:ln w="76200" cap="rnd">
            <a:solidFill>
              <a:srgbClr val="FF0000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 dirty="0"/>
              <a:t>CÁLIDOS</a:t>
            </a:r>
          </a:p>
        </p:txBody>
      </p:sp>
      <p:cxnSp>
        <p:nvCxnSpPr>
          <p:cNvPr id="3084" name="AutoShape 12">
            <a:extLst>
              <a:ext uri="{FF2B5EF4-FFF2-40B4-BE49-F238E27FC236}">
                <a16:creationId xmlns:a16="http://schemas.microsoft.com/office/drawing/2014/main" id="{202392AD-741D-BE67-4903-C3653AF51737}"/>
              </a:ext>
            </a:extLst>
          </p:cNvPr>
          <p:cNvCxnSpPr>
            <a:cxnSpLocks noChangeShapeType="1"/>
            <a:endCxn id="3081" idx="0"/>
          </p:cNvCxnSpPr>
          <p:nvPr/>
        </p:nvCxnSpPr>
        <p:spPr bwMode="auto">
          <a:xfrm rot="10800000" flipV="1">
            <a:off x="1584327" y="1951038"/>
            <a:ext cx="2089149" cy="11176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87" name="Text Box 15">
            <a:extLst>
              <a:ext uri="{FF2B5EF4-FFF2-40B4-BE49-F238E27FC236}">
                <a16:creationId xmlns:a16="http://schemas.microsoft.com/office/drawing/2014/main" id="{A15CE362-C397-9C1C-C600-CF7CA7CA23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0" y="3068638"/>
            <a:ext cx="1727200" cy="442912"/>
          </a:xfrm>
          <a:prstGeom prst="rect">
            <a:avLst/>
          </a:prstGeom>
          <a:solidFill>
            <a:srgbClr val="F0F2AC"/>
          </a:solidFill>
          <a:ln w="76200" cap="rnd">
            <a:solidFill>
              <a:srgbClr val="FFCC00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/>
              <a:t>TEMPLADOS</a:t>
            </a:r>
          </a:p>
        </p:txBody>
      </p:sp>
      <p:cxnSp>
        <p:nvCxnSpPr>
          <p:cNvPr id="3088" name="AutoShape 16">
            <a:extLst>
              <a:ext uri="{FF2B5EF4-FFF2-40B4-BE49-F238E27FC236}">
                <a16:creationId xmlns:a16="http://schemas.microsoft.com/office/drawing/2014/main" id="{7CE65BA4-8029-B3D6-8CB8-4422335EA908}"/>
              </a:ext>
            </a:extLst>
          </p:cNvPr>
          <p:cNvCxnSpPr>
            <a:cxnSpLocks noChangeShapeType="1"/>
            <a:stCxn id="3078" idx="3"/>
            <a:endCxn id="3089" idx="0"/>
          </p:cNvCxnSpPr>
          <p:nvPr/>
        </p:nvCxnSpPr>
        <p:spPr bwMode="auto">
          <a:xfrm>
            <a:off x="5219700" y="1956594"/>
            <a:ext cx="2520951" cy="1112044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89" name="Text Box 17">
            <a:extLst>
              <a:ext uri="{FF2B5EF4-FFF2-40B4-BE49-F238E27FC236}">
                <a16:creationId xmlns:a16="http://schemas.microsoft.com/office/drawing/2014/main" id="{8E7255E2-9F6C-BFA3-CBAC-4F17A6CEE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8488" y="3068638"/>
            <a:ext cx="1584325" cy="369332"/>
          </a:xfrm>
          <a:prstGeom prst="rect">
            <a:avLst/>
          </a:prstGeom>
          <a:solidFill>
            <a:srgbClr val="A5EFF9"/>
          </a:solidFill>
          <a:ln w="76200" cap="rnd">
            <a:solidFill>
              <a:srgbClr val="0066FF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 dirty="0"/>
              <a:t>FRÍOS</a:t>
            </a:r>
          </a:p>
        </p:txBody>
      </p:sp>
      <p:sp>
        <p:nvSpPr>
          <p:cNvPr id="3090" name="Line 18">
            <a:extLst>
              <a:ext uri="{FF2B5EF4-FFF2-40B4-BE49-F238E27FC236}">
                <a16:creationId xmlns:a16="http://schemas.microsoft.com/office/drawing/2014/main" id="{B71F3C36-5551-3EF1-18D8-835AE29E48FD}"/>
              </a:ext>
            </a:extLst>
          </p:cNvPr>
          <p:cNvSpPr>
            <a:spLocks noChangeShapeType="1"/>
          </p:cNvSpPr>
          <p:nvPr/>
        </p:nvSpPr>
        <p:spPr bwMode="auto">
          <a:xfrm>
            <a:off x="4500563" y="2060575"/>
            <a:ext cx="0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pic>
        <p:nvPicPr>
          <p:cNvPr id="3092" name="Picture 20">
            <a:hlinkClick r:id="rId2"/>
            <a:extLst>
              <a:ext uri="{FF2B5EF4-FFF2-40B4-BE49-F238E27FC236}">
                <a16:creationId xmlns:a16="http://schemas.microsoft.com/office/drawing/2014/main" id="{5D07EECF-9D9D-E82A-5C17-1F339AFEA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797300"/>
            <a:ext cx="1943100" cy="1360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>
            <a:hlinkClick r:id="rId4"/>
            <a:extLst>
              <a:ext uri="{FF2B5EF4-FFF2-40B4-BE49-F238E27FC236}">
                <a16:creationId xmlns:a16="http://schemas.microsoft.com/office/drawing/2014/main" id="{8893F97D-FCF2-A520-A94D-DF54C1503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3789363"/>
            <a:ext cx="2089150" cy="1389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6" name="Picture 24">
            <a:hlinkClick r:id="rId6"/>
            <a:extLst>
              <a:ext uri="{FF2B5EF4-FFF2-40B4-BE49-F238E27FC236}">
                <a16:creationId xmlns:a16="http://schemas.microsoft.com/office/drawing/2014/main" id="{90F701D5-EB9C-1D89-5DD9-8D34BB763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3860800"/>
            <a:ext cx="2009775" cy="1354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8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8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3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8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3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800"/>
                            </p:stCondLst>
                            <p:childTnLst>
                              <p:par>
                                <p:cTn id="3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3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800"/>
                            </p:stCondLst>
                            <p:childTnLst>
                              <p:par>
                                <p:cTn id="3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300"/>
                            </p:stCondLst>
                            <p:childTnLst>
                              <p:par>
                                <p:cTn id="4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4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3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6300"/>
                            </p:stCondLst>
                            <p:childTnLst>
                              <p:par>
                                <p:cTn id="5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6800"/>
                            </p:stCondLst>
                            <p:childTnLst>
                              <p:par>
                                <p:cTn id="5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3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3076" grpId="1"/>
      <p:bldP spid="3078" grpId="0"/>
      <p:bldP spid="3081" grpId="0" animBg="1"/>
      <p:bldP spid="3087" grpId="0" animBg="1"/>
      <p:bldP spid="308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>
            <a:extLst>
              <a:ext uri="{FF2B5EF4-FFF2-40B4-BE49-F238E27FC236}">
                <a16:creationId xmlns:a16="http://schemas.microsoft.com/office/drawing/2014/main" id="{686377E2-ACA8-A2C5-9F2E-E3E43852ED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476250"/>
            <a:ext cx="2808287" cy="369332"/>
          </a:xfrm>
          <a:prstGeom prst="rect">
            <a:avLst/>
          </a:prstGeom>
          <a:solidFill>
            <a:srgbClr val="FCA2A2"/>
          </a:solidFill>
          <a:ln w="76200" cap="rnd">
            <a:solidFill>
              <a:srgbClr val="FF0000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 dirty="0"/>
              <a:t>CÁLIDOS</a:t>
            </a:r>
          </a:p>
        </p:txBody>
      </p:sp>
      <p:cxnSp>
        <p:nvCxnSpPr>
          <p:cNvPr id="4101" name="AutoShape 5">
            <a:extLst>
              <a:ext uri="{FF2B5EF4-FFF2-40B4-BE49-F238E27FC236}">
                <a16:creationId xmlns:a16="http://schemas.microsoft.com/office/drawing/2014/main" id="{FB29C662-B942-CBFC-C5A6-F3C1FD26ACDD}"/>
              </a:ext>
            </a:extLst>
          </p:cNvPr>
          <p:cNvCxnSpPr>
            <a:cxnSpLocks noChangeShapeType="1"/>
            <a:stCxn id="4100" idx="2"/>
          </p:cNvCxnSpPr>
          <p:nvPr/>
        </p:nvCxnSpPr>
        <p:spPr bwMode="auto">
          <a:xfrm rot="5400000">
            <a:off x="1445539" y="1019294"/>
            <a:ext cx="2975531" cy="262810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103" name="Text Box 7">
            <a:extLst>
              <a:ext uri="{FF2B5EF4-FFF2-40B4-BE49-F238E27FC236}">
                <a16:creationId xmlns:a16="http://schemas.microsoft.com/office/drawing/2014/main" id="{A74E8C87-09CA-2D3B-0879-2FA2199A89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3860800"/>
            <a:ext cx="1728788" cy="404813"/>
          </a:xfrm>
          <a:prstGeom prst="rect">
            <a:avLst/>
          </a:prstGeom>
          <a:solidFill>
            <a:srgbClr val="FF9966"/>
          </a:solidFill>
          <a:ln w="38100">
            <a:solidFill>
              <a:srgbClr val="FF3300"/>
            </a:solidFill>
            <a:prstDash val="dash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/>
              <a:t>ECUATORIAL</a:t>
            </a:r>
          </a:p>
        </p:txBody>
      </p:sp>
      <p:cxnSp>
        <p:nvCxnSpPr>
          <p:cNvPr id="4104" name="AutoShape 8">
            <a:extLst>
              <a:ext uri="{FF2B5EF4-FFF2-40B4-BE49-F238E27FC236}">
                <a16:creationId xmlns:a16="http://schemas.microsoft.com/office/drawing/2014/main" id="{E712B002-37A1-6615-D17B-443F3327B589}"/>
              </a:ext>
            </a:extLst>
          </p:cNvPr>
          <p:cNvCxnSpPr>
            <a:cxnSpLocks noChangeShapeType="1"/>
            <a:stCxn id="4100" idx="2"/>
          </p:cNvCxnSpPr>
          <p:nvPr/>
        </p:nvCxnSpPr>
        <p:spPr bwMode="auto">
          <a:xfrm rot="16200000" flipH="1">
            <a:off x="4182388" y="910550"/>
            <a:ext cx="2975531" cy="284559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105" name="Text Box 9">
            <a:extLst>
              <a:ext uri="{FF2B5EF4-FFF2-40B4-BE49-F238E27FC236}">
                <a16:creationId xmlns:a16="http://schemas.microsoft.com/office/drawing/2014/main" id="{9CA3EFBC-1A81-89B4-53A1-B57F7CB69C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3789363"/>
            <a:ext cx="1512888" cy="404812"/>
          </a:xfrm>
          <a:prstGeom prst="rect">
            <a:avLst/>
          </a:prstGeom>
          <a:solidFill>
            <a:srgbClr val="FF9966"/>
          </a:solidFill>
          <a:ln w="38100">
            <a:solidFill>
              <a:srgbClr val="FF3300"/>
            </a:solidFill>
            <a:prstDash val="dash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/>
              <a:t>TROPICAL</a:t>
            </a:r>
          </a:p>
        </p:txBody>
      </p:sp>
      <p:cxnSp>
        <p:nvCxnSpPr>
          <p:cNvPr id="4106" name="AutoShape 10">
            <a:extLst>
              <a:ext uri="{FF2B5EF4-FFF2-40B4-BE49-F238E27FC236}">
                <a16:creationId xmlns:a16="http://schemas.microsoft.com/office/drawing/2014/main" id="{51C056C4-529E-62AB-8F12-7FE7DB35EAFA}"/>
              </a:ext>
            </a:extLst>
          </p:cNvPr>
          <p:cNvCxnSpPr>
            <a:cxnSpLocks noChangeShapeType="1"/>
            <a:stCxn id="4100" idx="2"/>
            <a:endCxn id="4107" idx="0"/>
          </p:cNvCxnSpPr>
          <p:nvPr/>
        </p:nvCxnSpPr>
        <p:spPr bwMode="auto">
          <a:xfrm>
            <a:off x="4247357" y="845582"/>
            <a:ext cx="0" cy="301521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107" name="Text Box 11">
            <a:extLst>
              <a:ext uri="{FF2B5EF4-FFF2-40B4-BE49-F238E27FC236}">
                <a16:creationId xmlns:a16="http://schemas.microsoft.com/office/drawing/2014/main" id="{65C36548-C289-FE9C-BACD-81B0CD6F7F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3860800"/>
            <a:ext cx="1655763" cy="369332"/>
          </a:xfrm>
          <a:prstGeom prst="rect">
            <a:avLst/>
          </a:prstGeom>
          <a:solidFill>
            <a:srgbClr val="FF9966"/>
          </a:solidFill>
          <a:ln w="38100">
            <a:solidFill>
              <a:srgbClr val="FF3300"/>
            </a:solidFill>
            <a:prstDash val="dash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 dirty="0"/>
              <a:t>DESÉRTICO</a:t>
            </a:r>
          </a:p>
        </p:txBody>
      </p:sp>
      <p:pic>
        <p:nvPicPr>
          <p:cNvPr id="4119" name="Picture 23">
            <a:hlinkClick r:id="rId2"/>
            <a:extLst>
              <a:ext uri="{FF2B5EF4-FFF2-40B4-BE49-F238E27FC236}">
                <a16:creationId xmlns:a16="http://schemas.microsoft.com/office/drawing/2014/main" id="{85F64265-11DC-7AEA-36C6-002288B86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508500"/>
            <a:ext cx="1933575" cy="152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1" name="Picture 25">
            <a:hlinkClick r:id="rId4"/>
            <a:extLst>
              <a:ext uri="{FF2B5EF4-FFF2-40B4-BE49-F238E27FC236}">
                <a16:creationId xmlns:a16="http://schemas.microsoft.com/office/drawing/2014/main" id="{A073D567-7DBF-9BD5-30AA-B513CA507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486275"/>
            <a:ext cx="2182812" cy="156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3" name="Picture 27">
            <a:hlinkClick r:id="rId6"/>
            <a:extLst>
              <a:ext uri="{FF2B5EF4-FFF2-40B4-BE49-F238E27FC236}">
                <a16:creationId xmlns:a16="http://schemas.microsoft.com/office/drawing/2014/main" id="{6538D227-20E7-49E6-0889-A0130EE8B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4508500"/>
            <a:ext cx="2376487" cy="160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4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/>
      <p:bldP spid="4103" grpId="0" animBg="1"/>
      <p:bldP spid="4105" grpId="0" animBg="1"/>
      <p:bldP spid="410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4">
            <a:extLst>
              <a:ext uri="{FF2B5EF4-FFF2-40B4-BE49-F238E27FC236}">
                <a16:creationId xmlns:a16="http://schemas.microsoft.com/office/drawing/2014/main" id="{8E0CD88E-BF6D-E4C0-6602-C3BABE6B4D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260350"/>
            <a:ext cx="5184775" cy="404813"/>
          </a:xfrm>
          <a:prstGeom prst="rect">
            <a:avLst/>
          </a:prstGeom>
          <a:solidFill>
            <a:srgbClr val="FF9966"/>
          </a:solidFill>
          <a:ln w="38100">
            <a:solidFill>
              <a:srgbClr val="FF3300"/>
            </a:solidFill>
            <a:prstDash val="dash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/>
              <a:t>CLIMA ECUATORIAL</a:t>
            </a:r>
          </a:p>
        </p:txBody>
      </p:sp>
      <p:sp>
        <p:nvSpPr>
          <p:cNvPr id="6149" name="AutoShape 5">
            <a:extLst>
              <a:ext uri="{FF2B5EF4-FFF2-40B4-BE49-F238E27FC236}">
                <a16:creationId xmlns:a16="http://schemas.microsoft.com/office/drawing/2014/main" id="{B9ABF209-43E0-F212-D7BD-307D6513A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1412875"/>
            <a:ext cx="287337" cy="287338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s-ES_tradnl" altLang="es-ES"/>
          </a:p>
        </p:txBody>
      </p:sp>
      <p:sp>
        <p:nvSpPr>
          <p:cNvPr id="6150" name="AutoShape 6">
            <a:extLst>
              <a:ext uri="{FF2B5EF4-FFF2-40B4-BE49-F238E27FC236}">
                <a16:creationId xmlns:a16="http://schemas.microsoft.com/office/drawing/2014/main" id="{F1C4C500-3281-74C7-D867-194934B5B3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1989138"/>
            <a:ext cx="287337" cy="287337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6151" name="AutoShape 7">
            <a:extLst>
              <a:ext uri="{FF2B5EF4-FFF2-40B4-BE49-F238E27FC236}">
                <a16:creationId xmlns:a16="http://schemas.microsoft.com/office/drawing/2014/main" id="{8AB4AA57-5563-C6AF-3174-6309FDE0B0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2565400"/>
            <a:ext cx="287337" cy="287338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6152" name="AutoShape 8">
            <a:extLst>
              <a:ext uri="{FF2B5EF4-FFF2-40B4-BE49-F238E27FC236}">
                <a16:creationId xmlns:a16="http://schemas.microsoft.com/office/drawing/2014/main" id="{25CCFCC2-6C74-BBB6-4A06-B14523C26D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3213100"/>
            <a:ext cx="287337" cy="287338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6153" name="AutoShape 9">
            <a:extLst>
              <a:ext uri="{FF2B5EF4-FFF2-40B4-BE49-F238E27FC236}">
                <a16:creationId xmlns:a16="http://schemas.microsoft.com/office/drawing/2014/main" id="{84209446-C19B-3536-643C-8908FFA7D4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3860800"/>
            <a:ext cx="287337" cy="288925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6154" name="Text Box 10">
            <a:extLst>
              <a:ext uri="{FF2B5EF4-FFF2-40B4-BE49-F238E27FC236}">
                <a16:creationId xmlns:a16="http://schemas.microsoft.com/office/drawing/2014/main" id="{12155318-8949-6135-803B-6C16ED795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1412875"/>
            <a:ext cx="74882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Es calido. La temperatura media es de 27ºC.</a:t>
            </a:r>
          </a:p>
        </p:txBody>
      </p:sp>
      <p:sp>
        <p:nvSpPr>
          <p:cNvPr id="6155" name="Text Box 11">
            <a:extLst>
              <a:ext uri="{FF2B5EF4-FFF2-40B4-BE49-F238E27FC236}">
                <a16:creationId xmlns:a16="http://schemas.microsoft.com/office/drawing/2014/main" id="{E8C53369-A044-D096-50ED-8F33C58017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1989138"/>
            <a:ext cx="76676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Las precipitaciones son abundantes.</a:t>
            </a:r>
          </a:p>
        </p:txBody>
      </p:sp>
      <p:sp>
        <p:nvSpPr>
          <p:cNvPr id="6156" name="Text Box 12">
            <a:extLst>
              <a:ext uri="{FF2B5EF4-FFF2-40B4-BE49-F238E27FC236}">
                <a16:creationId xmlns:a16="http://schemas.microsoft.com/office/drawing/2014/main" id="{C301634F-7892-B6D1-CB22-4464FD229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2565400"/>
            <a:ext cx="75961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Los ríos son caudalosos y regulares.</a:t>
            </a:r>
          </a:p>
        </p:txBody>
      </p:sp>
      <p:sp>
        <p:nvSpPr>
          <p:cNvPr id="6157" name="Text Box 13">
            <a:extLst>
              <a:ext uri="{FF2B5EF4-FFF2-40B4-BE49-F238E27FC236}">
                <a16:creationId xmlns:a16="http://schemas.microsoft.com/office/drawing/2014/main" id="{0A3912C8-9358-E511-5375-2A6517EDF0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3141663"/>
            <a:ext cx="7416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El paisaje típico es la selva.</a:t>
            </a:r>
          </a:p>
        </p:txBody>
      </p:sp>
      <p:sp>
        <p:nvSpPr>
          <p:cNvPr id="6158" name="Text Box 14">
            <a:extLst>
              <a:ext uri="{FF2B5EF4-FFF2-40B4-BE49-F238E27FC236}">
                <a16:creationId xmlns:a16="http://schemas.microsoft.com/office/drawing/2014/main" id="{D3F2D929-72DB-B791-0051-3C9F8CAF0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3860800"/>
            <a:ext cx="69119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Las enfermedades dificultan la vida, por eso solo habitan el interior de las selvas los pueblos primitivos.</a:t>
            </a:r>
          </a:p>
        </p:txBody>
      </p:sp>
      <p:pic>
        <p:nvPicPr>
          <p:cNvPr id="6160" name="Picture 16">
            <a:hlinkClick r:id="rId2"/>
            <a:extLst>
              <a:ext uri="{FF2B5EF4-FFF2-40B4-BE49-F238E27FC236}">
                <a16:creationId xmlns:a16="http://schemas.microsoft.com/office/drawing/2014/main" id="{03225BEA-1806-DCED-848A-40DD4E8B5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5157788"/>
            <a:ext cx="2159000" cy="135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>
            <a:hlinkClick r:id="rId4"/>
            <a:extLst>
              <a:ext uri="{FF2B5EF4-FFF2-40B4-BE49-F238E27FC236}">
                <a16:creationId xmlns:a16="http://schemas.microsoft.com/office/drawing/2014/main" id="{A7F38C9B-DE7D-382E-0795-F0730A9A1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5229225"/>
            <a:ext cx="2011362" cy="133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5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nimBg="1"/>
      <p:bldP spid="6149" grpId="0" animBg="1"/>
      <p:bldP spid="6154" grpId="0"/>
      <p:bldP spid="6155" grpId="0"/>
      <p:bldP spid="6156" grpId="0"/>
      <p:bldP spid="6157" grpId="0"/>
      <p:bldP spid="615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>
            <a:extLst>
              <a:ext uri="{FF2B5EF4-FFF2-40B4-BE49-F238E27FC236}">
                <a16:creationId xmlns:a16="http://schemas.microsoft.com/office/drawing/2014/main" id="{C0E2169E-A900-1714-2575-88881693A9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313" y="333375"/>
            <a:ext cx="35290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s-ES_tradnl" altLang="es-ES"/>
          </a:p>
        </p:txBody>
      </p:sp>
      <p:sp>
        <p:nvSpPr>
          <p:cNvPr id="7173" name="Text Box 5">
            <a:extLst>
              <a:ext uri="{FF2B5EF4-FFF2-40B4-BE49-F238E27FC236}">
                <a16:creationId xmlns:a16="http://schemas.microsoft.com/office/drawing/2014/main" id="{47359FAF-83EA-D317-24D3-FB596EF434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333375"/>
            <a:ext cx="2952750" cy="369332"/>
          </a:xfrm>
          <a:prstGeom prst="rect">
            <a:avLst/>
          </a:prstGeom>
          <a:solidFill>
            <a:srgbClr val="FF9966"/>
          </a:solidFill>
          <a:ln w="38100">
            <a:solidFill>
              <a:srgbClr val="FF3300"/>
            </a:solidFill>
            <a:prstDash val="dash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 dirty="0"/>
              <a:t>CLIMA DESÉRTICO</a:t>
            </a:r>
          </a:p>
        </p:txBody>
      </p:sp>
      <p:sp>
        <p:nvSpPr>
          <p:cNvPr id="7174" name="AutoShape 6">
            <a:extLst>
              <a:ext uri="{FF2B5EF4-FFF2-40B4-BE49-F238E27FC236}">
                <a16:creationId xmlns:a16="http://schemas.microsoft.com/office/drawing/2014/main" id="{5FDCF920-3F5E-9804-F632-DA423EBCF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341438"/>
            <a:ext cx="287338" cy="287337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175" name="AutoShape 7">
            <a:extLst>
              <a:ext uri="{FF2B5EF4-FFF2-40B4-BE49-F238E27FC236}">
                <a16:creationId xmlns:a16="http://schemas.microsoft.com/office/drawing/2014/main" id="{2323652D-5C78-08E1-F393-C9216308A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844675"/>
            <a:ext cx="287338" cy="288925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176" name="AutoShape 8">
            <a:extLst>
              <a:ext uri="{FF2B5EF4-FFF2-40B4-BE49-F238E27FC236}">
                <a16:creationId xmlns:a16="http://schemas.microsoft.com/office/drawing/2014/main" id="{DB68C67F-7413-D53B-208C-6C2A666B28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2349500"/>
            <a:ext cx="288925" cy="288925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177" name="AutoShape 9">
            <a:extLst>
              <a:ext uri="{FF2B5EF4-FFF2-40B4-BE49-F238E27FC236}">
                <a16:creationId xmlns:a16="http://schemas.microsoft.com/office/drawing/2014/main" id="{914902D4-4A6B-ECB2-4C7E-8C9D2BE546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2852738"/>
            <a:ext cx="288925" cy="288925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178" name="AutoShape 10">
            <a:extLst>
              <a:ext uri="{FF2B5EF4-FFF2-40B4-BE49-F238E27FC236}">
                <a16:creationId xmlns:a16="http://schemas.microsoft.com/office/drawing/2014/main" id="{FA45F886-A291-D23F-994C-9B86D86377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3357563"/>
            <a:ext cx="288925" cy="288925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179" name="AutoShape 11">
            <a:extLst>
              <a:ext uri="{FF2B5EF4-FFF2-40B4-BE49-F238E27FC236}">
                <a16:creationId xmlns:a16="http://schemas.microsoft.com/office/drawing/2014/main" id="{D026B41E-9A1F-FC54-74C3-358D7A293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3860800"/>
            <a:ext cx="287338" cy="288925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181" name="Text Box 13">
            <a:extLst>
              <a:ext uri="{FF2B5EF4-FFF2-40B4-BE49-F238E27FC236}">
                <a16:creationId xmlns:a16="http://schemas.microsoft.com/office/drawing/2014/main" id="{D9D99DDE-69B3-058F-64D4-10563EF2CD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341438"/>
            <a:ext cx="80279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Existen dos tipos de desiertos: los calidos y los desiertos con estación fría.</a:t>
            </a:r>
          </a:p>
        </p:txBody>
      </p:sp>
      <p:sp>
        <p:nvSpPr>
          <p:cNvPr id="7182" name="Text Box 14">
            <a:extLst>
              <a:ext uri="{FF2B5EF4-FFF2-40B4-BE49-F238E27FC236}">
                <a16:creationId xmlns:a16="http://schemas.microsoft.com/office/drawing/2014/main" id="{68A51BF2-1064-8C79-C1E3-9FEF123186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844675"/>
            <a:ext cx="777716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 dirty="0"/>
              <a:t>En los desiertos cálidos la temperatura puede llegar a los 50º C por el día. </a:t>
            </a:r>
          </a:p>
        </p:txBody>
      </p:sp>
      <p:sp>
        <p:nvSpPr>
          <p:cNvPr id="7183" name="Text Box 15">
            <a:extLst>
              <a:ext uri="{FF2B5EF4-FFF2-40B4-BE49-F238E27FC236}">
                <a16:creationId xmlns:a16="http://schemas.microsoft.com/office/drawing/2014/main" id="{719669F9-FE0A-12E6-AD30-B56563B716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2349500"/>
            <a:ext cx="77041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En los desiertos con estación fría las temperaturas llegan a los –10º C.</a:t>
            </a:r>
          </a:p>
        </p:txBody>
      </p:sp>
      <p:sp>
        <p:nvSpPr>
          <p:cNvPr id="7184" name="Text Box 16">
            <a:extLst>
              <a:ext uri="{FF2B5EF4-FFF2-40B4-BE49-F238E27FC236}">
                <a16:creationId xmlns:a16="http://schemas.microsoft.com/office/drawing/2014/main" id="{A6384A7A-01CC-D15A-C57B-1355D19E9F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2852738"/>
            <a:ext cx="74882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En los desiertos las precipitaciones son muy escasas.</a:t>
            </a:r>
          </a:p>
        </p:txBody>
      </p:sp>
      <p:sp>
        <p:nvSpPr>
          <p:cNvPr id="7187" name="Text Box 19">
            <a:extLst>
              <a:ext uri="{FF2B5EF4-FFF2-40B4-BE49-F238E27FC236}">
                <a16:creationId xmlns:a16="http://schemas.microsoft.com/office/drawing/2014/main" id="{70319E02-7B3A-E7C5-0D07-4E3E82FA1D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3357563"/>
            <a:ext cx="75596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El paisaje típico son las dunas.</a:t>
            </a:r>
          </a:p>
        </p:txBody>
      </p:sp>
      <p:sp>
        <p:nvSpPr>
          <p:cNvPr id="7189" name="Text Box 21">
            <a:extLst>
              <a:ext uri="{FF2B5EF4-FFF2-40B4-BE49-F238E27FC236}">
                <a16:creationId xmlns:a16="http://schemas.microsoft.com/office/drawing/2014/main" id="{C8DEA971-7EDB-5A08-CA09-9D173BC38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3789363"/>
            <a:ext cx="73437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Los desiertos están casi deshabitados porque gracias al calor no hay agua que es necesaria para la vida.</a:t>
            </a:r>
          </a:p>
        </p:txBody>
      </p:sp>
      <p:pic>
        <p:nvPicPr>
          <p:cNvPr id="7197" name="Picture 29">
            <a:hlinkClick r:id="rId2"/>
            <a:extLst>
              <a:ext uri="{FF2B5EF4-FFF2-40B4-BE49-F238E27FC236}">
                <a16:creationId xmlns:a16="http://schemas.microsoft.com/office/drawing/2014/main" id="{94AA7019-09AD-C626-A736-F8E570F85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4868863"/>
            <a:ext cx="2149475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99" name="Picture 31">
            <a:hlinkClick r:id="rId4"/>
            <a:extLst>
              <a:ext uri="{FF2B5EF4-FFF2-40B4-BE49-F238E27FC236}">
                <a16:creationId xmlns:a16="http://schemas.microsoft.com/office/drawing/2014/main" id="{716EFA04-FA79-CE6A-84C0-FED0B9FDB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4868863"/>
            <a:ext cx="2405063" cy="164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5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6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7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nimBg="1"/>
      <p:bldP spid="7181" grpId="0"/>
      <p:bldP spid="7182" grpId="0"/>
      <p:bldP spid="7183" grpId="0"/>
      <p:bldP spid="7184" grpId="0"/>
      <p:bldP spid="7187" grpId="0"/>
      <p:bldP spid="718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4">
            <a:extLst>
              <a:ext uri="{FF2B5EF4-FFF2-40B4-BE49-F238E27FC236}">
                <a16:creationId xmlns:a16="http://schemas.microsoft.com/office/drawing/2014/main" id="{E9E4DF17-133E-6B9A-5CE5-70AD53E623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260350"/>
            <a:ext cx="3168650" cy="404813"/>
          </a:xfrm>
          <a:prstGeom prst="rect">
            <a:avLst/>
          </a:prstGeom>
          <a:solidFill>
            <a:srgbClr val="FF9966"/>
          </a:solidFill>
          <a:ln w="38100">
            <a:solidFill>
              <a:srgbClr val="FF3300"/>
            </a:solidFill>
            <a:prstDash val="dash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/>
              <a:t>CLIMA TROPICAL</a:t>
            </a:r>
          </a:p>
        </p:txBody>
      </p:sp>
      <p:sp>
        <p:nvSpPr>
          <p:cNvPr id="8197" name="AutoShape 5">
            <a:extLst>
              <a:ext uri="{FF2B5EF4-FFF2-40B4-BE49-F238E27FC236}">
                <a16:creationId xmlns:a16="http://schemas.microsoft.com/office/drawing/2014/main" id="{C9B3C98C-77BE-8F38-A3BA-DA1109FF3C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341438"/>
            <a:ext cx="287338" cy="287337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8198" name="AutoShape 6">
            <a:extLst>
              <a:ext uri="{FF2B5EF4-FFF2-40B4-BE49-F238E27FC236}">
                <a16:creationId xmlns:a16="http://schemas.microsoft.com/office/drawing/2014/main" id="{A19B2868-0F99-181D-AE13-61D4A9AD22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989138"/>
            <a:ext cx="287338" cy="287337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8199" name="AutoShape 7">
            <a:extLst>
              <a:ext uri="{FF2B5EF4-FFF2-40B4-BE49-F238E27FC236}">
                <a16:creationId xmlns:a16="http://schemas.microsoft.com/office/drawing/2014/main" id="{4D2DCC19-1228-2A3D-1526-B87404A992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2565400"/>
            <a:ext cx="287338" cy="287338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8200" name="AutoShape 8">
            <a:extLst>
              <a:ext uri="{FF2B5EF4-FFF2-40B4-BE49-F238E27FC236}">
                <a16:creationId xmlns:a16="http://schemas.microsoft.com/office/drawing/2014/main" id="{BBF1234A-67B0-3693-CC4E-43569166A3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3213100"/>
            <a:ext cx="287338" cy="287338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8201" name="AutoShape 9">
            <a:extLst>
              <a:ext uri="{FF2B5EF4-FFF2-40B4-BE49-F238E27FC236}">
                <a16:creationId xmlns:a16="http://schemas.microsoft.com/office/drawing/2014/main" id="{C980D643-7CF2-9DDB-49B3-7E54F5435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3860800"/>
            <a:ext cx="287338" cy="288925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8202" name="Text Box 10">
            <a:extLst>
              <a:ext uri="{FF2B5EF4-FFF2-40B4-BE49-F238E27FC236}">
                <a16:creationId xmlns:a16="http://schemas.microsoft.com/office/drawing/2014/main" id="{AB002390-FB31-701A-9D21-0A0774F7F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1196975"/>
            <a:ext cx="72739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Las temperaturas son siempre elevadas.</a:t>
            </a:r>
          </a:p>
        </p:txBody>
      </p:sp>
      <p:sp>
        <p:nvSpPr>
          <p:cNvPr id="8204" name="Text Box 12">
            <a:extLst>
              <a:ext uri="{FF2B5EF4-FFF2-40B4-BE49-F238E27FC236}">
                <a16:creationId xmlns:a16="http://schemas.microsoft.com/office/drawing/2014/main" id="{E0B81EDF-94DD-D31C-DF64-F6C7CF943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1916113"/>
            <a:ext cx="72739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Las precipitaciones son abundantes en una estación.</a:t>
            </a:r>
          </a:p>
        </p:txBody>
      </p:sp>
      <p:sp>
        <p:nvSpPr>
          <p:cNvPr id="8205" name="Text Box 13">
            <a:extLst>
              <a:ext uri="{FF2B5EF4-FFF2-40B4-BE49-F238E27FC236}">
                <a16:creationId xmlns:a16="http://schemas.microsoft.com/office/drawing/2014/main" id="{409C504C-594D-9061-DFE3-E602D4B7DD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2492375"/>
            <a:ext cx="7416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Los ríos tienen un caudal menor e irregular.</a:t>
            </a:r>
          </a:p>
        </p:txBody>
      </p:sp>
      <p:sp>
        <p:nvSpPr>
          <p:cNvPr id="8206" name="Text Box 14">
            <a:extLst>
              <a:ext uri="{FF2B5EF4-FFF2-40B4-BE49-F238E27FC236}">
                <a16:creationId xmlns:a16="http://schemas.microsoft.com/office/drawing/2014/main" id="{65BDD97D-3912-9D5F-1F0A-F2ECF83C7E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3141663"/>
            <a:ext cx="74882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El paisaje típico es la sabana.</a:t>
            </a:r>
          </a:p>
        </p:txBody>
      </p:sp>
      <p:sp>
        <p:nvSpPr>
          <p:cNvPr id="8207" name="Text Box 15">
            <a:extLst>
              <a:ext uri="{FF2B5EF4-FFF2-40B4-BE49-F238E27FC236}">
                <a16:creationId xmlns:a16="http://schemas.microsoft.com/office/drawing/2014/main" id="{70DDF085-AD6F-E42D-EABD-49A2DC27C5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3860800"/>
            <a:ext cx="75612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La población se concentra en las costas y la mayor parte de la gente vive en campos.</a:t>
            </a:r>
          </a:p>
        </p:txBody>
      </p:sp>
      <p:pic>
        <p:nvPicPr>
          <p:cNvPr id="8211" name="Picture 19">
            <a:hlinkClick r:id="rId2"/>
            <a:extLst>
              <a:ext uri="{FF2B5EF4-FFF2-40B4-BE49-F238E27FC236}">
                <a16:creationId xmlns:a16="http://schemas.microsoft.com/office/drawing/2014/main" id="{641BF376-6071-DCA5-2B07-43CB2C6E97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4941888"/>
            <a:ext cx="233362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3" name="Picture 21">
            <a:hlinkClick r:id="rId4"/>
            <a:extLst>
              <a:ext uri="{FF2B5EF4-FFF2-40B4-BE49-F238E27FC236}">
                <a16:creationId xmlns:a16="http://schemas.microsoft.com/office/drawing/2014/main" id="{2F204AD3-2645-B32E-908F-AFE2BC748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4941888"/>
            <a:ext cx="2303463" cy="1592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5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animBg="1"/>
      <p:bldP spid="8202" grpId="0"/>
      <p:bldP spid="8204" grpId="0"/>
      <p:bldP spid="8205" grpId="0"/>
      <p:bldP spid="8206" grpId="0"/>
      <p:bldP spid="820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4">
            <a:extLst>
              <a:ext uri="{FF2B5EF4-FFF2-40B4-BE49-F238E27FC236}">
                <a16:creationId xmlns:a16="http://schemas.microsoft.com/office/drawing/2014/main" id="{A2167C6D-B79D-41D7-FA33-107BB0AC03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549275"/>
            <a:ext cx="4464050" cy="442913"/>
          </a:xfrm>
          <a:prstGeom prst="rect">
            <a:avLst/>
          </a:prstGeom>
          <a:solidFill>
            <a:srgbClr val="F0F2AC"/>
          </a:solidFill>
          <a:ln w="76200" cap="rnd">
            <a:solidFill>
              <a:srgbClr val="FFCC00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/>
              <a:t>TEMPLADOS</a:t>
            </a:r>
          </a:p>
        </p:txBody>
      </p:sp>
      <p:cxnSp>
        <p:nvCxnSpPr>
          <p:cNvPr id="9221" name="AutoShape 5">
            <a:extLst>
              <a:ext uri="{FF2B5EF4-FFF2-40B4-BE49-F238E27FC236}">
                <a16:creationId xmlns:a16="http://schemas.microsoft.com/office/drawing/2014/main" id="{B2539396-522F-6A38-8A95-DFC2A1158007}"/>
              </a:ext>
            </a:extLst>
          </p:cNvPr>
          <p:cNvCxnSpPr>
            <a:cxnSpLocks noChangeShapeType="1"/>
            <a:stCxn id="9220" idx="2"/>
          </p:cNvCxnSpPr>
          <p:nvPr/>
        </p:nvCxnSpPr>
        <p:spPr bwMode="auto">
          <a:xfrm rot="5400000">
            <a:off x="2132013" y="1093788"/>
            <a:ext cx="2359025" cy="2232025"/>
          </a:xfrm>
          <a:prstGeom prst="bentConnector3">
            <a:avLst>
              <a:gd name="adj1" fmla="val 4993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224" name="Text Box 8">
            <a:extLst>
              <a:ext uri="{FF2B5EF4-FFF2-40B4-BE49-F238E27FC236}">
                <a16:creationId xmlns:a16="http://schemas.microsoft.com/office/drawing/2014/main" id="{908D2F44-8705-EF6A-6DF8-BBD4A06C2D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3357563"/>
            <a:ext cx="2089150" cy="404812"/>
          </a:xfrm>
          <a:prstGeom prst="rect">
            <a:avLst/>
          </a:prstGeom>
          <a:solidFill>
            <a:srgbClr val="FFFF66"/>
          </a:solidFill>
          <a:ln w="38100">
            <a:solidFill>
              <a:srgbClr val="FFCC00"/>
            </a:solidFill>
            <a:prstDash val="dash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/>
              <a:t>MEDITERRÁNEO</a:t>
            </a:r>
          </a:p>
        </p:txBody>
      </p:sp>
      <p:cxnSp>
        <p:nvCxnSpPr>
          <p:cNvPr id="9225" name="AutoShape 9">
            <a:extLst>
              <a:ext uri="{FF2B5EF4-FFF2-40B4-BE49-F238E27FC236}">
                <a16:creationId xmlns:a16="http://schemas.microsoft.com/office/drawing/2014/main" id="{E4C9601C-EB29-0C02-3770-D5BE80AA3DCF}"/>
              </a:ext>
            </a:extLst>
          </p:cNvPr>
          <p:cNvCxnSpPr>
            <a:cxnSpLocks noChangeShapeType="1"/>
            <a:stCxn id="9220" idx="2"/>
          </p:cNvCxnSpPr>
          <p:nvPr/>
        </p:nvCxnSpPr>
        <p:spPr bwMode="auto">
          <a:xfrm>
            <a:off x="4427538" y="1030288"/>
            <a:ext cx="0" cy="22875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226" name="Text Box 10">
            <a:extLst>
              <a:ext uri="{FF2B5EF4-FFF2-40B4-BE49-F238E27FC236}">
                <a16:creationId xmlns:a16="http://schemas.microsoft.com/office/drawing/2014/main" id="{7F64368C-7530-DAC4-71BF-7BBBF25EE3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3357563"/>
            <a:ext cx="2016125" cy="404812"/>
          </a:xfrm>
          <a:prstGeom prst="rect">
            <a:avLst/>
          </a:prstGeom>
          <a:solidFill>
            <a:srgbClr val="FFFF66"/>
          </a:solidFill>
          <a:ln w="38100">
            <a:solidFill>
              <a:srgbClr val="FFCC00"/>
            </a:solidFill>
            <a:prstDash val="dash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CONTINENTAL</a:t>
            </a:r>
          </a:p>
        </p:txBody>
      </p:sp>
      <p:cxnSp>
        <p:nvCxnSpPr>
          <p:cNvPr id="9227" name="AutoShape 11">
            <a:extLst>
              <a:ext uri="{FF2B5EF4-FFF2-40B4-BE49-F238E27FC236}">
                <a16:creationId xmlns:a16="http://schemas.microsoft.com/office/drawing/2014/main" id="{CF4F7AA5-3895-1EB5-BD28-8C766607CC33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4328319" y="1080294"/>
            <a:ext cx="2287588" cy="2089150"/>
          </a:xfrm>
          <a:prstGeom prst="bentConnector3">
            <a:avLst>
              <a:gd name="adj1" fmla="val 5377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228" name="Text Box 12">
            <a:extLst>
              <a:ext uri="{FF2B5EF4-FFF2-40B4-BE49-F238E27FC236}">
                <a16:creationId xmlns:a16="http://schemas.microsoft.com/office/drawing/2014/main" id="{72E55890-A6E9-E660-0100-6A4885021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3357563"/>
            <a:ext cx="1584325" cy="404812"/>
          </a:xfrm>
          <a:prstGeom prst="rect">
            <a:avLst/>
          </a:prstGeom>
          <a:solidFill>
            <a:srgbClr val="FFFF66"/>
          </a:solidFill>
          <a:ln w="38100">
            <a:solidFill>
              <a:srgbClr val="FFCC00"/>
            </a:solidFill>
            <a:prstDash val="dash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OCEÁNICO</a:t>
            </a:r>
          </a:p>
        </p:txBody>
      </p:sp>
      <p:pic>
        <p:nvPicPr>
          <p:cNvPr id="9230" name="Picture 14">
            <a:hlinkClick r:id="rId2"/>
            <a:extLst>
              <a:ext uri="{FF2B5EF4-FFF2-40B4-BE49-F238E27FC236}">
                <a16:creationId xmlns:a16="http://schemas.microsoft.com/office/drawing/2014/main" id="{23A509DF-7B3E-28C1-A8A5-DDDAD8889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860800"/>
            <a:ext cx="2227262" cy="154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2" name="Picture 16">
            <a:hlinkClick r:id="rId4"/>
            <a:extLst>
              <a:ext uri="{FF2B5EF4-FFF2-40B4-BE49-F238E27FC236}">
                <a16:creationId xmlns:a16="http://schemas.microsoft.com/office/drawing/2014/main" id="{42D3A380-5C26-8885-742B-EBEF61B7F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860800"/>
            <a:ext cx="2314575" cy="155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4" name="Picture 18">
            <a:hlinkClick r:id="rId6"/>
            <a:extLst>
              <a:ext uri="{FF2B5EF4-FFF2-40B4-BE49-F238E27FC236}">
                <a16:creationId xmlns:a16="http://schemas.microsoft.com/office/drawing/2014/main" id="{FD5A1C18-2408-A03C-47AF-5F28E1B03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860800"/>
            <a:ext cx="2179637" cy="155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animBg="1"/>
      <p:bldP spid="9224" grpId="0" animBg="1"/>
      <p:bldP spid="9226" grpId="0" animBg="1"/>
      <p:bldP spid="92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8" name="Text Box 4">
            <a:extLst>
              <a:ext uri="{FF2B5EF4-FFF2-40B4-BE49-F238E27FC236}">
                <a16:creationId xmlns:a16="http://schemas.microsoft.com/office/drawing/2014/main" id="{E1B9861D-493B-D7EB-5F10-286D8CD4CF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549275"/>
            <a:ext cx="4608512" cy="404813"/>
          </a:xfrm>
          <a:prstGeom prst="rect">
            <a:avLst/>
          </a:prstGeom>
          <a:solidFill>
            <a:srgbClr val="FFFF66"/>
          </a:solidFill>
          <a:ln w="38100">
            <a:solidFill>
              <a:srgbClr val="FFCC00"/>
            </a:solidFill>
            <a:prstDash val="dash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/>
              <a:t>CLIMA MEDITERRÁNEO</a:t>
            </a:r>
          </a:p>
        </p:txBody>
      </p:sp>
      <p:sp>
        <p:nvSpPr>
          <p:cNvPr id="77829" name="AutoShape 5">
            <a:extLst>
              <a:ext uri="{FF2B5EF4-FFF2-40B4-BE49-F238E27FC236}">
                <a16:creationId xmlns:a16="http://schemas.microsoft.com/office/drawing/2014/main" id="{0B58F8FE-2273-377F-0C2C-0900517B3E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412875"/>
            <a:ext cx="287337" cy="287338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7830" name="AutoShape 6">
            <a:extLst>
              <a:ext uri="{FF2B5EF4-FFF2-40B4-BE49-F238E27FC236}">
                <a16:creationId xmlns:a16="http://schemas.microsoft.com/office/drawing/2014/main" id="{666ADC6A-B3F2-6742-8B60-B24BD23D3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916113"/>
            <a:ext cx="287337" cy="287337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7831" name="AutoShape 7">
            <a:extLst>
              <a:ext uri="{FF2B5EF4-FFF2-40B4-BE49-F238E27FC236}">
                <a16:creationId xmlns:a16="http://schemas.microsoft.com/office/drawing/2014/main" id="{8D6C64C7-494F-BD6F-EA53-7DD12E7615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2420938"/>
            <a:ext cx="287337" cy="288925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7832" name="AutoShape 8">
            <a:extLst>
              <a:ext uri="{FF2B5EF4-FFF2-40B4-BE49-F238E27FC236}">
                <a16:creationId xmlns:a16="http://schemas.microsoft.com/office/drawing/2014/main" id="{C19796FD-AC21-FC09-4623-7E32A6FE00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2924175"/>
            <a:ext cx="287337" cy="287338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7833" name="AutoShape 9">
            <a:extLst>
              <a:ext uri="{FF2B5EF4-FFF2-40B4-BE49-F238E27FC236}">
                <a16:creationId xmlns:a16="http://schemas.microsoft.com/office/drawing/2014/main" id="{E97166DC-3882-6F72-860A-AA522381D7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3429000"/>
            <a:ext cx="287337" cy="287338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7835" name="Text Box 11">
            <a:extLst>
              <a:ext uri="{FF2B5EF4-FFF2-40B4-BE49-F238E27FC236}">
                <a16:creationId xmlns:a16="http://schemas.microsoft.com/office/drawing/2014/main" id="{0102AD78-F09E-6B6C-990B-9C39D2B1ED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1341438"/>
            <a:ext cx="78501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Las temperaturas son elevadas en verano y suaves en invierno.</a:t>
            </a:r>
          </a:p>
        </p:txBody>
      </p:sp>
      <p:sp>
        <p:nvSpPr>
          <p:cNvPr id="77836" name="Text Box 12">
            <a:extLst>
              <a:ext uri="{FF2B5EF4-FFF2-40B4-BE49-F238E27FC236}">
                <a16:creationId xmlns:a16="http://schemas.microsoft.com/office/drawing/2014/main" id="{3879BD5A-0E9D-BAA0-7AF0-25A7E2B25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1844675"/>
            <a:ext cx="78501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Las precipitaciones no son muy abundantes.</a:t>
            </a:r>
          </a:p>
        </p:txBody>
      </p:sp>
      <p:sp>
        <p:nvSpPr>
          <p:cNvPr id="77838" name="Text Box 14">
            <a:extLst>
              <a:ext uri="{FF2B5EF4-FFF2-40B4-BE49-F238E27FC236}">
                <a16:creationId xmlns:a16="http://schemas.microsoft.com/office/drawing/2014/main" id="{589D7231-4125-4BD6-4B99-CD9A00F7FD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2349500"/>
            <a:ext cx="77041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_tradnl" altLang="es-ES"/>
          </a:p>
        </p:txBody>
      </p:sp>
      <p:sp>
        <p:nvSpPr>
          <p:cNvPr id="77839" name="Text Box 15">
            <a:extLst>
              <a:ext uri="{FF2B5EF4-FFF2-40B4-BE49-F238E27FC236}">
                <a16:creationId xmlns:a16="http://schemas.microsoft.com/office/drawing/2014/main" id="{6B98CA24-586F-C5C3-DA8C-5862C8E692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2420938"/>
            <a:ext cx="78501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Los ríos tienen un caudal irregular.</a:t>
            </a:r>
          </a:p>
        </p:txBody>
      </p:sp>
      <p:sp>
        <p:nvSpPr>
          <p:cNvPr id="77840" name="Text Box 16">
            <a:extLst>
              <a:ext uri="{FF2B5EF4-FFF2-40B4-BE49-F238E27FC236}">
                <a16:creationId xmlns:a16="http://schemas.microsoft.com/office/drawing/2014/main" id="{5072DB93-4785-A00C-7C28-9806A80CB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2852738"/>
            <a:ext cx="76327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El paisaje típico son los bosques. </a:t>
            </a:r>
          </a:p>
        </p:txBody>
      </p:sp>
      <p:sp>
        <p:nvSpPr>
          <p:cNvPr id="77841" name="Text Box 17">
            <a:extLst>
              <a:ext uri="{FF2B5EF4-FFF2-40B4-BE49-F238E27FC236}">
                <a16:creationId xmlns:a16="http://schemas.microsoft.com/office/drawing/2014/main" id="{35AE6738-A59E-82BF-8FAF-07DF419E3B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3429000"/>
            <a:ext cx="77771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La gente vive gracias a los cultivos por ello la vida es más sencilla.</a:t>
            </a:r>
          </a:p>
        </p:txBody>
      </p:sp>
      <p:pic>
        <p:nvPicPr>
          <p:cNvPr id="77843" name="Picture 19">
            <a:hlinkClick r:id="rId2"/>
            <a:extLst>
              <a:ext uri="{FF2B5EF4-FFF2-40B4-BE49-F238E27FC236}">
                <a16:creationId xmlns:a16="http://schemas.microsoft.com/office/drawing/2014/main" id="{75012382-5858-45AB-A51E-1853B276F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4868863"/>
            <a:ext cx="2524125" cy="1665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45" name="Picture 21">
            <a:hlinkClick r:id="rId4"/>
            <a:extLst>
              <a:ext uri="{FF2B5EF4-FFF2-40B4-BE49-F238E27FC236}">
                <a16:creationId xmlns:a16="http://schemas.microsoft.com/office/drawing/2014/main" id="{5187A66E-4C63-0627-2AD1-F523223F4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4868863"/>
            <a:ext cx="2500313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7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7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7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7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7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77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77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77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77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77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77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5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77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8" grpId="0" animBg="1"/>
      <p:bldP spid="77835" grpId="0"/>
      <p:bldP spid="77836" grpId="0"/>
      <p:bldP spid="77839" grpId="0"/>
      <p:bldP spid="77840" grpId="0"/>
      <p:bldP spid="778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2" name="Text Box 4">
            <a:extLst>
              <a:ext uri="{FF2B5EF4-FFF2-40B4-BE49-F238E27FC236}">
                <a16:creationId xmlns:a16="http://schemas.microsoft.com/office/drawing/2014/main" id="{FF74555E-C3AC-C19E-C541-517348580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476250"/>
            <a:ext cx="3889375" cy="404813"/>
          </a:xfrm>
          <a:prstGeom prst="rect">
            <a:avLst/>
          </a:prstGeom>
          <a:solidFill>
            <a:srgbClr val="FFFF66"/>
          </a:solidFill>
          <a:ln w="38100">
            <a:solidFill>
              <a:srgbClr val="FFCC00"/>
            </a:solidFill>
            <a:prstDash val="dash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ES"/>
              <a:t>CLIMA CONTINENTAL</a:t>
            </a:r>
          </a:p>
        </p:txBody>
      </p:sp>
      <p:sp>
        <p:nvSpPr>
          <p:cNvPr id="78853" name="AutoShape 5">
            <a:extLst>
              <a:ext uri="{FF2B5EF4-FFF2-40B4-BE49-F238E27FC236}">
                <a16:creationId xmlns:a16="http://schemas.microsoft.com/office/drawing/2014/main" id="{B64BD766-3DC1-F452-B964-CD3AAC4989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484313"/>
            <a:ext cx="288925" cy="287337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8854" name="AutoShape 6">
            <a:extLst>
              <a:ext uri="{FF2B5EF4-FFF2-40B4-BE49-F238E27FC236}">
                <a16:creationId xmlns:a16="http://schemas.microsoft.com/office/drawing/2014/main" id="{88E484B7-4514-0774-736E-8A9494BDA3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2060575"/>
            <a:ext cx="287337" cy="287338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8855" name="AutoShape 7">
            <a:extLst>
              <a:ext uri="{FF2B5EF4-FFF2-40B4-BE49-F238E27FC236}">
                <a16:creationId xmlns:a16="http://schemas.microsoft.com/office/drawing/2014/main" id="{60B7EF00-1CDE-4C13-CF8D-74F1EB34AC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2636838"/>
            <a:ext cx="287337" cy="287337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8856" name="AutoShape 8">
            <a:extLst>
              <a:ext uri="{FF2B5EF4-FFF2-40B4-BE49-F238E27FC236}">
                <a16:creationId xmlns:a16="http://schemas.microsoft.com/office/drawing/2014/main" id="{3F699498-2BFE-A471-8E14-D507FA1C84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3213100"/>
            <a:ext cx="287337" cy="287338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8857" name="AutoShape 9">
            <a:extLst>
              <a:ext uri="{FF2B5EF4-FFF2-40B4-BE49-F238E27FC236}">
                <a16:creationId xmlns:a16="http://schemas.microsoft.com/office/drawing/2014/main" id="{069DA2EC-29D9-5D27-4653-129049744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3789363"/>
            <a:ext cx="288925" cy="288925"/>
          </a:xfrm>
          <a:prstGeom prst="flowChartConnector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8860" name="Text Box 12">
            <a:extLst>
              <a:ext uri="{FF2B5EF4-FFF2-40B4-BE49-F238E27FC236}">
                <a16:creationId xmlns:a16="http://schemas.microsoft.com/office/drawing/2014/main" id="{681DE70C-2152-2F32-F644-F151617D91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412875"/>
            <a:ext cx="76327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Las temperaturas son muy contrastadas.</a:t>
            </a:r>
          </a:p>
        </p:txBody>
      </p:sp>
      <p:sp>
        <p:nvSpPr>
          <p:cNvPr id="78861" name="Text Box 13">
            <a:extLst>
              <a:ext uri="{FF2B5EF4-FFF2-40B4-BE49-F238E27FC236}">
                <a16:creationId xmlns:a16="http://schemas.microsoft.com/office/drawing/2014/main" id="{99D088F5-95FA-6A69-FBB1-6982B105CB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916113"/>
            <a:ext cx="77771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Las precipitaciones se concentran en verano.</a:t>
            </a:r>
          </a:p>
        </p:txBody>
      </p:sp>
      <p:pic>
        <p:nvPicPr>
          <p:cNvPr id="78863" name="Picture 15">
            <a:hlinkClick r:id="rId2"/>
            <a:extLst>
              <a:ext uri="{FF2B5EF4-FFF2-40B4-BE49-F238E27FC236}">
                <a16:creationId xmlns:a16="http://schemas.microsoft.com/office/drawing/2014/main" id="{4C2D47D3-612C-C991-D788-6C8CCE86F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4724400"/>
            <a:ext cx="2354262" cy="176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864" name="Text Box 16">
            <a:extLst>
              <a:ext uri="{FF2B5EF4-FFF2-40B4-BE49-F238E27FC236}">
                <a16:creationId xmlns:a16="http://schemas.microsoft.com/office/drawing/2014/main" id="{B329BE3F-068C-EEEC-6684-6064C78569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2565400"/>
            <a:ext cx="78501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Los ríos suelen permanecer helados.</a:t>
            </a:r>
          </a:p>
        </p:txBody>
      </p:sp>
      <p:sp>
        <p:nvSpPr>
          <p:cNvPr id="78865" name="Text Box 17">
            <a:extLst>
              <a:ext uri="{FF2B5EF4-FFF2-40B4-BE49-F238E27FC236}">
                <a16:creationId xmlns:a16="http://schemas.microsoft.com/office/drawing/2014/main" id="{E478EF02-005C-C423-A55C-EB0828BDE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3213100"/>
            <a:ext cx="77771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El paisaje típico son las praderas y los bosques.</a:t>
            </a:r>
          </a:p>
        </p:txBody>
      </p:sp>
      <p:sp>
        <p:nvSpPr>
          <p:cNvPr id="78866" name="Text Box 18">
            <a:extLst>
              <a:ext uri="{FF2B5EF4-FFF2-40B4-BE49-F238E27FC236}">
                <a16:creationId xmlns:a16="http://schemas.microsoft.com/office/drawing/2014/main" id="{008B9AA3-93BC-E549-4226-9F0D929B0E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3716338"/>
            <a:ext cx="76327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/>
              <a:t>La pradera es la zona más humanizada.</a:t>
            </a:r>
          </a:p>
        </p:txBody>
      </p:sp>
      <p:pic>
        <p:nvPicPr>
          <p:cNvPr id="78868" name="Picture 20">
            <a:hlinkClick r:id="rId4"/>
            <a:extLst>
              <a:ext uri="{FF2B5EF4-FFF2-40B4-BE49-F238E27FC236}">
                <a16:creationId xmlns:a16="http://schemas.microsoft.com/office/drawing/2014/main" id="{B3065B3B-05DD-185C-69F5-C67A74576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4797425"/>
            <a:ext cx="222885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8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8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8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8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8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78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78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788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78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78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78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5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78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2" grpId="0" animBg="1"/>
      <p:bldP spid="78860" grpId="0"/>
      <p:bldP spid="78861" grpId="0"/>
      <p:bldP spid="78865" grpId="0"/>
      <p:bldP spid="78866" grpId="0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Red">
  <a:themeElements>
    <a:clrScheme name="Red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Re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Red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d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</TotalTime>
  <Words>463</Words>
  <Application>Microsoft Office PowerPoint</Application>
  <PresentationFormat>Presentación en pantalla (4:3)</PresentationFormat>
  <Paragraphs>66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Arial</vt:lpstr>
      <vt:lpstr>Times New Roman</vt:lpstr>
      <vt:lpstr>Wingdings</vt:lpstr>
      <vt:lpstr>Arial Black</vt:lpstr>
      <vt:lpstr>Diseño predeterminado</vt:lpstr>
      <vt:lpstr>Red</vt:lpstr>
      <vt:lpstr>Los climas del mundo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Argente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climas del mundo</dc:title>
  <dc:creator>JESUS</dc:creator>
  <cp:lastModifiedBy>Maria Sanz</cp:lastModifiedBy>
  <cp:revision>8</cp:revision>
  <dcterms:created xsi:type="dcterms:W3CDTF">2007-12-17T15:19:57Z</dcterms:created>
  <dcterms:modified xsi:type="dcterms:W3CDTF">2026-07-25T14:54:44Z</dcterms:modified>
</cp:coreProperties>
</file>