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3" r:id="rId1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D101FC9D-F530-57D2-8652-3044203E5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BB3B8-9F58-4DDA-9EBB-26AAC963247E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813CC54-03EF-FCC3-B61A-A0A5FE900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0CEADE7-15A8-E830-2478-4F22CAB8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09B183-F375-42DE-ABB3-E7A4E7B95C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55861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7F22C50-6FCF-6341-6FD9-43158439F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BEB93-3C44-4EDE-98F2-F3BB5CD25945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D236310-AC95-CECF-613F-AEB3C8C9B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093F129-A614-8516-DC3F-E823336B7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92078-F007-458E-828C-DD452D230EC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5205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A9AC4DDA-DC35-7132-A2EA-B3297D72F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442AB-EAA4-4001-8A37-4A4B3E580DB2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66EA9A2-2D6A-3AAD-71B3-1950E6BA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F01F663A-2119-98C8-1C9B-C920913A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92866-2426-4092-98FC-833BA69BF32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14975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F8E35494-D59D-D154-9AC6-D63A27F50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C2B22-A88F-44F3-986A-29265E59C9B3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EC9A514-E2AC-CC55-0451-493DD3E71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5EB5138-19CA-7A1C-FA49-06F71BFF7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CFCDC-6365-454C-B15F-27D9AA0BCF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4278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EB4F6A7E-A05A-DBC2-F03B-E1BFFF9B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45F9F-2C4F-4268-8CD7-E8CC480A286A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576C2AD-0D5D-BBF8-F5D4-DA6BBA3A5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FEB7E661-A2B5-090E-273E-9633D3A4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0AAB9-0C43-4FF4-A26A-81FBBAF5997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70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854F4CA-878C-065C-A7EE-9F0631A0E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D592A-96B7-4368-AA06-DDF3E794F2EF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D744C66C-25BB-EF00-E4CF-4972E1F6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BC3F4D33-02EA-0CD5-C60D-22048AB31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B1E9BD-7BC0-4069-A3C8-ADDAC5DFDD0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2299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CE195049-8CDD-364B-B229-E32B45C0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D0A19-7F60-4E26-9D3A-9C1C8C2BD84A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4BE4FF32-C1DE-0BE5-7023-88B27D20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AB088E9F-0CEA-56EC-C2F9-B83A53E15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B1977-D320-41D7-BD3C-D0DB9F9E0EB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64345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2C3762F5-8DD9-A48E-9774-75668405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02CE9-CF9D-49DA-B1F5-B95F46C2CFFF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38B03AE0-2F9A-A1D2-8C72-8585C79E2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7D1C3E7E-F605-4A06-0487-359764978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E6783-C53C-482C-A785-322E615C5DB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43171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63F13418-1C20-263B-06DA-2FDF5F205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BA694-E995-4212-A5AF-921236770DE0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FB6BEADC-3CDC-9FE6-E295-8A9EB50B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18ADFB2B-3E62-6468-EFC7-8DD7C685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C05C9-3D9E-4E0A-AD53-E11F372FCD3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06707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3FF30265-1114-E688-6E93-7561CF475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F92-3B6E-41E3-92DB-AC815D8B97A2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63BEF990-7543-5198-A36F-C7F48CD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B0E72032-3C5F-97D0-05D6-470D2FA39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9B82D-E50A-4CA3-81B1-2D928214C55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248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42D3464-09BA-A961-064E-3E1ECE4A7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6573F-648F-4071-AB62-0EF973A47DD5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0E776F34-A6D1-89C7-23EE-20748A847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7F45E09F-5761-E6C5-8C34-8519B4B2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13ECF-0339-419B-8CF3-17ADECED9A0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08470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636E0F03-DC15-84B2-F9BA-C0BEDD17B6C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F9B3ABF4-765F-63E2-3515-E4481EEA6D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737F599-9788-262A-F3FD-835AD2FE9B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D8DB30-C452-4114-89AC-11967DCE9153}" type="datetimeFigureOut">
              <a:rPr lang="es-ES"/>
              <a:pPr>
                <a:defRPr/>
              </a:pPr>
              <a:t>25/07/2026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E992EFE-3F22-6572-4390-D807CB5F11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040D7435-264B-C6B8-58D5-3F1333293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E660F56-4F17-4BF0-A89E-5D29C77BD044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windows.ucar.edu/tour/link=/earth/climate/cycles_general.sp.html&amp;edu=ele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lora.cl/otros/agua/ciclo2.html" TargetMode="External"/><Relationship Id="rId2" Type="http://schemas.openxmlformats.org/officeDocument/2006/relationships/hyperlink" Target="http://es.wikipedia.org/wiki/Ciclo_hidrol%C3%B3gico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es.wikipedia.org/wiki/Evaporaci%C3%B3n_(proceso_f%C3%ADsico)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es.wikipedia.org/wiki/Condensaci%C3%B3n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es.wikipedia.org/wiki/Nube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es.wikipedia.org/wiki/Precipitaci%C3%B3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library.thinkquest.org/04apr/00222/spanish/cycle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>
            <a:extLst>
              <a:ext uri="{FF2B5EF4-FFF2-40B4-BE49-F238E27FC236}">
                <a16:creationId xmlns:a16="http://schemas.microsoft.com/office/drawing/2014/main" id="{9431BB67-8232-96A1-D6A6-32776DF4988E}"/>
              </a:ext>
            </a:extLst>
          </p:cNvPr>
          <p:cNvSpPr/>
          <p:nvPr/>
        </p:nvSpPr>
        <p:spPr>
          <a:xfrm>
            <a:off x="611561" y="116632"/>
            <a:ext cx="7632848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EL CICLO DEL AGUA</a:t>
            </a:r>
          </a:p>
        </p:txBody>
      </p:sp>
      <p:pic>
        <p:nvPicPr>
          <p:cNvPr id="2" name="Imagen 1" descr="La Eduteca - El ciclo del agua">
            <a:extLst>
              <a:ext uri="{FF2B5EF4-FFF2-40B4-BE49-F238E27FC236}">
                <a16:creationId xmlns:a16="http://schemas.microsoft.com/office/drawing/2014/main" id="{7150BC8B-A2CA-9498-F649-25BC63108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56792"/>
            <a:ext cx="6096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0BA81E3-3ADD-BFA7-483A-0E47D4086301}"/>
              </a:ext>
            </a:extLst>
          </p:cNvPr>
          <p:cNvSpPr txBox="1">
            <a:spLocks/>
          </p:cNvSpPr>
          <p:nvPr/>
        </p:nvSpPr>
        <p:spPr>
          <a:xfrm>
            <a:off x="250825" y="1268413"/>
            <a:ext cx="4495800" cy="4522787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	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Un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ciclo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 es un conjunto de pasos que se repiten una y otra vez. Un ciclo no tiene principio ni fin; es como un círculo. En la naturaleza ocurren ciclos continuamente</a:t>
            </a:r>
            <a:r>
              <a:rPr lang="en-US" sz="3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.</a:t>
            </a:r>
            <a:endParaRPr lang="es-PR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5" name="Content Placeholder 4" descr="ciclo water.bmp">
            <a:extLst>
              <a:ext uri="{FF2B5EF4-FFF2-40B4-BE49-F238E27FC236}">
                <a16:creationId xmlns:a16="http://schemas.microsoft.com/office/drawing/2014/main" id="{049BCEAC-7799-17DB-0A18-4D1B502A44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4038600" cy="3657600"/>
          </a:xfrm>
          <a:prstGeom prst="rect">
            <a:avLst/>
          </a:prstGeom>
          <a:noFill/>
          <a:ln w="349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686F8-FD8D-A92B-49CE-596BB0EBEF3F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es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el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ciclo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agua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FD58F1-BD45-961C-0A1B-A6D4F0954CD0}"/>
              </a:ext>
            </a:extLst>
          </p:cNvPr>
          <p:cNvSpPr txBox="1">
            <a:spLocks/>
          </p:cNvSpPr>
          <p:nvPr/>
        </p:nvSpPr>
        <p:spPr>
          <a:xfrm>
            <a:off x="250825" y="1828800"/>
            <a:ext cx="4392613" cy="4297363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El </a:t>
            </a:r>
            <a:r>
              <a:rPr lang="es-P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  <a:hlinkClick r:id="rId2"/>
              </a:rPr>
              <a:t>ciclo del agua </a:t>
            </a:r>
            <a:r>
              <a:rPr lang="es-PR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es el proceso que sigue el agua al pasar de la Tierra a la atmósfera y, de nuevo, a la Tierra. </a:t>
            </a:r>
          </a:p>
        </p:txBody>
      </p:sp>
      <p:pic>
        <p:nvPicPr>
          <p:cNvPr id="4100" name="Content Placeholder 5" descr="agua ciclo.jpg">
            <a:hlinkClick r:id="rId3"/>
            <a:extLst>
              <a:ext uri="{FF2B5EF4-FFF2-40B4-BE49-F238E27FC236}">
                <a16:creationId xmlns:a16="http://schemas.microsoft.com/office/drawing/2014/main" id="{757678CE-2632-B6F9-5CC8-C4DF17370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2133600"/>
            <a:ext cx="388937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 Imagen" descr="Cataratas-del-Iguaz.jpg">
            <a:extLst>
              <a:ext uri="{FF2B5EF4-FFF2-40B4-BE49-F238E27FC236}">
                <a16:creationId xmlns:a16="http://schemas.microsoft.com/office/drawing/2014/main" id="{CC2F31A6-C4F1-D4B2-3DC0-800E39697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055938"/>
            <a:ext cx="5580062" cy="380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3 Imagen" descr="lindo-mar-azul-wallpaper_7323c.jpg">
            <a:extLst>
              <a:ext uri="{FF2B5EF4-FFF2-40B4-BE49-F238E27FC236}">
                <a16:creationId xmlns:a16="http://schemas.microsoft.com/office/drawing/2014/main" id="{98BC29F5-513B-3EE0-223E-D4390CE55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8788"/>
            <a:ext cx="652938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>
            <a:extLst>
              <a:ext uri="{FF2B5EF4-FFF2-40B4-BE49-F238E27FC236}">
                <a16:creationId xmlns:a16="http://schemas.microsoft.com/office/drawing/2014/main" id="{64A68D2C-7AB3-EB4E-1F8C-6A5E1BAE316D}"/>
              </a:ext>
            </a:extLst>
          </p:cNvPr>
          <p:cNvSpPr txBox="1"/>
          <p:nvPr/>
        </p:nvSpPr>
        <p:spPr>
          <a:xfrm>
            <a:off x="0" y="3860800"/>
            <a:ext cx="8137525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El agua forma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 ríos, lagos,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mares, océanos.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48F0291-F104-B1C0-69D0-A1EEE3B36B6F}"/>
              </a:ext>
            </a:extLst>
          </p:cNvPr>
          <p:cNvSpPr txBox="1">
            <a:spLocks/>
          </p:cNvSpPr>
          <p:nvPr/>
        </p:nvSpPr>
        <p:spPr>
          <a:xfrm>
            <a:off x="611188" y="1916113"/>
            <a:ext cx="4038600" cy="45259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El sol calienta la superficie del suelo, así como la superficie de los cuerpos de agua. Al calentarse, el agua se evapora y sube a la atmósfera en forma de gas. Este proceso se llama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evaporación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6147" name="2 CuadroTexto">
            <a:extLst>
              <a:ext uri="{FF2B5EF4-FFF2-40B4-BE49-F238E27FC236}">
                <a16:creationId xmlns:a16="http://schemas.microsoft.com/office/drawing/2014/main" id="{8A16A235-612B-84B6-94F0-0A5BEE86B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96461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200">
                <a:latin typeface="Calibri" panose="020F0502020204030204" pitchFamily="34" charset="0"/>
              </a:rPr>
              <a:t>Durante el ciclo del agua ocurren los siguientes procesos.</a:t>
            </a:r>
          </a:p>
        </p:txBody>
      </p:sp>
      <p:pic>
        <p:nvPicPr>
          <p:cNvPr id="6148" name="3 Imagen" descr="images (1).jpg">
            <a:extLst>
              <a:ext uri="{FF2B5EF4-FFF2-40B4-BE49-F238E27FC236}">
                <a16:creationId xmlns:a16="http://schemas.microsoft.com/office/drawing/2014/main" id="{17BF3C08-8D5C-7404-9CC6-81EA072E0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620713"/>
            <a:ext cx="2746375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4 Imagen" descr="images (2).jpg">
            <a:extLst>
              <a:ext uri="{FF2B5EF4-FFF2-40B4-BE49-F238E27FC236}">
                <a16:creationId xmlns:a16="http://schemas.microsoft.com/office/drawing/2014/main" id="{1A0CADBC-FAF8-2C8F-695F-3C0CCE9A7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21163"/>
            <a:ext cx="2392362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5 CuadroTexto">
            <a:extLst>
              <a:ext uri="{FF2B5EF4-FFF2-40B4-BE49-F238E27FC236}">
                <a16:creationId xmlns:a16="http://schemas.microsoft.com/office/drawing/2014/main" id="{9C44AC28-B642-68EA-0387-DAFD7EF3C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549275"/>
            <a:ext cx="360363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2000">
                <a:latin typeface="Calibri" panose="020F0502020204030204" pitchFamily="34" charset="0"/>
              </a:rPr>
              <a:t>Evaporac</a:t>
            </a:r>
          </a:p>
          <a:p>
            <a:pPr eaLnBrk="1" hangingPunct="1"/>
            <a:r>
              <a:rPr lang="es-ES" altLang="es-ES" sz="2000">
                <a:latin typeface="Calibri" panose="020F0502020204030204" pitchFamily="34" charset="0"/>
              </a:rPr>
              <a:t>I</a:t>
            </a:r>
          </a:p>
          <a:p>
            <a:pPr eaLnBrk="1" hangingPunct="1"/>
            <a:r>
              <a:rPr lang="es-ES" altLang="es-ES" sz="2000">
                <a:latin typeface="Calibri" panose="020F0502020204030204" pitchFamily="34" charset="0"/>
              </a:rPr>
              <a:t>ón</a:t>
            </a:r>
          </a:p>
        </p:txBody>
      </p:sp>
      <p:sp>
        <p:nvSpPr>
          <p:cNvPr id="6151" name="6 CuadroTexto">
            <a:extLst>
              <a:ext uri="{FF2B5EF4-FFF2-40B4-BE49-F238E27FC236}">
                <a16:creationId xmlns:a16="http://schemas.microsoft.com/office/drawing/2014/main" id="{38B10B5D-8946-359C-162A-B43449A42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96975"/>
            <a:ext cx="3744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200" b="1">
                <a:solidFill>
                  <a:srgbClr val="0000FF"/>
                </a:solidFill>
                <a:latin typeface="Calibri" panose="020F0502020204030204" pitchFamily="34" charset="0"/>
              </a:rPr>
              <a:t>1. EVAPORACIÓN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8157924-70F7-5D1F-D667-2CB82825645A}"/>
              </a:ext>
            </a:extLst>
          </p:cNvPr>
          <p:cNvSpPr txBox="1">
            <a:spLocks/>
          </p:cNvSpPr>
          <p:nvPr/>
        </p:nvSpPr>
        <p:spPr>
          <a:xfrm>
            <a:off x="0" y="1484313"/>
            <a:ext cx="4038600" cy="4038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El vapor de agua es el nombre que recibe el agua en forma de gas.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 El vapor de agua se enfría al subir a la atmósfera, pasa de gas a líquido. Este proceso se conoce como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condensación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7171" name="2 Imagen" descr="steam.jpg">
            <a:extLst>
              <a:ext uri="{FF2B5EF4-FFF2-40B4-BE49-F238E27FC236}">
                <a16:creationId xmlns:a16="http://schemas.microsoft.com/office/drawing/2014/main" id="{899F1DB7-0408-1060-7975-80944767D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8" y="2708275"/>
            <a:ext cx="50149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3 CuadroTexto">
            <a:extLst>
              <a:ext uri="{FF2B5EF4-FFF2-40B4-BE49-F238E27FC236}">
                <a16:creationId xmlns:a16="http://schemas.microsoft.com/office/drawing/2014/main" id="{990F3DAA-6586-9B8B-F96E-5FEC9511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92150"/>
            <a:ext cx="37449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200" b="1">
                <a:solidFill>
                  <a:srgbClr val="0000FF"/>
                </a:solidFill>
                <a:latin typeface="Calibri" panose="020F0502020204030204" pitchFamily="34" charset="0"/>
              </a:rPr>
              <a:t>2. CONDENSACIÓN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543F837-19C2-7D40-B87D-AC3E34AEE5D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13684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Al condensarse, el agua forma millones de gotas muy pequeñas. Estas gotas forman las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nubes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8195" name="3 Imagen" descr="nubes (1).jpg">
            <a:extLst>
              <a:ext uri="{FF2B5EF4-FFF2-40B4-BE49-F238E27FC236}">
                <a16:creationId xmlns:a16="http://schemas.microsoft.com/office/drawing/2014/main" id="{C08965E2-9FFC-F5B5-92E7-E37FDC7C0B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95400"/>
            <a:ext cx="8424862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7CB07BB-4D79-819E-1CD5-63C2BF37CF1D}"/>
              </a:ext>
            </a:extLst>
          </p:cNvPr>
          <p:cNvSpPr txBox="1">
            <a:spLocks/>
          </p:cNvSpPr>
          <p:nvPr/>
        </p:nvSpPr>
        <p:spPr>
          <a:xfrm>
            <a:off x="0" y="549275"/>
            <a:ext cx="9144000" cy="23034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Cuando las gotas de agua se unen con otras en las nubes, se tornan grandes y pesadas. Entonces, caen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a la tierra en forma de lluvia, de nieve  o granizo. Este proceso se conoce como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precipitación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9219" name="2 CuadroTexto">
            <a:extLst>
              <a:ext uri="{FF2B5EF4-FFF2-40B4-BE49-F238E27FC236}">
                <a16:creationId xmlns:a16="http://schemas.microsoft.com/office/drawing/2014/main" id="{27AE6B50-5798-78DF-A9E0-145FCB3C1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0"/>
            <a:ext cx="6624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200" b="1">
                <a:solidFill>
                  <a:srgbClr val="0000FF"/>
                </a:solidFill>
                <a:latin typeface="Calibri" panose="020F0502020204030204" pitchFamily="34" charset="0"/>
              </a:rPr>
              <a:t>3. PRECIPITACIÓN</a:t>
            </a:r>
          </a:p>
        </p:txBody>
      </p:sp>
      <p:pic>
        <p:nvPicPr>
          <p:cNvPr id="9220" name="3 Imagen" descr="images (3).jpg">
            <a:extLst>
              <a:ext uri="{FF2B5EF4-FFF2-40B4-BE49-F238E27FC236}">
                <a16:creationId xmlns:a16="http://schemas.microsoft.com/office/drawing/2014/main" id="{56A7D314-BE32-9586-BD40-487B6866E2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1300"/>
            <a:ext cx="3455988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4 Imagen" descr="P1017284.JPG">
            <a:extLst>
              <a:ext uri="{FF2B5EF4-FFF2-40B4-BE49-F238E27FC236}">
                <a16:creationId xmlns:a16="http://schemas.microsoft.com/office/drawing/2014/main" id="{15FBEAAB-8825-A5F3-63BB-CD2CD708B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997200"/>
            <a:ext cx="54356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BB5CFE-2EC5-1795-1FDA-52B507D98966}"/>
              </a:ext>
            </a:extLst>
          </p:cNvPr>
          <p:cNvSpPr txBox="1">
            <a:spLocks/>
          </p:cNvSpPr>
          <p:nvPr/>
        </p:nvSpPr>
        <p:spPr>
          <a:xfrm>
            <a:off x="323850" y="620713"/>
            <a:ext cx="8002588" cy="3886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El agua que cae en forma de lluvia llega a los ríos, que la devuelven al mar. Otra parte pasa a través de grietas de las rocas y forma las aguas subterráneas. De esta forma el agua regresa al suelo, donde comienza nuevamente el 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  <a:hlinkClick r:id="rId2"/>
              </a:rPr>
              <a:t>ciclo del agua</a:t>
            </a:r>
            <a:r>
              <a:rPr lang="es-PR" sz="3200" b="1" dirty="0">
                <a:solidFill>
                  <a:schemeClr val="tx2">
                    <a:lumMod val="50000"/>
                  </a:schemeClr>
                </a:solidFill>
                <a:latin typeface="+mn-lt"/>
                <a:cs typeface="+mn-cs"/>
              </a:rPr>
              <a:t>.</a:t>
            </a:r>
          </a:p>
        </p:txBody>
      </p:sp>
      <p:pic>
        <p:nvPicPr>
          <p:cNvPr id="10243" name="Content Placeholder 4" descr="ciclo h2o.jpg">
            <a:extLst>
              <a:ext uri="{FF2B5EF4-FFF2-40B4-BE49-F238E27FC236}">
                <a16:creationId xmlns:a16="http://schemas.microsoft.com/office/drawing/2014/main" id="{2DE9A8AC-2061-128A-B920-8F78E8521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3276600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4 CuadroTexto">
            <a:extLst>
              <a:ext uri="{FF2B5EF4-FFF2-40B4-BE49-F238E27FC236}">
                <a16:creationId xmlns:a16="http://schemas.microsoft.com/office/drawing/2014/main" id="{3B59D373-DB4D-9B78-12AA-1F61F23FE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0"/>
            <a:ext cx="4752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200" b="1">
                <a:solidFill>
                  <a:srgbClr val="0000FF"/>
                </a:solidFill>
              </a:rPr>
              <a:t>4. RETORNO</a:t>
            </a:r>
          </a:p>
        </p:txBody>
      </p:sp>
      <p:pic>
        <p:nvPicPr>
          <p:cNvPr id="10245" name="5 Imagen" descr="220px-കേറ്.jpg">
            <a:extLst>
              <a:ext uri="{FF2B5EF4-FFF2-40B4-BE49-F238E27FC236}">
                <a16:creationId xmlns:a16="http://schemas.microsoft.com/office/drawing/2014/main" id="{7E540504-A28E-12F4-7D0F-7B25E97D6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716338"/>
            <a:ext cx="2976563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L CICLO DEL AGUA (Elena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 CICLO DEL AGUA (Elena)</Template>
  <TotalTime>23</TotalTime>
  <Words>308</Words>
  <Application>Microsoft Office PowerPoint</Application>
  <PresentationFormat>Presentación en pantalla (4:3)</PresentationFormat>
  <Paragraphs>22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EL CICLO DEL AGUA (Elena)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Elena</dc:creator>
  <cp:lastModifiedBy>Maria Sanz</cp:lastModifiedBy>
  <cp:revision>4</cp:revision>
  <dcterms:created xsi:type="dcterms:W3CDTF">2014-11-23T16:49:45Z</dcterms:created>
  <dcterms:modified xsi:type="dcterms:W3CDTF">2026-07-25T16:41:37Z</dcterms:modified>
</cp:coreProperties>
</file>