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62" r:id="rId3"/>
    <p:sldId id="275" r:id="rId4"/>
    <p:sldId id="273" r:id="rId5"/>
    <p:sldId id="265" r:id="rId6"/>
    <p:sldId id="272" r:id="rId7"/>
  </p:sldIdLst>
  <p:sldSz cx="12192000" cy="6858000"/>
  <p:notesSz cx="7102475" cy="93884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132" autoAdjust="0"/>
    <p:restoredTop sz="94249" autoAdjust="0"/>
  </p:normalViewPr>
  <p:slideViewPr>
    <p:cSldViewPr snapToGrid="0">
      <p:cViewPr varScale="1">
        <p:scale>
          <a:sx n="57" d="100"/>
          <a:sy n="57" d="100"/>
        </p:scale>
        <p:origin x="1170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43EB1-38A2-4352-9EF1-D7F2324816D0}" type="datetimeFigureOut">
              <a:rPr lang="en-PR" smtClean="0"/>
              <a:t>5/1/2024</a:t>
            </a:fld>
            <a:endParaRPr lang="en-P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P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F3EDD2CD-422F-4B43-9776-1C06046386B0}" type="slidenum">
              <a:rPr lang="en-PR" smtClean="0"/>
              <a:t>‹#›</a:t>
            </a:fld>
            <a:endParaRPr lang="en-P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8104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43EB1-38A2-4352-9EF1-D7F2324816D0}" type="datetimeFigureOut">
              <a:rPr lang="en-PR" smtClean="0"/>
              <a:t>5/1/2024</a:t>
            </a:fld>
            <a:endParaRPr lang="en-P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DD2CD-422F-4B43-9776-1C06046386B0}" type="slidenum">
              <a:rPr lang="en-PR" smtClean="0"/>
              <a:t>‹#›</a:t>
            </a:fld>
            <a:endParaRPr lang="en-PR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26476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43EB1-38A2-4352-9EF1-D7F2324816D0}" type="datetimeFigureOut">
              <a:rPr lang="en-PR" smtClean="0"/>
              <a:t>5/1/2024</a:t>
            </a:fld>
            <a:endParaRPr lang="en-P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DD2CD-422F-4B43-9776-1C06046386B0}" type="slidenum">
              <a:rPr lang="en-PR" smtClean="0"/>
              <a:t>‹#›</a:t>
            </a:fld>
            <a:endParaRPr lang="en-PR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38045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43EB1-38A2-4352-9EF1-D7F2324816D0}" type="datetimeFigureOut">
              <a:rPr lang="en-PR" smtClean="0"/>
              <a:t>5/1/2024</a:t>
            </a:fld>
            <a:endParaRPr lang="en-P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DD2CD-422F-4B43-9776-1C06046386B0}" type="slidenum">
              <a:rPr lang="en-PR" smtClean="0"/>
              <a:t>‹#›</a:t>
            </a:fld>
            <a:endParaRPr lang="en-PR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2438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43EB1-38A2-4352-9EF1-D7F2324816D0}" type="datetimeFigureOut">
              <a:rPr lang="en-PR" smtClean="0"/>
              <a:t>5/1/2024</a:t>
            </a:fld>
            <a:endParaRPr lang="en-P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DD2CD-422F-4B43-9776-1C06046386B0}" type="slidenum">
              <a:rPr lang="en-PR" smtClean="0"/>
              <a:t>‹#›</a:t>
            </a:fld>
            <a:endParaRPr lang="en-P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06309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43EB1-38A2-4352-9EF1-D7F2324816D0}" type="datetimeFigureOut">
              <a:rPr lang="en-PR" smtClean="0"/>
              <a:t>5/1/2024</a:t>
            </a:fld>
            <a:endParaRPr lang="en-P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DD2CD-422F-4B43-9776-1C06046386B0}" type="slidenum">
              <a:rPr lang="en-PR" smtClean="0"/>
              <a:t>‹#›</a:t>
            </a:fld>
            <a:endParaRPr lang="en-PR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4384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43EB1-38A2-4352-9EF1-D7F2324816D0}" type="datetimeFigureOut">
              <a:rPr lang="en-PR" smtClean="0"/>
              <a:t>5/1/2024</a:t>
            </a:fld>
            <a:endParaRPr lang="en-P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DD2CD-422F-4B43-9776-1C06046386B0}" type="slidenum">
              <a:rPr lang="en-PR" smtClean="0"/>
              <a:t>‹#›</a:t>
            </a:fld>
            <a:endParaRPr lang="en-PR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28062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43EB1-38A2-4352-9EF1-D7F2324816D0}" type="datetimeFigureOut">
              <a:rPr lang="en-PR" smtClean="0"/>
              <a:t>5/1/2024</a:t>
            </a:fld>
            <a:endParaRPr lang="en-P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DD2CD-422F-4B43-9776-1C06046386B0}" type="slidenum">
              <a:rPr lang="en-PR" smtClean="0"/>
              <a:t>‹#›</a:t>
            </a:fld>
            <a:endParaRPr lang="en-PR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61627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43EB1-38A2-4352-9EF1-D7F2324816D0}" type="datetimeFigureOut">
              <a:rPr lang="en-PR" smtClean="0"/>
              <a:t>5/1/2024</a:t>
            </a:fld>
            <a:endParaRPr lang="en-P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DD2CD-422F-4B43-9776-1C06046386B0}" type="slidenum">
              <a:rPr lang="en-PR" smtClean="0"/>
              <a:t>‹#›</a:t>
            </a:fld>
            <a:endParaRPr lang="en-PR"/>
          </a:p>
        </p:txBody>
      </p:sp>
    </p:spTree>
    <p:extLst>
      <p:ext uri="{BB962C8B-B14F-4D97-AF65-F5344CB8AC3E}">
        <p14:creationId xmlns:p14="http://schemas.microsoft.com/office/powerpoint/2010/main" val="5001551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43EB1-38A2-4352-9EF1-D7F2324816D0}" type="datetimeFigureOut">
              <a:rPr lang="en-PR" smtClean="0"/>
              <a:t>5/1/2024</a:t>
            </a:fld>
            <a:endParaRPr lang="en-P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DD2CD-422F-4B43-9776-1C06046386B0}" type="slidenum">
              <a:rPr lang="en-PR" smtClean="0"/>
              <a:t>‹#›</a:t>
            </a:fld>
            <a:endParaRPr lang="en-PR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78619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E3343EB1-38A2-4352-9EF1-D7F2324816D0}" type="datetimeFigureOut">
              <a:rPr lang="en-PR" smtClean="0"/>
              <a:t>5/1/2024</a:t>
            </a:fld>
            <a:endParaRPr lang="en-P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P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DD2CD-422F-4B43-9776-1C06046386B0}" type="slidenum">
              <a:rPr lang="en-PR" smtClean="0"/>
              <a:t>‹#›</a:t>
            </a:fld>
            <a:endParaRPr lang="en-PR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95776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343EB1-38A2-4352-9EF1-D7F2324816D0}" type="datetimeFigureOut">
              <a:rPr lang="en-PR" smtClean="0"/>
              <a:t>5/1/2024</a:t>
            </a:fld>
            <a:endParaRPr lang="en-P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P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F3EDD2CD-422F-4B43-9776-1C06046386B0}" type="slidenum">
              <a:rPr lang="en-PR" smtClean="0"/>
              <a:t>‹#›</a:t>
            </a:fld>
            <a:endParaRPr lang="en-PR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252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micuartosecret.blogspot.com/2015/01/mis-puntos-cardinales.html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661A4A4-A90F-47F5-9B18-C957E919A78A}"/>
              </a:ext>
            </a:extLst>
          </p:cNvPr>
          <p:cNvSpPr/>
          <p:nvPr/>
        </p:nvSpPr>
        <p:spPr>
          <a:xfrm>
            <a:off x="121920" y="407964"/>
            <a:ext cx="11475720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800" b="1" dirty="0">
                <a:highlight>
                  <a:srgbClr val="FFFF00"/>
                </a:highlight>
              </a:rPr>
              <a:t>Tema: </a:t>
            </a:r>
            <a:r>
              <a:rPr lang="en-US" sz="3800" b="1" dirty="0" err="1"/>
              <a:t>Localización</a:t>
            </a:r>
            <a:r>
              <a:rPr lang="en-US" sz="3800" b="1" dirty="0"/>
              <a:t> </a:t>
            </a:r>
            <a:r>
              <a:rPr lang="en-US" sz="3800" b="1" dirty="0" err="1"/>
              <a:t>relativa</a:t>
            </a:r>
            <a:r>
              <a:rPr lang="en-US" sz="3800" b="1" dirty="0"/>
              <a:t> y </a:t>
            </a:r>
            <a:r>
              <a:rPr lang="en-US" sz="3800" b="1" dirty="0" err="1"/>
              <a:t>localización</a:t>
            </a:r>
            <a:r>
              <a:rPr lang="en-US" sz="3800" b="1" dirty="0"/>
              <a:t> </a:t>
            </a:r>
            <a:r>
              <a:rPr lang="en-US" sz="3800" b="1" dirty="0" err="1"/>
              <a:t>absoluta</a:t>
            </a:r>
            <a:endParaRPr lang="es-ES" sz="3800" b="1" u="sng" dirty="0">
              <a:latin typeface="Bookman Old Style" panose="02050604050505020204" pitchFamily="18" charset="0"/>
            </a:endParaRPr>
          </a:p>
          <a:p>
            <a:r>
              <a:rPr lang="es-ES" sz="3600" b="1" dirty="0">
                <a:latin typeface="Bookman Old Style" panose="02050604050505020204" pitchFamily="18" charset="0"/>
              </a:rPr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E7FCADD-7F28-C8E4-6D27-64AB2DD91044}"/>
              </a:ext>
            </a:extLst>
          </p:cNvPr>
          <p:cNvSpPr txBox="1"/>
          <p:nvPr/>
        </p:nvSpPr>
        <p:spPr>
          <a:xfrm>
            <a:off x="121920" y="4608472"/>
            <a:ext cx="35390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Estudios</a:t>
            </a:r>
            <a:r>
              <a:rPr lang="en-US" dirty="0"/>
              <a:t> </a:t>
            </a:r>
            <a:r>
              <a:rPr lang="en-US" dirty="0" err="1"/>
              <a:t>Sociales</a:t>
            </a:r>
            <a:endParaRPr lang="en-US" dirty="0"/>
          </a:p>
          <a:p>
            <a:r>
              <a:rPr lang="en-US" dirty="0"/>
              <a:t>Cuarto Grado</a:t>
            </a:r>
          </a:p>
          <a:p>
            <a:r>
              <a:rPr lang="en-US" dirty="0"/>
              <a:t>Sra. Irizarry</a:t>
            </a:r>
            <a:endParaRPr lang="en-PR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F64914B-FB7A-D604-2585-2CA49F8270F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795" t="12702" r="45199"/>
          <a:stretch/>
        </p:blipFill>
        <p:spPr>
          <a:xfrm>
            <a:off x="8348088" y="1608067"/>
            <a:ext cx="3100184" cy="2760622"/>
          </a:xfrm>
          <a:prstGeom prst="rect">
            <a:avLst/>
          </a:prstGeom>
        </p:spPr>
      </p:pic>
      <p:pic>
        <p:nvPicPr>
          <p:cNvPr id="5" name="Picture 2" descr="Posición relativa - Qué es, definición, en la geometría y en la informática">
            <a:extLst>
              <a:ext uri="{FF2B5EF4-FFF2-40B4-BE49-F238E27FC236}">
                <a16:creationId xmlns:a16="http://schemas.microsoft.com/office/drawing/2014/main" id="{7E554D35-5603-30DC-C4C8-2ED571E5D9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8511" y="1233369"/>
            <a:ext cx="2822537" cy="3061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ctividades de Geografía para Primer año (3)">
            <a:extLst>
              <a:ext uri="{FF2B5EF4-FFF2-40B4-BE49-F238E27FC236}">
                <a16:creationId xmlns:a16="http://schemas.microsoft.com/office/drawing/2014/main" id="{062C109B-1240-8269-8FAF-FBB12FDB35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43" r="6043"/>
          <a:stretch/>
        </p:blipFill>
        <p:spPr bwMode="auto">
          <a:xfrm>
            <a:off x="433708" y="1608067"/>
            <a:ext cx="3091711" cy="2759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Smartphone Con La Navegación App Del Mapa De GPS Stock de ilustración -  Ilustración de ciudad, icono: 128689633">
            <a:extLst>
              <a:ext uri="{FF2B5EF4-FFF2-40B4-BE49-F238E27FC236}">
                <a16:creationId xmlns:a16="http://schemas.microsoft.com/office/drawing/2014/main" id="{AF4587A0-E364-1D30-B197-5D718C5C31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556" b="90533" l="9955" r="89981">
                        <a14:foregroundMark x1="57919" y1="9763" x2="52295" y2="4852"/>
                        <a14:foregroundMark x1="52295" y1="4852" x2="45378" y2="8639"/>
                        <a14:foregroundMark x1="45378" y1="8639" x2="54040" y2="4615"/>
                        <a14:foregroundMark x1="54040" y1="4615" x2="59082" y2="8225"/>
                        <a14:foregroundMark x1="72204" y1="84379" x2="70940" y2="84663"/>
                        <a14:backgroundMark x1="39173" y1="86391" x2="47641" y2="88639"/>
                        <a14:backgroundMark x1="47641" y1="88639" x2="55721" y2="88284"/>
                        <a14:backgroundMark x1="55721" y1="88284" x2="64318" y2="85799"/>
                        <a14:backgroundMark x1="64318" y1="85799" x2="72592" y2="85799"/>
                        <a14:backgroundMark x1="72592" y1="85799" x2="74467" y2="84615"/>
                        <a14:backgroundMark x1="73885" y1="84083" x2="71946" y2="84615"/>
                        <a14:backgroundMark x1="46477" y1="90769" x2="52877" y2="89467"/>
                        <a14:backgroundMark x1="45055" y1="90533" x2="46994" y2="90000"/>
                        <a14:backgroundMark x1="70524" y1="84615" x2="70524" y2="836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46983">
            <a:off x="4991238" y="4248733"/>
            <a:ext cx="2832686" cy="3137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15359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D6EDB49-211E-499D-9A08-6C5FF3D06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8F9F37E-D3CF-4F3D-96C2-25307819DF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5FFF17D-767C-40E7-8C89-962F1F54BC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331" y="638508"/>
            <a:ext cx="10905339" cy="4843439"/>
          </a:xfrm>
          <a:prstGeom prst="rect">
            <a:avLst/>
          </a:prstGeom>
          <a:gradFill>
            <a:gsLst>
              <a:gs pos="0">
                <a:srgbClr val="000001"/>
              </a:gs>
              <a:gs pos="100000">
                <a:srgbClr val="191919"/>
              </a:gs>
            </a:gsLst>
          </a:gradFill>
          <a:ln w="76200" cmpd="sng">
            <a:noFill/>
            <a:miter lim="800000"/>
          </a:ln>
          <a:effectLst>
            <a:outerShdw blurRad="127000" dist="228600" dir="4740000" sx="98000" sy="98000" algn="tl" rotWithShape="0">
              <a:srgbClr val="000000">
                <a:alpha val="34000"/>
              </a:srgb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69F39E1-619D-4D9E-8823-8BD8CC3206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0204" y="865667"/>
            <a:ext cx="10451592" cy="4389120"/>
          </a:xfrm>
          <a:prstGeom prst="rect">
            <a:avLst/>
          </a:prstGeom>
          <a:ln w="50800" cmpd="sng">
            <a:solidFill>
              <a:srgbClr val="191919"/>
            </a:solidFill>
            <a:miter lim="800000"/>
          </a:ln>
          <a:effectLst>
            <a:innerShdw blurRad="63500" dist="88900" dir="14100000">
              <a:srgbClr val="000000">
                <a:alpha val="30000"/>
              </a:srgbClr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1003">
            <a:schemeClr val="l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8C53F47-DF50-454F-A5A6-6B969748D9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4796" y="1030259"/>
            <a:ext cx="10122408" cy="4059936"/>
          </a:xfrm>
          <a:prstGeom prst="rect">
            <a:avLst/>
          </a:prstGeom>
          <a:noFill/>
          <a:ln>
            <a:solidFill>
              <a:srgbClr val="4545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878EBB7-3E6A-40DE-BEB4-7F8C13EA4A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2412" y="770302"/>
            <a:ext cx="9405891" cy="1002990"/>
          </a:xfrm>
        </p:spPr>
        <p:txBody>
          <a:bodyPr anchor="ctr">
            <a:normAutofit/>
          </a:bodyPr>
          <a:lstStyle/>
          <a:p>
            <a:r>
              <a:rPr lang="en-PR" b="1" dirty="0"/>
              <a:t> </a:t>
            </a:r>
            <a:r>
              <a:rPr lang="en-PR" b="1" dirty="0" err="1"/>
              <a:t>localización</a:t>
            </a:r>
            <a:r>
              <a:rPr lang="en-PR" b="1" dirty="0"/>
              <a:t> </a:t>
            </a:r>
            <a:r>
              <a:rPr lang="en-PR" b="1" dirty="0" err="1"/>
              <a:t>geográfica</a:t>
            </a:r>
            <a:r>
              <a:rPr lang="en-PR" b="1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2F3C5B-A9A0-4893-B4AD-AE2D4BFDD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7092" y="1436389"/>
            <a:ext cx="10204704" cy="2658762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</a:pPr>
            <a:r>
              <a:rPr lang="es-ES" sz="2700" b="1" dirty="0">
                <a:solidFill>
                  <a:srgbClr val="FF0000"/>
                </a:solidFill>
                <a:latin typeface="Bookman Old Style" panose="02050604050505020204" pitchFamily="18" charset="0"/>
                <a:cs typeface="Calibri" panose="020F0502020204030204" pitchFamily="34" charset="0"/>
              </a:rPr>
              <a:t>Se define como la ubicación de un lugar. </a:t>
            </a:r>
            <a:r>
              <a:rPr lang="es-ES" sz="2700" b="1" dirty="0">
                <a:latin typeface="Bookman Old Style" panose="02050604050505020204" pitchFamily="18" charset="0"/>
                <a:cs typeface="Calibri" panose="020F0502020204030204" pitchFamily="34" charset="0"/>
              </a:rPr>
              <a:t>Nos ayuda a identificar dónde se encuentran los pueblos, mares o países cercanos a  nosotros.</a:t>
            </a:r>
            <a:endParaRPr lang="en-PR" sz="2700" b="1" dirty="0">
              <a:latin typeface="Bookman Old Style" panose="02050604050505020204" pitchFamily="18" charset="0"/>
              <a:cs typeface="Calibri" panose="020F0502020204030204" pitchFamily="34" charset="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s-ES" sz="2700" b="1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3200" b="1" u="sng" dirty="0">
                <a:latin typeface="Calibri" panose="020F0502020204030204" pitchFamily="34" charset="0"/>
                <a:cs typeface="Calibri" panose="020F0502020204030204" pitchFamily="34" charset="0"/>
              </a:rPr>
              <a:t>Existen dos: </a:t>
            </a:r>
            <a:r>
              <a:rPr lang="es-ES" sz="3200" b="1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localización absoluta </a:t>
            </a:r>
            <a:r>
              <a:rPr lang="es-ES" sz="3200" b="1" u="sng" dirty="0">
                <a:latin typeface="Calibri" panose="020F0502020204030204" pitchFamily="34" charset="0"/>
                <a:cs typeface="Calibri" panose="020F0502020204030204" pitchFamily="34" charset="0"/>
              </a:rPr>
              <a:t>y la </a:t>
            </a:r>
            <a:r>
              <a:rPr lang="es-ES" sz="3200" b="1" u="sng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localización relativa</a:t>
            </a:r>
            <a:r>
              <a:rPr lang="es-ES" sz="32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s-ES" sz="27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800" b="1" dirty="0">
                <a:latin typeface="Calibri" panose="020F0502020204030204" pitchFamily="34" charset="0"/>
                <a:cs typeface="Calibri" panose="020F0502020204030204" pitchFamily="34" charset="0"/>
              </a:rPr>
              <a:t>a)  </a:t>
            </a:r>
            <a:r>
              <a:rPr lang="es-ES" sz="29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localización absoluta -</a:t>
            </a:r>
            <a:r>
              <a:rPr lang="es-ES" sz="2900" b="1" dirty="0">
                <a:latin typeface="Calibri" panose="020F0502020204030204" pitchFamily="34" charset="0"/>
                <a:cs typeface="Calibri" panose="020F0502020204030204" pitchFamily="34" charset="0"/>
              </a:rPr>
              <a:t> localización exacta de un </a:t>
            </a:r>
            <a:r>
              <a:rPr lang="es-ES" sz="2900" b="1" dirty="0" err="1">
                <a:latin typeface="Calibri" panose="020F0502020204030204" pitchFamily="34" charset="0"/>
                <a:cs typeface="Calibri" panose="020F0502020204030204" pitchFamily="34" charset="0"/>
              </a:rPr>
              <a:t>luga</a:t>
            </a:r>
            <a:r>
              <a:rPr lang="en-PR" sz="2900" b="1" dirty="0">
                <a:latin typeface="Calibri" panose="020F0502020204030204" pitchFamily="34" charset="0"/>
                <a:cs typeface="Calibri" panose="020F0502020204030204" pitchFamily="34" charset="0"/>
              </a:rPr>
              <a:t>r,</a:t>
            </a:r>
            <a:r>
              <a:rPr lang="es-ES" sz="2900" b="1" dirty="0">
                <a:latin typeface="Calibri" panose="020F0502020204030204" pitchFamily="34" charset="0"/>
                <a:cs typeface="Calibri" panose="020F0502020204030204" pitchFamily="34" charset="0"/>
              </a:rPr>
              <a:t> usando coordenadas geográficas. </a:t>
            </a:r>
          </a:p>
          <a:p>
            <a:pPr>
              <a:lnSpc>
                <a:spcPct val="110000"/>
              </a:lnSpc>
            </a:pPr>
            <a:r>
              <a:rPr lang="es-ES" sz="2800" b="1" dirty="0">
                <a:latin typeface="Calibri" panose="020F0502020204030204" pitchFamily="34" charset="0"/>
                <a:cs typeface="Calibri" panose="020F0502020204030204" pitchFamily="34" charset="0"/>
              </a:rPr>
              <a:t>Ejemplo: la ciudad de Buenos Aires está a 34°S; 58°O</a:t>
            </a:r>
            <a:endParaRPr lang="en-PR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A26901A-BC62-4A3A-A07A-65E1F3DDDE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5772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674217A3-76DF-4715-A283-E45562D9DE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908626" y="3000614"/>
            <a:ext cx="4079707" cy="326771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D4F0C4C-12B8-4AF9-BD6F-42B450247585}"/>
              </a:ext>
            </a:extLst>
          </p:cNvPr>
          <p:cNvSpPr txBox="1"/>
          <p:nvPr/>
        </p:nvSpPr>
        <p:spPr>
          <a:xfrm>
            <a:off x="115422" y="304800"/>
            <a:ext cx="12076578" cy="3328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000" dirty="0">
                <a:latin typeface="Abadi" panose="020B0604020104020204" pitchFamily="34" charset="0"/>
              </a:rPr>
              <a:t>b) </a:t>
            </a:r>
            <a:r>
              <a:rPr lang="en-US" sz="3600" b="1" dirty="0" err="1">
                <a:solidFill>
                  <a:srgbClr val="00B050"/>
                </a:solidFill>
                <a:latin typeface="Abadi" panose="020B0604020104020204" pitchFamily="34" charset="0"/>
              </a:rPr>
              <a:t>localización</a:t>
            </a:r>
            <a:r>
              <a:rPr lang="en-US" sz="3600" b="1" dirty="0">
                <a:solidFill>
                  <a:srgbClr val="00B050"/>
                </a:solidFill>
                <a:latin typeface="Abadi" panose="020B0604020104020204" pitchFamily="34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Abadi" panose="020B0604020104020204" pitchFamily="34" charset="0"/>
              </a:rPr>
              <a:t>relativa</a:t>
            </a:r>
            <a:r>
              <a:rPr lang="en-US" sz="3600" b="1" dirty="0">
                <a:solidFill>
                  <a:srgbClr val="00B050"/>
                </a:solidFill>
                <a:latin typeface="Abadi" panose="020B0604020104020204" pitchFamily="34" charset="0"/>
              </a:rPr>
              <a:t> - </a:t>
            </a:r>
            <a:r>
              <a:rPr lang="en-US" sz="3600" dirty="0" err="1">
                <a:latin typeface="Abadi" panose="020B0604020104020204" pitchFamily="34" charset="0"/>
              </a:rPr>
              <a:t>ubicación</a:t>
            </a:r>
            <a:r>
              <a:rPr lang="en-US" sz="3600" dirty="0">
                <a:latin typeface="Abadi" panose="020B0604020104020204" pitchFamily="34" charset="0"/>
              </a:rPr>
              <a:t> de una persona o un </a:t>
            </a:r>
            <a:r>
              <a:rPr lang="en-US" sz="3600" dirty="0" err="1">
                <a:latin typeface="Abadi" panose="020B0604020104020204" pitchFamily="34" charset="0"/>
              </a:rPr>
              <a:t>lugar</a:t>
            </a:r>
            <a:r>
              <a:rPr lang="en-US" sz="3600" dirty="0">
                <a:latin typeface="Abadi" panose="020B0604020104020204" pitchFamily="34" charset="0"/>
              </a:rPr>
              <a:t> y </a:t>
            </a:r>
            <a:r>
              <a:rPr lang="en-US" sz="3600" dirty="0" err="1">
                <a:latin typeface="Abadi" panose="020B0604020104020204" pitchFamily="34" charset="0"/>
              </a:rPr>
              <a:t>usa</a:t>
            </a:r>
            <a:r>
              <a:rPr lang="en-US" sz="3600" dirty="0">
                <a:latin typeface="Abadi" panose="020B0604020104020204" pitchFamily="34" charset="0"/>
              </a:rPr>
              <a:t> </a:t>
            </a:r>
            <a:r>
              <a:rPr lang="en-US" sz="3600" b="1" dirty="0">
                <a:latin typeface="Abadi" panose="020B0604020104020204" pitchFamily="34" charset="0"/>
              </a:rPr>
              <a:t>puntos de </a:t>
            </a:r>
            <a:r>
              <a:rPr lang="en-US" sz="3600" b="1" dirty="0" err="1">
                <a:latin typeface="Abadi" panose="020B0604020104020204" pitchFamily="34" charset="0"/>
              </a:rPr>
              <a:t>referencia</a:t>
            </a:r>
            <a:r>
              <a:rPr lang="en-US" sz="3600" b="1" dirty="0">
                <a:latin typeface="Abadi" panose="020B0604020104020204" pitchFamily="34" charset="0"/>
              </a:rPr>
              <a:t> </a:t>
            </a:r>
            <a:r>
              <a:rPr lang="en-US" sz="3600" dirty="0" err="1">
                <a:latin typeface="Abadi" panose="020B0604020104020204" pitchFamily="34" charset="0"/>
              </a:rPr>
              <a:t>como</a:t>
            </a:r>
            <a:r>
              <a:rPr lang="en-US" sz="3600" dirty="0">
                <a:latin typeface="Abadi" panose="020B0604020104020204" pitchFamily="34" charset="0"/>
              </a:rPr>
              <a:t> </a:t>
            </a:r>
            <a:r>
              <a:rPr lang="en-US" sz="3600" dirty="0" err="1">
                <a:latin typeface="Abadi" panose="020B0604020104020204" pitchFamily="34" charset="0"/>
              </a:rPr>
              <a:t>guías</a:t>
            </a:r>
            <a:r>
              <a:rPr lang="en-US" sz="3600" dirty="0">
                <a:latin typeface="Abadi" panose="020B0604020104020204" pitchFamily="34" charset="0"/>
              </a:rPr>
              <a:t> </a:t>
            </a:r>
            <a:r>
              <a:rPr lang="en-US" sz="3600" dirty="0" err="1">
                <a:latin typeface="Abadi" panose="020B0604020104020204" pitchFamily="34" charset="0"/>
              </a:rPr>
              <a:t>visuales</a:t>
            </a:r>
            <a:r>
              <a:rPr lang="en-US" sz="3600" dirty="0">
                <a:latin typeface="Abadi" panose="020B0604020104020204" pitchFamily="34" charset="0"/>
              </a:rPr>
              <a:t>. </a:t>
            </a:r>
            <a:r>
              <a:rPr lang="en-US" sz="3600" dirty="0" err="1">
                <a:latin typeface="Abadi" panose="020B0604020104020204" pitchFamily="34" charset="0"/>
              </a:rPr>
              <a:t>Usamos</a:t>
            </a:r>
            <a:r>
              <a:rPr lang="en-US" sz="3600" dirty="0">
                <a:latin typeface="Abadi" panose="020B0604020104020204" pitchFamily="34" charset="0"/>
              </a:rPr>
              <a:t> los </a:t>
            </a:r>
            <a:r>
              <a:rPr lang="en-US" sz="3600" b="1" dirty="0">
                <a:solidFill>
                  <a:srgbClr val="002060"/>
                </a:solidFill>
                <a:latin typeface="Abadi" panose="020B0604020104020204" pitchFamily="34" charset="0"/>
              </a:rPr>
              <a:t>PUNTOS </a:t>
            </a:r>
            <a:r>
              <a:rPr lang="en-US" sz="3600" b="1" dirty="0" err="1">
                <a:solidFill>
                  <a:srgbClr val="002060"/>
                </a:solidFill>
                <a:latin typeface="Abadi" panose="020B0604020104020204" pitchFamily="34" charset="0"/>
              </a:rPr>
              <a:t>CARDINALES.Los</a:t>
            </a:r>
            <a:r>
              <a:rPr lang="en-US" sz="3600" b="1" dirty="0">
                <a:solidFill>
                  <a:srgbClr val="002060"/>
                </a:solidFill>
                <a:latin typeface="Abadi" panose="020B0604020104020204" pitchFamily="34" charset="0"/>
              </a:rPr>
              <a:t> Puntos </a:t>
            </a:r>
            <a:r>
              <a:rPr lang="en-US" sz="3600" b="1" dirty="0" err="1">
                <a:solidFill>
                  <a:srgbClr val="002060"/>
                </a:solidFill>
                <a:latin typeface="Abadi" panose="020B0604020104020204" pitchFamily="34" charset="0"/>
              </a:rPr>
              <a:t>Cardinales</a:t>
            </a:r>
            <a:r>
              <a:rPr lang="en-US" sz="3600" b="1" dirty="0">
                <a:solidFill>
                  <a:srgbClr val="002060"/>
                </a:solidFill>
                <a:latin typeface="Abadi" panose="020B0604020104020204" pitchFamily="34" charset="0"/>
              </a:rPr>
              <a:t> son: Norte, Sur, Este y Oeste</a:t>
            </a:r>
            <a:endParaRPr lang="en-PR" sz="3600" b="1" dirty="0">
              <a:solidFill>
                <a:srgbClr val="002060"/>
              </a:solidFill>
              <a:latin typeface="Abadi" panose="020B06040201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28564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Lámina artística «rosa de los vientos, los cuatro puntos cardinales» de  loiret1958 | Redbubble">
            <a:extLst>
              <a:ext uri="{FF2B5EF4-FFF2-40B4-BE49-F238E27FC236}">
                <a16:creationId xmlns:a16="http://schemas.microsoft.com/office/drawing/2014/main" id="{46A3188F-7F6E-4D07-BCCF-200F3877C4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" r="3" b="351"/>
          <a:stretch/>
        </p:blipFill>
        <p:spPr bwMode="auto">
          <a:xfrm>
            <a:off x="1043825" y="1369755"/>
            <a:ext cx="3839750" cy="382148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Punto cardinal » Recursos educativos digitales">
            <a:extLst>
              <a:ext uri="{FF2B5EF4-FFF2-40B4-BE49-F238E27FC236}">
                <a16:creationId xmlns:a16="http://schemas.microsoft.com/office/drawing/2014/main" id="{1EE7E69D-D8A1-41CC-B00E-B6D82F77B4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78" r="32649"/>
          <a:stretch/>
        </p:blipFill>
        <p:spPr bwMode="auto">
          <a:xfrm>
            <a:off x="7076752" y="1369755"/>
            <a:ext cx="3839750" cy="3821482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47B8A6A-479B-49FD-82BE-8744C92EC5E8}"/>
              </a:ext>
            </a:extLst>
          </p:cNvPr>
          <p:cNvSpPr txBox="1"/>
          <p:nvPr/>
        </p:nvSpPr>
        <p:spPr>
          <a:xfrm>
            <a:off x="3215640" y="368114"/>
            <a:ext cx="57809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4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Los </a:t>
            </a:r>
            <a:r>
              <a:rPr lang="en-PR" sz="4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Puntos </a:t>
            </a:r>
            <a:r>
              <a:rPr lang="en-US" sz="4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en-PR" sz="4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ardinales</a:t>
            </a:r>
            <a:r>
              <a:rPr lang="en-PR" sz="4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670670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D6EDB49-211E-499D-9A08-6C5FF3D06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8F9F37E-D3CF-4F3D-96C2-25307819DF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5FFF17D-767C-40E7-8C89-962F1F54BC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331" y="638508"/>
            <a:ext cx="10905339" cy="4843439"/>
          </a:xfrm>
          <a:prstGeom prst="rect">
            <a:avLst/>
          </a:prstGeom>
          <a:gradFill>
            <a:gsLst>
              <a:gs pos="0">
                <a:srgbClr val="000001"/>
              </a:gs>
              <a:gs pos="100000">
                <a:srgbClr val="191919"/>
              </a:gs>
            </a:gsLst>
          </a:gradFill>
          <a:ln w="76200" cmpd="sng">
            <a:noFill/>
            <a:miter lim="800000"/>
          </a:ln>
          <a:effectLst>
            <a:outerShdw blurRad="127000" dist="228600" dir="4740000" sx="98000" sy="98000" algn="tl" rotWithShape="0">
              <a:srgbClr val="000000">
                <a:alpha val="34000"/>
              </a:srgb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69F39E1-619D-4D9E-8823-8BD8CC3206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0204" y="865667"/>
            <a:ext cx="10451592" cy="4389120"/>
          </a:xfrm>
          <a:prstGeom prst="rect">
            <a:avLst/>
          </a:prstGeom>
          <a:ln w="50800" cmpd="sng">
            <a:solidFill>
              <a:srgbClr val="191919"/>
            </a:solidFill>
            <a:miter lim="800000"/>
          </a:ln>
          <a:effectLst>
            <a:innerShdw blurRad="63500" dist="88900" dir="14100000">
              <a:srgbClr val="000000">
                <a:alpha val="30000"/>
              </a:srgbClr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1003">
            <a:schemeClr val="l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8C53F47-DF50-454F-A5A6-6B969748D9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4796" y="1030259"/>
            <a:ext cx="10122408" cy="4059936"/>
          </a:xfrm>
          <a:prstGeom prst="rect">
            <a:avLst/>
          </a:prstGeom>
          <a:noFill/>
          <a:ln>
            <a:solidFill>
              <a:srgbClr val="4545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0385B78-CD56-4D03-90D4-C5A37627B4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1376053"/>
            <a:ext cx="9405891" cy="1002990"/>
          </a:xfrm>
        </p:spPr>
        <p:txBody>
          <a:bodyPr anchor="ctr">
            <a:normAutofit/>
          </a:bodyPr>
          <a:lstStyle/>
          <a:p>
            <a:r>
              <a:rPr lang="es-ES" sz="2200" dirty="0"/>
              <a:t>.</a:t>
            </a:r>
            <a:endParaRPr lang="en-PR" sz="2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D326E7-517C-4CDF-9913-F67F35AF68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4796" y="1029196"/>
            <a:ext cx="10122409" cy="4059935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</a:pPr>
            <a:r>
              <a:rPr lang="es-ES" sz="3200" b="1" u="sng" dirty="0"/>
              <a:t>El GPS </a:t>
            </a:r>
            <a:endParaRPr lang="en-PR" sz="3200" b="1" u="sng" dirty="0"/>
          </a:p>
          <a:p>
            <a:pPr marL="0" indent="0">
              <a:lnSpc>
                <a:spcPct val="110000"/>
              </a:lnSpc>
              <a:buNone/>
            </a:pPr>
            <a:r>
              <a:rPr lang="es-ES" sz="3400" dirty="0"/>
              <a:t>es un ejemplo de la localización absoluta, porque nos ofrece las coordenadas geográficas exactas o precisas de un lugar. </a:t>
            </a:r>
          </a:p>
          <a:p>
            <a:pPr marL="0" indent="0">
              <a:lnSpc>
                <a:spcPct val="110000"/>
              </a:lnSpc>
              <a:buNone/>
            </a:pPr>
            <a:endParaRPr lang="en-PR" sz="3400" dirty="0">
              <a:highlight>
                <a:srgbClr val="FFFF00"/>
              </a:highlight>
            </a:endParaRPr>
          </a:p>
          <a:p>
            <a:pPr>
              <a:lnSpc>
                <a:spcPct val="110000"/>
              </a:lnSpc>
            </a:pPr>
            <a:r>
              <a:rPr lang="es-ES" sz="3400" b="1" u="sng" dirty="0"/>
              <a:t>La brújula o las direcciones </a:t>
            </a:r>
            <a:endParaRPr lang="en-US" sz="3400" b="1" u="sng" dirty="0"/>
          </a:p>
          <a:p>
            <a:pPr marL="0" indent="0">
              <a:lnSpc>
                <a:spcPct val="110000"/>
              </a:lnSpc>
              <a:buNone/>
            </a:pPr>
            <a:r>
              <a:rPr lang="es-ES" sz="3400" dirty="0"/>
              <a:t>son ejemplos de localización relativa, porque nos ofrece direcciones usando patrones de referencias.  </a:t>
            </a:r>
          </a:p>
          <a:p>
            <a:pPr marL="0" indent="0">
              <a:lnSpc>
                <a:spcPct val="110000"/>
              </a:lnSpc>
              <a:buNone/>
            </a:pPr>
            <a:endParaRPr lang="en-PR" sz="1900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A26901A-BC62-4A3A-A07A-65E1F3DDDE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1482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Acuarela pintura dibujo brújula, brújula, colgante, fotografía, técnica png  | PNGWing">
            <a:extLst>
              <a:ext uri="{FF2B5EF4-FFF2-40B4-BE49-F238E27FC236}">
                <a16:creationId xmlns:a16="http://schemas.microsoft.com/office/drawing/2014/main" id="{AAE62F38-C261-4BCE-8523-A7DB041ADB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10" r="8422" b="1"/>
          <a:stretch/>
        </p:blipFill>
        <p:spPr bwMode="auto">
          <a:xfrm>
            <a:off x="1410218" y="131431"/>
            <a:ext cx="3564911" cy="3055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Iconos Ios 9, Brújula, png | PNGEgg">
            <a:extLst>
              <a:ext uri="{FF2B5EF4-FFF2-40B4-BE49-F238E27FC236}">
                <a16:creationId xmlns:a16="http://schemas.microsoft.com/office/drawing/2014/main" id="{2E8A7D03-020C-41A9-979E-A8F440869F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3440" y="3212198"/>
            <a:ext cx="4866777" cy="2760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atFoliX 3x Lámina Protectora para TomTom GO Professional 6250 Antirreflejos  HD">
            <a:extLst>
              <a:ext uri="{FF2B5EF4-FFF2-40B4-BE49-F238E27FC236}">
                <a16:creationId xmlns:a16="http://schemas.microsoft.com/office/drawing/2014/main" id="{32F66F51-F18F-4633-9A23-FBF680A1DC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9" r="-3" b="15120"/>
          <a:stretch/>
        </p:blipFill>
        <p:spPr bwMode="auto">
          <a:xfrm>
            <a:off x="6248401" y="1325880"/>
            <a:ext cx="4373880" cy="2260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Lámina: La Tecnología personal » Recursos educativos digitales">
            <a:extLst>
              <a:ext uri="{FF2B5EF4-FFF2-40B4-BE49-F238E27FC236}">
                <a16:creationId xmlns:a16="http://schemas.microsoft.com/office/drawing/2014/main" id="{475CC74F-C3A2-4A69-82F1-551B695139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13" t="7945" r="2353" b="9880"/>
          <a:stretch/>
        </p:blipFill>
        <p:spPr bwMode="auto">
          <a:xfrm>
            <a:off x="6471785" y="3873830"/>
            <a:ext cx="3916638" cy="2098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743A630-B716-4E1D-A32C-170257E3B653}"/>
              </a:ext>
            </a:extLst>
          </p:cNvPr>
          <p:cNvSpPr txBox="1"/>
          <p:nvPr/>
        </p:nvSpPr>
        <p:spPr>
          <a:xfrm>
            <a:off x="572577" y="885782"/>
            <a:ext cx="23709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R" sz="3600" dirty="0" err="1"/>
              <a:t>Brújulas</a:t>
            </a:r>
            <a:r>
              <a:rPr lang="en-PR" sz="3600" dirty="0"/>
              <a:t>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056B0EB-0801-4A3F-A611-8FFF4151E3EA}"/>
              </a:ext>
            </a:extLst>
          </p:cNvPr>
          <p:cNvSpPr/>
          <p:nvPr/>
        </p:nvSpPr>
        <p:spPr>
          <a:xfrm>
            <a:off x="7659711" y="616720"/>
            <a:ext cx="136768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GPS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84781018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176</Words>
  <Application>Microsoft Office PowerPoint</Application>
  <PresentationFormat>Widescreen</PresentationFormat>
  <Paragraphs>20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Abadi</vt:lpstr>
      <vt:lpstr>Arial</vt:lpstr>
      <vt:lpstr>Bookman Old Style</vt:lpstr>
      <vt:lpstr>Calibri</vt:lpstr>
      <vt:lpstr>Gill Sans MT</vt:lpstr>
      <vt:lpstr>Gallery</vt:lpstr>
      <vt:lpstr>PowerPoint Presentation</vt:lpstr>
      <vt:lpstr> localización geográfica </vt:lpstr>
      <vt:lpstr>PowerPoint Presentation</vt:lpstr>
      <vt:lpstr>PowerPoint Presentation</vt:lpstr>
      <vt:lpstr>.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Vivian Irizarry</dc:creator>
  <cp:lastModifiedBy>Vivian L. Irizarry Rivera</cp:lastModifiedBy>
  <cp:revision>7</cp:revision>
  <cp:lastPrinted>2023-09-17T17:21:24Z</cp:lastPrinted>
  <dcterms:created xsi:type="dcterms:W3CDTF">2020-09-02T01:44:55Z</dcterms:created>
  <dcterms:modified xsi:type="dcterms:W3CDTF">2024-05-01T22:19:41Z</dcterms:modified>
</cp:coreProperties>
</file>