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59" r:id="rId4"/>
    <p:sldId id="272" r:id="rId5"/>
    <p:sldId id="274" r:id="rId6"/>
    <p:sldId id="275" r:id="rId7"/>
    <p:sldId id="278" r:id="rId8"/>
    <p:sldId id="277" r:id="rId9"/>
    <p:sldId id="279" r:id="rId10"/>
    <p:sldId id="281" r:id="rId11"/>
    <p:sldId id="280" r:id="rId12"/>
    <p:sldId id="282" r:id="rId13"/>
    <p:sldId id="284" r:id="rId14"/>
    <p:sldId id="262" r:id="rId15"/>
    <p:sldId id="270" r:id="rId16"/>
    <p:sldId id="269" r:id="rId17"/>
  </p:sldIdLst>
  <p:sldSz cx="9144000" cy="6858000" type="screen4x3"/>
  <p:notesSz cx="6858000" cy="9144000"/>
  <p:defaultTextStyle>
    <a:lvl1pPr marL="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44" autoAdjust="0"/>
    <p:restoredTop sz="93907" autoAdjust="0"/>
  </p:normalViewPr>
  <p:slideViewPr>
    <p:cSldViewPr>
      <p:cViewPr varScale="1">
        <p:scale>
          <a:sx n="77" d="100"/>
          <a:sy n="77" d="100"/>
        </p:scale>
        <p:origin x="103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8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  <a:extLst/>
          </a:lstStyle>
          <a:p>
            <a:fld id="{54D4857D-62A5-486B-9129-468003D7E020}" type="datetimeFigureOut">
              <a:rPr lang="es-ES" smtClean="0"/>
              <a:pPr/>
              <a:t>09/08/2026</a:t>
            </a:fld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  <a:extLst/>
          </a:lstStyle>
          <a:p>
            <a:fld id="{2EBE4566-6F3A-4CC1-BD6C-9C510D05F1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es-ES" sz="1200"/>
            </a:lvl1pPr>
            <a:extLst/>
          </a:lstStyle>
          <a:p>
            <a:fld id="{2D2EF2CE-B28C-4ED4-8FD0-48BB3F48846A}" type="datetimeFigureOut">
              <a:rPr lang="es-ES"/>
              <a:pPr/>
              <a:t>09/08/2026</a:t>
            </a:fld>
            <a:endParaRPr lang="es-E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es-ES" sz="1200"/>
            </a:lvl1pPr>
            <a:extLst/>
          </a:lstStyle>
          <a:p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es-ES" sz="1200"/>
            </a:lvl1pPr>
            <a:extLst/>
          </a:lstStyle>
          <a:p>
            <a:fld id="{61807874-5299-41B2-A37A-6AA3547857F4}" type="slidenum">
              <a:rPr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es-ES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07874-5299-41B2-A37A-6AA3547857F4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 eaLnBrk="1" latinLnBrk="0" hangingPunct="1">
              <a:buNone/>
              <a:defRPr kumimoji="0" lang="es-ES" sz="1400"/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es-ES"/>
              <a:t>Haga clic para modificar el estilo de subtítulo del patrón</a:t>
            </a:r>
            <a:endParaRPr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s-ES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s-ES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s-ES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s-ES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es-ES" sz="1100"/>
              <a:pPr algn="r"/>
              <a:t>09/08/2026</a:t>
            </a:fld>
            <a:endParaRPr kumimoji="0" lang="es-ES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9B2101-2E9F-420A-91A3-890890D84497}" type="slidenum">
              <a:rPr kumimoji="0" lang="es-ES" sz="1200"/>
              <a:pPr/>
              <a:t>‹Nº›</a:t>
            </a:fld>
            <a:endParaRPr kumimoji="0" lang="es-ES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s-ES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 eaLnBrk="1" latinLnBrk="0" hangingPunct="1">
              <a:lnSpc>
                <a:spcPct val="100000"/>
              </a:lnSpc>
              <a:defRPr kumimoji="0" lang="es-ES" sz="72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kumimoji="0" lang="es-ES"/>
              <a:t>Mostrar título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es-ES" sz="1100"/>
              <a:pPr algn="r"/>
              <a:t>09/08/2026</a:t>
            </a:fld>
            <a:endParaRPr kumimoji="0" lang="es-ES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9B2101-2E9F-420A-91A3-890890D84497}" type="slidenum">
              <a:rPr kumimoji="0" lang="es-ES" sz="1200"/>
              <a:pPr/>
              <a:t>‹Nº›</a:t>
            </a:fld>
            <a:endParaRPr kumimoji="0" lang="es-ES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s-ES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eaLnBrk="1" latinLnBrk="0" hangingPunct="1"/>
            <a:r>
              <a:rPr lang="es-ES"/>
              <a:t>Haga clic para modificar el estilo de título del patrón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algn="r"/>
            <a:fld id="{8F67D422-08A8-451B-9A67-21962FC4B660}" type="datetimeFigureOut">
              <a:rPr kumimoji="0" lang="es-ES" sz="1100"/>
              <a:pPr algn="r"/>
              <a:t>09/08/2026</a:t>
            </a:fld>
            <a:endParaRPr kumimoji="0" lang="es-E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kumimoji="0" lang="es-ES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69B2101-2E9F-420A-91A3-890890D84497}" type="slidenum">
              <a:rPr kumimoji="0" lang="es-ES" sz="1200"/>
              <a:pPr/>
              <a:t>‹Nº›</a:t>
            </a:fld>
            <a:endParaRPr kumimoji="0" lang="es-ES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 eaLnBrk="1" latinLnBrk="0" hangingPunct="1">
              <a:defRPr kumimoji="0" lang="es-ES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kumimoji="0" lang="es-ES"/>
              <a:t>Haga clic para agregar el título de la sección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gunta y respuesta sencill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es-ES"/>
            </a:lvl1pPr>
            <a:extLst/>
          </a:lstStyle>
          <a:p>
            <a:fld id="{1BEBB2CB-903D-46EF-8227-E770ED8FF514}" type="datetimeFigureOut">
              <a:rPr lang="es-ES"/>
              <a:pPr/>
              <a:t>09/08/2026</a:t>
            </a:fld>
            <a:endParaRPr kumimoji="0" lang="es-ES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es-ES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‹Nº›</a:t>
            </a:fld>
            <a:endParaRPr kumimoji="0" lang="es-ES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es-ES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es-ES"/>
              <a:t>Haga clic para agregar una pregunta</a:t>
            </a:r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es-ES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es-ES"/>
              <a:t>Haga clic para agregar una respuesta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gunta y respuesta detall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es-ES"/>
            </a:lvl1pPr>
            <a:extLst/>
          </a:lstStyle>
          <a:p>
            <a:fld id="{1BEBB2CB-903D-46EF-8227-E770ED8FF514}" type="datetimeFigureOut">
              <a:rPr lang="es-ES"/>
              <a:pPr/>
              <a:t>09/08/2026</a:t>
            </a:fld>
            <a:endParaRPr kumimoji="0" lang="es-ES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es-E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‹Nº›</a:t>
            </a:fld>
            <a:endParaRPr kumimoji="0" lang="es-ES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es-ES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es-ES"/>
              <a:t>Haga clic para agregar una pregunta</a:t>
            </a:r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es-ES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es-ES"/>
              <a:t>Haga clic para agregar una respuesta</a:t>
            </a:r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 eaLnBrk="1" latinLnBrk="0" hangingPunct="1">
              <a:buFontTx/>
              <a:buNone/>
              <a:defRPr kumimoji="0" lang="es-ES" i="1" baseline="0"/>
            </a:lvl1pPr>
            <a:extLst/>
          </a:lstStyle>
          <a:p>
            <a:pPr lvl="0"/>
            <a:r>
              <a:rPr kumimoji="0" lang="es-ES"/>
              <a:t>Haga clic para agregar detalles a la respuesta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gunta de verdadero o falso (respuesta: Verdade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es-ES"/>
            </a:lvl1pPr>
            <a:extLst/>
          </a:lstStyle>
          <a:p>
            <a:fld id="{1BEBB2CB-903D-46EF-8227-E770ED8FF514}" type="datetimeFigureOut">
              <a:rPr lang="es-ES"/>
              <a:pPr/>
              <a:t>09/08/2026</a:t>
            </a:fld>
            <a:endParaRPr kumimoji="0" lang="es-ES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es-E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‹Nº›</a:t>
            </a:fld>
            <a:endParaRPr kumimoji="0" lang="es-ES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es-ES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es-ES"/>
              <a:t>Haga clic para agregar una pregunta</a:t>
            </a:r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es-ES" sz="7200">
                <a:solidFill>
                  <a:schemeClr val="tx1">
                    <a:alpha val="40000"/>
                  </a:schemeClr>
                </a:solidFill>
              </a:rPr>
              <a:t>¿VERDADERO</a:t>
            </a:r>
            <a:r>
              <a:rPr kumimoji="0" lang="es-ES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es-ES" sz="7200">
                <a:solidFill>
                  <a:schemeClr val="tx1">
                    <a:alpha val="40000"/>
                  </a:schemeClr>
                </a:solidFill>
              </a:rPr>
              <a:t>o FALSO?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latinLnBrk="0">
              <a:spcBef>
                <a:spcPct val="20000"/>
              </a:spcBef>
              <a:buNone/>
            </a:pPr>
            <a:r>
              <a:rPr kumimoji="0" lang="es-ES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¿VERDADERO </a:t>
            </a:r>
            <a:r>
              <a:rPr kumimoji="0" lang="es-ES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o FALSO?</a:t>
            </a:r>
            <a:endParaRPr kumimoji="0"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gunta de verdadero o falso (respuesta: Fals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es-ES"/>
            </a:lvl1pPr>
            <a:extLst/>
          </a:lstStyle>
          <a:p>
            <a:fld id="{1BEBB2CB-903D-46EF-8227-E770ED8FF514}" type="datetimeFigureOut">
              <a:rPr lang="es-ES"/>
              <a:pPr/>
              <a:t>09/08/2026</a:t>
            </a:fld>
            <a:endParaRPr kumimoji="0" lang="es-ES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es-ES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‹Nº›</a:t>
            </a:fld>
            <a:endParaRPr kumimoji="0" lang="es-ES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 eaLnBrk="1" latinLnBrk="0" hangingPunct="1">
              <a:defRPr kumimoji="0" lang="es-ES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es-ES"/>
              <a:t>Haga clic para agregar una pregunta</a:t>
            </a:r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es-ES" sz="7200">
                <a:solidFill>
                  <a:schemeClr val="tx1">
                    <a:alpha val="40000"/>
                  </a:schemeClr>
                </a:solidFill>
              </a:rPr>
              <a:t>¿VERDADERO</a:t>
            </a:r>
            <a:r>
              <a:rPr kumimoji="0" lang="es-ES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es-ES" sz="7200">
                <a:solidFill>
                  <a:schemeClr val="tx1">
                    <a:alpha val="40000"/>
                  </a:schemeClr>
                </a:solidFill>
              </a:rPr>
              <a:t>o FALSO?</a:t>
            </a: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es-ES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¿VERDADERO o </a:t>
            </a:r>
            <a:r>
              <a:rPr kumimoji="0" lang="es-ES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FALSO</a:t>
            </a:r>
            <a:r>
              <a:rPr kumimoji="0" lang="es-ES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kumimoji="0"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po 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696200" cy="1371600"/>
          </a:xfrm>
        </p:spPr>
        <p:txBody>
          <a:bodyPr vert="horz"/>
          <a:lstStyle>
            <a:lvl1pPr algn="l" eaLnBrk="1" latinLnBrk="0" hangingPunct="1">
              <a:defRPr kumimoji="0" lang="es-ES" i="1" baseline="0"/>
            </a:lvl1pPr>
            <a:extLst/>
          </a:lstStyle>
          <a:p>
            <a:r>
              <a:rPr kumimoji="0" lang="es-ES"/>
              <a:t>Haga clic para agregar una pregunta</a:t>
            </a:r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es-ES"/>
            </a:lvl1pPr>
            <a:extLst/>
          </a:lstStyle>
          <a:p>
            <a:fld id="{1BEBB2CB-903D-46EF-8227-E770ED8FF514}" type="datetimeFigureOut">
              <a:rPr lang="es-ES"/>
              <a:pPr/>
              <a:t>09/08/2026</a:t>
            </a:fld>
            <a:endParaRPr kumimoji="0" lang="es-E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es-ES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‹Nº›</a:t>
            </a:fld>
            <a:endParaRPr kumimoji="0" lang="es-ES"/>
          </a:p>
        </p:txBody>
      </p:sp>
      <p:sp>
        <p:nvSpPr>
          <p:cNvPr id="10" name="Rectangle 10"/>
          <p:cNvSpPr txBox="1"/>
          <p:nvPr userDrawn="1"/>
        </p:nvSpPr>
        <p:spPr>
          <a:xfrm>
            <a:off x="457200" y="20574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es-ES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A.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48006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es-ES" i="0" baseline="0"/>
            </a:lvl1pPr>
            <a:extLst/>
          </a:lstStyle>
          <a:p>
            <a:pPr lvl="0"/>
            <a:r>
              <a:rPr kumimoji="0" lang="es-ES"/>
              <a:t>Haga clic para agregar una respuesta incorrecta</a:t>
            </a:r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143000" y="41148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es-ES" i="0" baseline="0"/>
            </a:lvl1pPr>
            <a:extLst/>
          </a:lstStyle>
          <a:p>
            <a:pPr lvl="0"/>
            <a:r>
              <a:rPr kumimoji="0" lang="es-ES"/>
              <a:t>Haga clic para agregar una respuesta incorrecta</a:t>
            </a:r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34290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es-ES" i="0" baseline="0"/>
            </a:lvl1pPr>
            <a:extLst/>
          </a:lstStyle>
          <a:p>
            <a:pPr lvl="0"/>
            <a:r>
              <a:rPr kumimoji="0" lang="es-ES"/>
              <a:t>Haga clic para agregar una respuesta incorrecta</a:t>
            </a:r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43000" y="27432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es-ES" i="0" baseline="0"/>
            </a:lvl1pPr>
            <a:extLst/>
          </a:lstStyle>
          <a:p>
            <a:pPr lvl="0"/>
            <a:r>
              <a:rPr kumimoji="0" lang="es-ES"/>
              <a:t>Haga clic para agregar una respuesta incorrecta</a:t>
            </a:r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143000" y="2057400"/>
            <a:ext cx="70866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es-ES" i="0" baseline="0"/>
            </a:lvl1pPr>
            <a:extLst/>
          </a:lstStyle>
          <a:p>
            <a:pPr lvl="0"/>
            <a:r>
              <a:rPr kumimoji="0" lang="es-ES"/>
              <a:t>Haga clic para agregar la respuesta correcta (a continuación reorganice las elecciones)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" y="2707957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es-ES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B.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" y="34290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es-ES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C.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457200" y="41148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es-ES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D.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57200" y="4800600"/>
            <a:ext cx="6858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es-ES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incidencia de elem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/>
          <a:p>
            <a:endParaRPr kumimoji="0" lang="es-ES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el elemento 1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el elemento 2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el elemento 3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el elemento 4</a:t>
            </a:r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el elemento 5</a:t>
            </a:r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es-ES"/>
            </a:lvl1pPr>
            <a:extLst/>
          </a:lstStyle>
          <a:p>
            <a:fld id="{1BEBB2CB-903D-46EF-8227-E770ED8FF514}" type="datetimeFigureOut">
              <a:rPr lang="es-ES"/>
              <a:pPr/>
              <a:t>09/08/2026</a:t>
            </a:fld>
            <a:endParaRPr kumimoji="0" lang="es-ES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la coincidencia 5</a:t>
            </a:r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la coincidencia 3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la coincidencia 1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la coincidencia 2</a:t>
            </a:r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es-ES"/>
            </a:lvl1pPr>
            <a:lvl2pPr eaLnBrk="1" latinLnBrk="0" hangingPunct="1">
              <a:buFontTx/>
              <a:buChar char="•"/>
              <a:defRPr kumimoji="0" lang="es-ES"/>
            </a:lvl2pPr>
            <a:lvl3pPr eaLnBrk="1" latinLnBrk="0" hangingPunct="1">
              <a:buFontTx/>
              <a:buChar char="•"/>
              <a:defRPr kumimoji="0" lang="es-ES"/>
            </a:lvl3pPr>
            <a:lvl4pPr eaLnBrk="1" latinLnBrk="0" hangingPunct="1">
              <a:buFontTx/>
              <a:buChar char="•"/>
              <a:defRPr kumimoji="0" lang="es-ES"/>
            </a:lvl4pPr>
            <a:lvl5pPr eaLnBrk="1" latinLnBrk="0" hangingPunct="1">
              <a:buFontTx/>
              <a:buChar char="•"/>
              <a:defRPr kumimoji="0" lang="es-ES"/>
            </a:lvl5pPr>
            <a:extLst/>
          </a:lstStyle>
          <a:p>
            <a:pPr lvl="0"/>
            <a:r>
              <a:rPr kumimoji="0" lang="es-ES"/>
              <a:t>Haga clic para agregar la coincidencia 4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eaLnBrk="1" latinLnBrk="0" hangingPunct="1">
              <a:defRPr kumimoji="0" lang="es-ES" i="1" baseline="0"/>
            </a:lvl1pPr>
            <a:extLst/>
          </a:lstStyle>
          <a:p>
            <a:r>
              <a:rPr kumimoji="0" lang="es-ES"/>
              <a:t>Haga clic para escribir una pregunta</a:t>
            </a:r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/>
          <a:p>
            <a:fld id="{C75B88FA-3392-4D65-A457-DB2A9953195B}" type="slidenum">
              <a:rPr/>
              <a:pPr/>
              <a:t>‹Nº›</a:t>
            </a:fld>
            <a:endParaRPr kumimoji="0" lang="es-ES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eaLnBrk="1" latinLnBrk="0" hangingPunct="1"/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es-ES" sz="1100"/>
            </a:lvl1pPr>
            <a:extLst/>
          </a:lstStyle>
          <a:p>
            <a:pPr algn="r"/>
            <a:fld id="{8F67D422-08A8-451B-9A67-21962FC4B660}" type="datetimeFigureOut">
              <a:rPr kumimoji="0" lang="es-ES" sz="1100"/>
              <a:pPr algn="r"/>
              <a:t>09/08/2026</a:t>
            </a:fld>
            <a:endParaRPr kumimoji="0" lang="es-ES" sz="105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 eaLnBrk="1" latinLnBrk="0" hangingPunct="1">
              <a:defRPr kumimoji="0" lang="es-ES" sz="1200"/>
            </a:lvl1pPr>
            <a:extLst/>
          </a:lstStyle>
          <a:p>
            <a:endParaRPr kumimoji="0" lang="es-ES" sz="12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es-ES" sz="1200"/>
            </a:lvl1pPr>
            <a:extLst/>
          </a:lstStyle>
          <a:p>
            <a:fld id="{169B2101-2E9F-420A-91A3-890890D84497}" type="slidenum">
              <a:rPr kumimoji="0" lang="es-ES" sz="1200"/>
              <a:pPr/>
              <a:t>‹Nº›</a:t>
            </a:fld>
            <a:endParaRPr kumimoji="0" lang="es-ES" sz="120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0" lang="es-ES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lang="es-ES" sz="36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0" hangingPunct="1">
        <a:defRPr kumimoji="0" lang="es-ES">
          <a:solidFill>
            <a:schemeClr val="tx2"/>
          </a:solidFill>
        </a:defRPr>
      </a:lvl2pPr>
      <a:lvl3pPr eaLnBrk="1" latinLnBrk="0" hangingPunct="1">
        <a:defRPr kumimoji="0" lang="es-ES">
          <a:solidFill>
            <a:schemeClr val="tx2"/>
          </a:solidFill>
        </a:defRPr>
      </a:lvl3pPr>
      <a:lvl4pPr eaLnBrk="1" latinLnBrk="0" hangingPunct="1">
        <a:defRPr kumimoji="0" lang="es-ES">
          <a:solidFill>
            <a:schemeClr val="tx2"/>
          </a:solidFill>
        </a:defRPr>
      </a:lvl4pPr>
      <a:lvl5pPr eaLnBrk="1" latinLnBrk="0" hangingPunct="1">
        <a:defRPr kumimoji="0" lang="es-ES">
          <a:solidFill>
            <a:schemeClr val="tx2"/>
          </a:solidFill>
        </a:defRPr>
      </a:lvl5pPr>
      <a:lvl6pPr eaLnBrk="1" latinLnBrk="0" hangingPunct="1">
        <a:defRPr kumimoji="0" lang="es-ES">
          <a:solidFill>
            <a:schemeClr val="tx2"/>
          </a:solidFill>
        </a:defRPr>
      </a:lvl6pPr>
      <a:lvl7pPr eaLnBrk="1" latinLnBrk="0" hangingPunct="1">
        <a:defRPr kumimoji="0" lang="es-ES">
          <a:solidFill>
            <a:schemeClr val="tx2"/>
          </a:solidFill>
        </a:defRPr>
      </a:lvl7pPr>
      <a:lvl8pPr eaLnBrk="1" latinLnBrk="0" hangingPunct="1">
        <a:defRPr kumimoji="0" lang="es-ES">
          <a:solidFill>
            <a:schemeClr val="tx2"/>
          </a:solidFill>
        </a:defRPr>
      </a:lvl8pPr>
      <a:lvl9pPr eaLnBrk="1" latinLnBrk="0" hangingPunct="1">
        <a:defRPr kumimoji="0" lang="es-ES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es-ES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es-ES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/>
          <p:cNvSpPr/>
          <p:nvPr/>
        </p:nvSpPr>
        <p:spPr>
          <a:xfrm>
            <a:off x="8572500" y="603885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sp>
        <p:nvSpPr>
          <p:cNvPr id="12" name="Oval 28"/>
          <p:cNvSpPr/>
          <p:nvPr/>
        </p:nvSpPr>
        <p:spPr>
          <a:xfrm>
            <a:off x="8572500" y="575310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sp>
        <p:nvSpPr>
          <p:cNvPr id="10" name="Rectangle 24"/>
          <p:cNvSpPr>
            <a:spLocks noGrp="1"/>
          </p:cNvSpPr>
          <p:nvPr>
            <p:ph type="ctrTitle"/>
          </p:nvPr>
        </p:nvSpPr>
        <p:spPr>
          <a:xfrm>
            <a:off x="1857356" y="857232"/>
            <a:ext cx="6509239" cy="3886200"/>
          </a:xfrm>
        </p:spPr>
        <p:txBody>
          <a:bodyPr>
            <a:normAutofit fontScale="90000"/>
          </a:bodyPr>
          <a:lstStyle/>
          <a:p>
            <a:r>
              <a:rPr lang="es-ES" dirty="0"/>
              <a:t>Los cinco temas esenciales de la geografía</a:t>
            </a:r>
          </a:p>
        </p:txBody>
      </p:sp>
    </p:spTree>
  </p:cSld>
  <p:clrMapOvr>
    <a:masterClrMapping/>
  </p:clrMapOvr>
  <p:transition advTm="16052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l"/>
            <a:r>
              <a:rPr sz="4800" b="1" i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</a:rPr>
              <a:t>Movimiento</a:t>
            </a:r>
            <a:endParaRPr lang="es-E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ectangle 25"/>
          <p:cNvSpPr txBox="1">
            <a:spLocks/>
          </p:cNvSpPr>
          <p:nvPr/>
        </p:nvSpPr>
        <p:spPr>
          <a:xfrm>
            <a:off x="762000" y="2971800"/>
            <a:ext cx="7086600" cy="10287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endParaRPr kumimoji="0" lang="es-ES" sz="24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25"/>
          <p:cNvSpPr txBox="1">
            <a:spLocks/>
          </p:cNvSpPr>
          <p:nvPr/>
        </p:nvSpPr>
        <p:spPr>
          <a:xfrm>
            <a:off x="914400" y="3124200"/>
            <a:ext cx="7086600" cy="10287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kumimoji="0" sz="2400" b="0" i="0" u="none" strike="noStrike" kern="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Este tema</a:t>
            </a:r>
            <a:r>
              <a:rPr kumimoji="0" sz="2400" b="0" i="0" u="none" strike="noStrike" kern="0" cap="none" spc="0" normalizeH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estudia el cómo y el por qué la gente se desplaza, se mueve de un lugar a otro.</a:t>
            </a:r>
            <a:endParaRPr kumimoji="0" lang="es-ES" sz="24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9406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4"/>
          </p:nvPr>
        </p:nvSpPr>
        <p:spPr>
          <a:xfrm>
            <a:off x="357158" y="2285992"/>
            <a:ext cx="8229600" cy="1143000"/>
          </a:xfrm>
        </p:spPr>
        <p:txBody>
          <a:bodyPr>
            <a:noAutofit/>
          </a:bodyPr>
          <a:lstStyle/>
          <a:p>
            <a:r>
              <a:rPr sz="5400"/>
              <a:t>Discute con tu grupo qué motivos puede tener una persona para irse a vivir a otro lugar</a:t>
            </a:r>
            <a:endParaRPr lang="es-ES" sz="5400" dirty="0"/>
          </a:p>
        </p:txBody>
      </p:sp>
    </p:spTree>
    <p:custDataLst>
      <p:tags r:id="rId1"/>
    </p:custDataLst>
  </p:cSld>
  <p:clrMapOvr>
    <a:masterClrMapping/>
  </p:clrMapOvr>
  <p:transition advTm="3632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t>Interacción seres humanos- medio ambiente</a:t>
            </a:r>
            <a:endParaRPr lang="es-ES" dirty="0"/>
          </a:p>
        </p:txBody>
      </p:sp>
      <p:sp>
        <p:nvSpPr>
          <p:cNvPr id="5" name="Rectangle 25"/>
          <p:cNvSpPr txBox="1">
            <a:spLocks/>
          </p:cNvSpPr>
          <p:nvPr/>
        </p:nvSpPr>
        <p:spPr>
          <a:xfrm>
            <a:off x="1142976" y="3286124"/>
            <a:ext cx="7086600" cy="157163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kumimoji="0" sz="2400" b="0" i="0" u="none" strike="noStrike" kern="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sz="2400" b="0" i="0" u="none" strike="noStrike" kern="0" cap="none" spc="0" normalizeH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gente interactúa con el medio ambiente de muchas maneras.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sz="2400" kern="0" baseline="0"/>
              <a:t>Los geógrafos</a:t>
            </a:r>
            <a:r>
              <a:rPr sz="2400" kern="0"/>
              <a:t> quieren saber cómo el medio ambiente afecta a las personas y cómo las personas influyen en el medio ambiente.</a:t>
            </a:r>
            <a:endParaRPr kumimoji="0" lang="es-ES" sz="24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advTm="185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4"/>
          </p:nvPr>
        </p:nvSpPr>
        <p:spPr>
          <a:xfrm>
            <a:off x="228600" y="1676400"/>
            <a:ext cx="8272490" cy="3609988"/>
          </a:xfrm>
        </p:spPr>
        <p:txBody>
          <a:bodyPr>
            <a:normAutofit/>
          </a:bodyPr>
          <a:lstStyle/>
          <a:p>
            <a:r>
              <a:rPr dirty="0"/>
              <a:t>¿De qué manera crees que la naturaleza y el entorno donde vives influye en tu forma de vivir?</a:t>
            </a:r>
            <a:endParaRPr lang="es-ES" dirty="0"/>
          </a:p>
        </p:txBody>
      </p:sp>
    </p:spTree>
  </p:cSld>
  <p:clrMapOvr>
    <a:masterClrMapping/>
  </p:clrMapOvr>
  <p:transition advTm="181007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¿En cuántos </a:t>
            </a:r>
            <a:r>
              <a:rPr lang="es-ES" dirty="0" err="1"/>
              <a:t>tem</a:t>
            </a:r>
            <a:r>
              <a:t>as organizan los geógrafos el estudio de la geografía?</a:t>
            </a:r>
            <a:r>
              <a:rPr lang="es-ES" dirty="0"/>
              <a:t>?</a:t>
            </a:r>
          </a:p>
        </p:txBody>
      </p:sp>
      <p:sp>
        <p:nvSpPr>
          <p:cNvPr id="24" name="Rectangl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Cinco Temas.</a:t>
            </a:r>
          </a:p>
        </p:txBody>
      </p:sp>
      <p:sp>
        <p:nvSpPr>
          <p:cNvPr id="22" name="Rectangle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/>
            <a:r>
              <a:rPr lang="es-ES" dirty="0"/>
              <a:t>Ubicación, lugares, regiones, movimiento e interacción seres humanos con el medio ambiente.</a:t>
            </a:r>
          </a:p>
        </p:txBody>
      </p:sp>
    </p:spTree>
    <p:custDataLst>
      <p:tags r:id="rId1"/>
    </p:custDataLst>
  </p:cSld>
  <p:clrMapOvr>
    <a:masterClrMapping/>
  </p:clrMapOvr>
  <p:transition advTm="21638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el medio ambiente?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Todo lo anterior.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ES" dirty="0"/>
              <a:t>El lugar donde viven los animales solamente.</a:t>
            </a:r>
          </a:p>
        </p:txBody>
      </p:sp>
      <p:sp>
        <p:nvSpPr>
          <p:cNvPr id="15" name="Rectangle 15"/>
          <p:cNvSpPr>
            <a:spLocks noGrp="1"/>
          </p:cNvSpPr>
          <p:nvPr>
            <p:ph type="body" sz="quarter" idx="19"/>
          </p:nvPr>
        </p:nvSpPr>
        <p:spPr>
          <a:xfrm>
            <a:off x="1143000" y="2057400"/>
            <a:ext cx="7086600" cy="457200"/>
          </a:xfrm>
        </p:spPr>
        <p:txBody>
          <a:bodyPr/>
          <a:lstStyle/>
          <a:p>
            <a:r>
              <a:rPr lang="es-ES" dirty="0"/>
              <a:t>Un tema de la geografía.</a:t>
            </a:r>
          </a:p>
        </p:txBody>
      </p:sp>
      <p:sp>
        <p:nvSpPr>
          <p:cNvPr id="16" name="Rectangle 1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s-ES" dirty="0"/>
              <a:t>El </a:t>
            </a:r>
            <a:r>
              <a:rPr lang="es-ES" dirty="0" err="1"/>
              <a:t>amb</a:t>
            </a:r>
            <a:r>
              <a:t>iente que respiramos.</a:t>
            </a:r>
            <a:endParaRPr lang="es-ES" dirty="0"/>
          </a:p>
        </p:txBody>
      </p:sp>
      <p:sp>
        <p:nvSpPr>
          <p:cNvPr id="17" name="Rectangle 17"/>
          <p:cNvSpPr>
            <a:spLocks noGrp="1"/>
          </p:cNvSpPr>
          <p:nvPr>
            <p:ph type="body" sz="quarter" idx="21"/>
          </p:nvPr>
        </p:nvSpPr>
        <p:spPr>
          <a:xfrm>
            <a:off x="1143000" y="3429000"/>
            <a:ext cx="7086600" cy="457200"/>
          </a:xfrm>
        </p:spPr>
        <p:txBody>
          <a:bodyPr/>
          <a:lstStyle/>
          <a:p>
            <a:r>
              <a:t>La tierra, el agua, el clima, las plantas y los animales.</a:t>
            </a:r>
            <a:endParaRPr dirty="0"/>
          </a:p>
        </p:txBody>
      </p:sp>
    </p:spTree>
    <p:custDataLst>
      <p:tags r:id="rId1"/>
    </p:custDataLst>
  </p:cSld>
  <p:clrMapOvr>
    <a:masterClrMapping/>
  </p:clrMapOvr>
  <p:transition advTm="9719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8015318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Relaciona las frases de la izquierda con los conceptos de la derecha</a:t>
            </a:r>
          </a:p>
        </p:txBody>
      </p:sp>
      <p:sp>
        <p:nvSpPr>
          <p:cNvPr id="3" name="Rectangle 3"/>
          <p:cNvSpPr>
            <a:spLocks noGrp="1"/>
          </p:cNvSpPr>
          <p:nvPr>
            <p:ph type="body" sz="quarter" idx="13"/>
          </p:nvPr>
        </p:nvSpPr>
        <p:spPr>
          <a:xfrm>
            <a:off x="914400" y="2057400"/>
            <a:ext cx="3014658" cy="728658"/>
          </a:xfrm>
        </p:spPr>
        <p:txBody>
          <a:bodyPr>
            <a:normAutofit fontScale="85000" lnSpcReduction="10000"/>
          </a:bodyPr>
          <a:lstStyle/>
          <a:p>
            <a:r>
              <a:t>El estudio del mundo, sus habitantes y los paisajes</a:t>
            </a:r>
            <a:endParaRPr lang="es-E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t>La geografía</a:t>
            </a:r>
            <a:endParaRPr lang="es-ES" dirty="0"/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14"/>
          </p:nvPr>
        </p:nvSpPr>
        <p:spPr>
          <a:xfrm>
            <a:off x="914400" y="2971800"/>
            <a:ext cx="2943220" cy="671514"/>
          </a:xfrm>
        </p:spPr>
        <p:txBody>
          <a:bodyPr>
            <a:normAutofit fontScale="85000" lnSpcReduction="10000"/>
          </a:bodyPr>
          <a:lstStyle/>
          <a:p>
            <a:r>
              <a:t>Áreas que comparten unas características comunes</a:t>
            </a:r>
            <a:endParaRPr lang="es-ES" dirty="0"/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t>Regiones</a:t>
            </a:r>
            <a:endParaRPr lang="es-ES" dirty="0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5"/>
          </p:nvPr>
        </p:nvSpPr>
        <p:spPr>
          <a:xfrm>
            <a:off x="914400" y="3886200"/>
            <a:ext cx="3014658" cy="685808"/>
          </a:xfrm>
        </p:spPr>
        <p:txBody>
          <a:bodyPr>
            <a:normAutofit fontScale="70000" lnSpcReduction="20000"/>
          </a:bodyPr>
          <a:lstStyle/>
          <a:p>
            <a:r>
              <a:t>Un dibujo plano que muestra una parte de la superficie de la tierra</a:t>
            </a:r>
            <a:endParaRPr lang="es-ES" dirty="0"/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t>Mapa</a:t>
            </a:r>
            <a:endParaRPr lang="es-ES" dirty="0"/>
          </a:p>
        </p:txBody>
      </p:sp>
      <p:sp>
        <p:nvSpPr>
          <p:cNvPr id="18" name="17 Marcador de texto"/>
          <p:cNvSpPr>
            <a:spLocks noGrp="1"/>
          </p:cNvSpPr>
          <p:nvPr>
            <p:ph type="body" sz="quarter" idx="16"/>
          </p:nvPr>
        </p:nvSpPr>
        <p:spPr>
          <a:xfrm>
            <a:off x="914400" y="4800600"/>
            <a:ext cx="2943220" cy="700102"/>
          </a:xfrm>
        </p:spPr>
        <p:txBody>
          <a:bodyPr>
            <a:normAutofit fontScale="77500" lnSpcReduction="20000"/>
          </a:bodyPr>
          <a:lstStyle/>
          <a:p>
            <a:r>
              <a:t>Modelo esférico que muestra la totalidad de la tierra</a:t>
            </a:r>
            <a:endParaRPr lang="es-ES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t>Globo terráqueo</a:t>
            </a:r>
            <a:endParaRPr lang="es-ES" dirty="0"/>
          </a:p>
        </p:txBody>
      </p:sp>
      <p:sp>
        <p:nvSpPr>
          <p:cNvPr id="20" name="19 Marcador de texto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62500" lnSpcReduction="20000"/>
          </a:bodyPr>
          <a:lstStyle/>
          <a:p>
            <a:r>
              <a:t>Describe un lugar en relación a otro </a:t>
            </a:r>
            <a:endParaRPr lang="es-ES" dirty="0"/>
          </a:p>
        </p:txBody>
      </p:sp>
      <p:sp>
        <p:nvSpPr>
          <p:cNvPr id="21" name="20 Marcador de texto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t>Ubicación relativa</a:t>
            </a:r>
            <a:endParaRPr lang="es-ES" dirty="0"/>
          </a:p>
        </p:txBody>
      </p:sp>
    </p:spTree>
    <p:custDataLst>
      <p:tags r:id="rId1"/>
    </p:custDataLst>
  </p:cSld>
  <p:clrMapOvr>
    <a:masterClrMapping/>
  </p:clrMapOvr>
  <p:transition advTm="30872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s-ES" sz="280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¿Por qué cinco temas esenciales?</a:t>
            </a:r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s-ES" dirty="0"/>
              <a:t>Los geógrafos han diseñado cinco temas para organizar la manera de estudiar el mundo:</a:t>
            </a:r>
          </a:p>
          <a:p>
            <a:pPr lvl="1">
              <a:spcBef>
                <a:spcPts val="1800"/>
              </a:spcBef>
              <a:spcAft>
                <a:spcPts val="1800"/>
              </a:spcAft>
            </a:pPr>
            <a:r>
              <a:t>Estos temas se pueden aplicar a todo lo que los geógrafos estudian.</a:t>
            </a:r>
          </a:p>
          <a:p>
            <a:pPr lvl="1">
              <a:spcBef>
                <a:spcPts val="1800"/>
              </a:spcBef>
              <a:spcAft>
                <a:spcPts val="1800"/>
              </a:spcAft>
            </a:pPr>
            <a:r>
              <a:t>Ayuda a organizar su trabajo.</a:t>
            </a:r>
            <a:endParaRPr lang="es-ES" dirty="0"/>
          </a:p>
          <a:p>
            <a:endParaRPr lang="es-ES" dirty="0"/>
          </a:p>
        </p:txBody>
      </p:sp>
    </p:spTree>
    <p:custDataLst>
      <p:tags r:id="rId1"/>
    </p:custDataLst>
  </p:cSld>
  <p:clrMapOvr>
    <a:masterClrMapping/>
  </p:clrMapOvr>
  <p:transition advTm="294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Ubicación</a:t>
            </a:r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1295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kumimoji="0" lang="es-ES" sz="2000" b="0" i="0" u="none" strike="noStrike" kern="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Todos los lugares de la tierra tienen una ubicación.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sz="2000" kern="0"/>
              <a:t>La ubicación puede ser expresada de muchas maneras.</a:t>
            </a:r>
            <a:endParaRPr kumimoji="0" lang="es-ES" sz="20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endParaRPr kumimoji="0" lang="es-ES" sz="20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advTm="159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Camino Viejo de Villaverde 28.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928662" y="2143116"/>
            <a:ext cx="7358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¿Es una ubicación relativa o</a:t>
            </a:r>
            <a:endParaRPr lang="es-ES" sz="5400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29124" y="3000372"/>
            <a:ext cx="3786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absoluta?</a:t>
            </a:r>
            <a:endParaRPr lang="es-ES" sz="5400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  <p:custDataLst>
      <p:tags r:id="rId1"/>
    </p:custDataLst>
  </p:cSld>
  <p:clrMapOvr>
    <a:masterClrMapping/>
  </p:clrMapOvr>
  <p:transition advTm="164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la vuelta de la esquina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214810" y="2714620"/>
            <a:ext cx="33634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absoluta?</a:t>
            </a:r>
            <a:endParaRPr sz="5400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57224" y="1857364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¿Es una ubicación o</a:t>
            </a:r>
            <a:endParaRPr lang="es-ES" sz="5400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1538" y="2714620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relativa</a:t>
            </a:r>
            <a:endParaRPr lang="es-ES" sz="5400" dirty="0"/>
          </a:p>
        </p:txBody>
      </p:sp>
    </p:spTree>
    <p:custDataLst>
      <p:tags r:id="rId1"/>
    </p:custDataLst>
  </p:cSld>
  <p:clrMapOvr>
    <a:masterClrMapping/>
  </p:clrMapOvr>
  <p:transition advTm="80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32 º 16´N, 34º 7´O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857224" y="1857364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¿Es una ubicación o</a:t>
            </a:r>
            <a:endParaRPr lang="es-ES" sz="5400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071538" y="2714620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relativa</a:t>
            </a:r>
            <a:endParaRPr lang="es-ES" sz="5400" dirty="0"/>
          </a:p>
        </p:txBody>
      </p:sp>
      <p:sp>
        <p:nvSpPr>
          <p:cNvPr id="5" name="4 Rectángulo"/>
          <p:cNvSpPr/>
          <p:nvPr/>
        </p:nvSpPr>
        <p:spPr>
          <a:xfrm>
            <a:off x="4214810" y="2714620"/>
            <a:ext cx="33634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5400">
                <a:solidFill>
                  <a:schemeClr val="accent4">
                    <a:lumMod val="60000"/>
                    <a:lumOff val="40000"/>
                  </a:schemeClr>
                </a:solidFill>
                <a:latin typeface="Aharoni" pitchFamily="2" charset="-79"/>
                <a:cs typeface="Aharoni" pitchFamily="2" charset="-79"/>
              </a:rPr>
              <a:t>absoluta?</a:t>
            </a:r>
            <a:endParaRPr sz="5400" dirty="0">
              <a:solidFill>
                <a:schemeClr val="accent4">
                  <a:lumMod val="60000"/>
                  <a:lumOff val="4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  <p:custDataLst>
      <p:tags r:id="rId1"/>
    </p:custDataLst>
  </p:cSld>
  <p:clrMapOvr>
    <a:masterClrMapping/>
  </p:clrMapOvr>
  <p:transition advTm="9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>
          <a:xfrm>
            <a:off x="228600" y="1676400"/>
            <a:ext cx="8229600" cy="1143000"/>
          </a:xfrm>
        </p:spPr>
        <p:txBody>
          <a:bodyPr>
            <a:normAutofit/>
          </a:bodyPr>
          <a:lstStyle/>
          <a:p>
            <a:r>
              <a:rPr sz="4800" b="1" i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</a:rPr>
              <a:t>Lugar</a:t>
            </a:r>
            <a:endParaRPr lang="es-E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10287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kumimoji="0" lang="es-ES" sz="2000" b="0" i="0" u="none" strike="noStrike" kern="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</a:t>
            </a:r>
            <a:r>
              <a:rPr kumimoji="0" lang="es-ES" sz="2000" b="0" i="0" u="none" strike="noStrike" kern="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lugar describe las características que hacen que un sitio sea único</a:t>
            </a:r>
            <a:endParaRPr kumimoji="0" lang="es-ES" sz="20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endParaRPr kumimoji="0" lang="es-ES" sz="20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advTm="171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l"/>
            <a:r>
              <a:rPr sz="4800" b="1" i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</a:rPr>
              <a:t>Regiones</a:t>
            </a:r>
            <a:endParaRPr lang="es-E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ectangle 25"/>
          <p:cNvSpPr txBox="1">
            <a:spLocks/>
          </p:cNvSpPr>
          <p:nvPr/>
        </p:nvSpPr>
        <p:spPr>
          <a:xfrm>
            <a:off x="762000" y="2971800"/>
            <a:ext cx="7086600" cy="10287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kumimoji="0" lang="es-ES" sz="2400" b="0" i="0" u="none" strike="noStrike" kern="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Las regiones son áreas que comparten características comunes.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kumimoji="0" sz="2400" b="0" i="0" u="none" strike="noStrike" kern="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Los</a:t>
            </a:r>
            <a:r>
              <a:rPr kumimoji="0" sz="2400" b="0" i="0" u="none" strike="noStrike" kern="0" cap="none" spc="0" normalizeH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geógrafos dividen el mundo en regiones para estudiarlo más fácilmente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lang="es-ES"/>
            </a:pPr>
            <a:r>
              <a:rPr sz="2400" kern="0" baseline="0"/>
              <a:t>Así,</a:t>
            </a:r>
            <a:r>
              <a:rPr sz="2400" kern="0"/>
              <a:t> los geógrafos pueden comparar una región con otra, y averigüar así por qué una región es como es.</a:t>
            </a:r>
            <a:endParaRPr kumimoji="0" lang="es-ES" sz="2400" b="0" i="0" u="none" strike="noStrike" kern="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advTm="320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t>Con ayuda del atlas, localiza las regiones climáticas de la tierra</a:t>
            </a:r>
            <a:endParaRPr lang="es-ES" dirty="0"/>
          </a:p>
        </p:txBody>
      </p:sp>
    </p:spTree>
  </p:cSld>
  <p:clrMapOvr>
    <a:masterClrMapping/>
  </p:clrMapOvr>
  <p:transition advTm="360376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5.3|8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8.2|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5.8|4.5|4.5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5.4|5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6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QuizShow</Template>
  <TotalTime>8</TotalTime>
  <Words>433</Words>
  <Application>Microsoft Office PowerPoint</Application>
  <PresentationFormat>Presentación en pantalla (4:3)</PresentationFormat>
  <Paragraphs>61</Paragraphs>
  <Slides>16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Aharoni</vt:lpstr>
      <vt:lpstr>Arial</vt:lpstr>
      <vt:lpstr>Calibri</vt:lpstr>
      <vt:lpstr>Trebuchet MS</vt:lpstr>
      <vt:lpstr>QuizShow</vt:lpstr>
      <vt:lpstr>Los cinco temas esenciales de la geografía</vt:lpstr>
      <vt:lpstr>¿Por qué cinco temas esenciales?</vt:lpstr>
      <vt:lpstr>Ubicación</vt:lpstr>
      <vt:lpstr>Camino Viejo de Villaverde 28.</vt:lpstr>
      <vt:lpstr>A la vuelta de la esquina</vt:lpstr>
      <vt:lpstr>32 º 16´N, 34º 7´O</vt:lpstr>
      <vt:lpstr>Lugar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¿En cuántos temas organizan los geógrafos el estudio de la geografía??</vt:lpstr>
      <vt:lpstr>¿Qué es el medio ambiente?</vt:lpstr>
      <vt:lpstr>Relaciona las frases de la izquierda con los conceptos de la derecha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Maria Sanz</cp:lastModifiedBy>
  <cp:revision>4</cp:revision>
  <dcterms:created xsi:type="dcterms:W3CDTF">2012-09-30T22:23:42Z</dcterms:created>
  <dcterms:modified xsi:type="dcterms:W3CDTF">2026-08-09T09:42:05Z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3082</vt:i4>
  </property>
  <property fmtid="{D5CDD505-2E9C-101B-9397-08002B2CF9AE}" pid="3" name="_Version">
    <vt:lpwstr>12.0.4518</vt:lpwstr>
  </property>
</Properties>
</file>