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4"/>
  </p:notesMasterIdLst>
  <p:handoutMasterIdLst>
    <p:handoutMasterId r:id="rId15"/>
  </p:handoutMasterIdLst>
  <p:sldIdLst>
    <p:sldId id="258" r:id="rId2"/>
    <p:sldId id="263" r:id="rId3"/>
    <p:sldId id="264" r:id="rId4"/>
    <p:sldId id="278" r:id="rId5"/>
    <p:sldId id="279" r:id="rId6"/>
    <p:sldId id="280" r:id="rId7"/>
    <p:sldId id="281" r:id="rId8"/>
    <p:sldId id="282" r:id="rId9"/>
    <p:sldId id="283" r:id="rId10"/>
    <p:sldId id="284" r:id="rId11"/>
    <p:sldId id="285" r:id="rId12"/>
    <p:sldId id="267" r:id="rId13"/>
  </p:sldIdLst>
  <p:sldSz cx="9144000" cy="6858000" type="screen4x3"/>
  <p:notesSz cx="6858000" cy="9144000"/>
  <p:embeddedFontLst>
    <p:embeddedFont>
      <p:font typeface="Roboto" panose="02000000000000000000" pitchFamily="2" charset="0"/>
      <p:regular r:id="rId16"/>
      <p:bold r:id="rId17"/>
      <p:italic r:id="rId18"/>
      <p:boldItalic r:id="rId19"/>
    </p:embeddedFont>
    <p:embeddedFont>
      <p:font typeface="Twinkl" panose="020B060402020202020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2205"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864"/>
    <a:srgbClr val="FFFFFF"/>
    <a:srgbClr val="18A0DB"/>
    <a:srgbClr val="DE1E5A"/>
    <a:srgbClr val="BC0105"/>
    <a:srgbClr val="4DB1E3"/>
    <a:srgbClr val="80C1EB"/>
    <a:srgbClr val="ACDDFC"/>
    <a:srgbClr val="4AA1D9"/>
    <a:srgbClr val="21A6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82" d="100"/>
          <a:sy n="82" d="100"/>
        </p:scale>
        <p:origin x="1459" y="72"/>
      </p:cViewPr>
      <p:guideLst>
        <p:guide orient="horz" pos="2160"/>
        <p:guide pos="2880"/>
        <p:guide pos="340"/>
        <p:guide orient="horz" pos="3974"/>
        <p:guide pos="5420"/>
        <p:guide orient="horz" pos="2205"/>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11/08/2026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‹Nº›</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11/08/2026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‹Nº›</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l/resources/chile-teaching-resources/educacion-basica-chile-teaching-resources"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0" y="60988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0"/>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a:latin typeface="Twinkl" pitchFamily="50" charset="0"/>
              </a:rPr>
              <a:t> </a:t>
            </a:r>
            <a:endParaRPr lang="en-GB" sz="1350" dirty="0">
              <a:latin typeface="Twinkl" pitchFamily="50" charset="0"/>
            </a:endParaRPr>
          </a:p>
        </p:txBody>
      </p:sp>
      <p:grpSp>
        <p:nvGrpSpPr>
          <p:cNvPr id="14" name="Group 9">
            <a:extLst>
              <a:ext uri="{FF2B5EF4-FFF2-40B4-BE49-F238E27FC236}">
                <a16:creationId xmlns:a16="http://schemas.microsoft.com/office/drawing/2014/main" id="{FAA88A55-5080-7026-FEFB-F734BF35E3BF}"/>
              </a:ext>
            </a:extLst>
          </p:cNvPr>
          <p:cNvGrpSpPr/>
          <p:nvPr userDrawn="1"/>
        </p:nvGrpSpPr>
        <p:grpSpPr>
          <a:xfrm>
            <a:off x="743837" y="1471737"/>
            <a:ext cx="7644513" cy="2002840"/>
            <a:chOff x="743837" y="1344834"/>
            <a:chExt cx="7644513" cy="2002840"/>
          </a:xfrm>
        </p:grpSpPr>
        <p:sp>
          <p:nvSpPr>
            <p:cNvPr id="15" name="Rectangle 5">
              <a:extLst>
                <a:ext uri="{FF2B5EF4-FFF2-40B4-BE49-F238E27FC236}">
                  <a16:creationId xmlns:a16="http://schemas.microsoft.com/office/drawing/2014/main" id="{7B12CC5D-D93B-52AE-69CF-E9C0E7BF00BC}"/>
                </a:ext>
              </a:extLst>
            </p:cNvPr>
            <p:cNvSpPr/>
            <p:nvPr/>
          </p:nvSpPr>
          <p:spPr>
            <a:xfrm>
              <a:off x="743837" y="1344834"/>
              <a:ext cx="1410083" cy="273960"/>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err="1">
                  <a:solidFill>
                    <a:schemeClr val="accent3">
                      <a:lumMod val="75000"/>
                    </a:schemeClr>
                  </a:solidFill>
                  <a:latin typeface="Roboto" panose="02000000000000000000" pitchFamily="2" charset="0"/>
                  <a:ea typeface="Roboto" panose="02000000000000000000" pitchFamily="2" charset="0"/>
                </a:rPr>
                <a:t>Animaciones</a:t>
              </a:r>
              <a:endParaRPr lang="en-GB" sz="1600" b="1" dirty="0">
                <a:solidFill>
                  <a:schemeClr val="accent3">
                    <a:lumMod val="75000"/>
                  </a:schemeClr>
                </a:solidFill>
                <a:latin typeface="Roboto" panose="02000000000000000000" pitchFamily="2" charset="0"/>
                <a:ea typeface="Roboto" panose="02000000000000000000" pitchFamily="2" charset="0"/>
              </a:endParaRPr>
            </a:p>
          </p:txBody>
        </p:sp>
        <p:sp>
          <p:nvSpPr>
            <p:cNvPr id="16" name="Rectangle 7">
              <a:extLst>
                <a:ext uri="{FF2B5EF4-FFF2-40B4-BE49-F238E27FC236}">
                  <a16:creationId xmlns:a16="http://schemas.microsoft.com/office/drawing/2014/main" id="{1216DDE7-3520-9190-D24A-D5A12D957CBF}"/>
                </a:ext>
              </a:extLst>
            </p:cNvPr>
            <p:cNvSpPr/>
            <p:nvPr/>
          </p:nvSpPr>
          <p:spPr>
            <a:xfrm>
              <a:off x="755650" y="1618794"/>
              <a:ext cx="7632700" cy="1728880"/>
            </a:xfrm>
            <a:prstGeom prst="rect">
              <a:avLst/>
            </a:prstGeom>
            <a:noFill/>
            <a:ln w="19050">
              <a:solidFill>
                <a:srgbClr val="FFE864"/>
              </a:solidFill>
            </a:ln>
          </p:spPr>
          <p:txBody>
            <a:bodyPr wrap="square" lIns="216000" tIns="216000" rIns="216000" bIns="216000">
              <a:spAutoFit/>
            </a:bodyPr>
            <a:lstStyle/>
            <a:p>
              <a:pPr>
                <a:spcAft>
                  <a:spcPts val="600"/>
                </a:spcAft>
              </a:pPr>
              <a:r>
                <a:rPr lang="es-MX" sz="1400" dirty="0">
                  <a:latin typeface="Roboto" panose="02000000000000000000" pitchFamily="2" charset="0"/>
                  <a:ea typeface="Roboto" panose="02000000000000000000" pitchFamily="2" charset="0"/>
                </a:rPr>
                <a:t>Esperamos que la información de nuestro sitio web y los recursos le resulten útiles. Este recurso ha sido diseñado con animaciones en cada diapositiva para hacerlo lo más divertido y atractivo posible. Para ver el contenido en el formato correcto, por favor, vea la presentación de diapositivas en "modo presentación". Si ve las diapositivas sin seleccionar el "modo de presentación", es posible que algunos textos e imágenes se superpongan o sean difíciles de leer.</a:t>
              </a:r>
              <a:endParaRPr lang="en-GB" sz="1400" dirty="0">
                <a:latin typeface="Roboto" panose="02000000000000000000" pitchFamily="2" charset="0"/>
                <a:ea typeface="Roboto" panose="02000000000000000000" pitchFamily="2" charset="0"/>
              </a:endParaRPr>
            </a:p>
          </p:txBody>
        </p:sp>
      </p:grpSp>
      <p:sp>
        <p:nvSpPr>
          <p:cNvPr id="17" name="Rectangle 1">
            <a:extLst>
              <a:ext uri="{FF2B5EF4-FFF2-40B4-BE49-F238E27FC236}">
                <a16:creationId xmlns:a16="http://schemas.microsoft.com/office/drawing/2014/main" id="{31FE8D62-FDB8-909F-1B1C-92D5787AE276}"/>
              </a:ext>
            </a:extLst>
          </p:cNvPr>
          <p:cNvSpPr/>
          <p:nvPr userDrawn="1"/>
        </p:nvSpPr>
        <p:spPr>
          <a:xfrm>
            <a:off x="743836" y="1163960"/>
            <a:ext cx="7644513" cy="307777"/>
          </a:xfrm>
          <a:prstGeom prst="rect">
            <a:avLst/>
          </a:prstGeom>
        </p:spPr>
        <p:txBody>
          <a:bodyPr wrap="square">
            <a:spAutoFit/>
          </a:bodyPr>
          <a:lstStyle/>
          <a:p>
            <a:pPr algn="ctr"/>
            <a:r>
              <a:rPr lang="es-MX" sz="1400" dirty="0">
                <a:latin typeface="Roboto" panose="02000000000000000000" pitchFamily="2" charset="0"/>
                <a:ea typeface="Roboto" panose="02000000000000000000" pitchFamily="2" charset="0"/>
              </a:rPr>
              <a:t>Esperamos que encuentre útil la información de nuestro sitio web y los recursos disponibles. </a:t>
            </a:r>
            <a:endParaRPr lang="en-GB" sz="1400" dirty="0"/>
          </a:p>
        </p:txBody>
      </p:sp>
      <p:sp>
        <p:nvSpPr>
          <p:cNvPr id="18" name="Rectángulo 17">
            <a:extLst>
              <a:ext uri="{FF2B5EF4-FFF2-40B4-BE49-F238E27FC236}">
                <a16:creationId xmlns:a16="http://schemas.microsoft.com/office/drawing/2014/main" id="{4CA7A1E4-C564-ED90-348D-DDCC86E1D3C8}"/>
              </a:ext>
            </a:extLst>
          </p:cNvPr>
          <p:cNvSpPr/>
          <p:nvPr userDrawn="1"/>
        </p:nvSpPr>
        <p:spPr>
          <a:xfrm>
            <a:off x="975360" y="598989"/>
            <a:ext cx="7183120" cy="652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dirty="0" err="1">
                <a:solidFill>
                  <a:schemeClr val="accent3">
                    <a:lumMod val="75000"/>
                  </a:schemeClr>
                </a:solidFill>
                <a:latin typeface="Roboto" panose="02000000000000000000" pitchFamily="2" charset="0"/>
                <a:ea typeface="Roboto" panose="02000000000000000000" pitchFamily="2" charset="0"/>
                <a:cs typeface="Arial" panose="020B0604020202020204" pitchFamily="34" charset="0"/>
              </a:rPr>
              <a:t>Descargo</a:t>
            </a:r>
            <a:r>
              <a:rPr lang="en-GB" altLang="en-US" sz="2800" b="1" dirty="0">
                <a:solidFill>
                  <a:schemeClr val="accent3">
                    <a:lumMod val="75000"/>
                  </a:schemeClr>
                </a:solidFill>
                <a:latin typeface="Roboto" panose="02000000000000000000" pitchFamily="2" charset="0"/>
                <a:ea typeface="Roboto" panose="02000000000000000000" pitchFamily="2" charset="0"/>
                <a:cs typeface="Arial" panose="020B0604020202020204" pitchFamily="34" charset="0"/>
              </a:rPr>
              <a:t> de </a:t>
            </a:r>
            <a:r>
              <a:rPr lang="en-GB" altLang="en-US" sz="2800" b="1" dirty="0" err="1">
                <a:solidFill>
                  <a:schemeClr val="accent3">
                    <a:lumMod val="75000"/>
                  </a:schemeClr>
                </a:solidFill>
                <a:latin typeface="Roboto" panose="02000000000000000000" pitchFamily="2" charset="0"/>
                <a:ea typeface="Roboto" panose="02000000000000000000" pitchFamily="2" charset="0"/>
                <a:cs typeface="Arial" panose="020B0604020202020204" pitchFamily="34" charset="0"/>
              </a:rPr>
              <a:t>responsabilidad</a:t>
            </a:r>
            <a:endParaRPr lang="es-MX" sz="2800" b="1" dirty="0">
              <a:solidFill>
                <a:schemeClr val="accent3">
                  <a:lumMod val="75000"/>
                </a:schemeClr>
              </a:solidFill>
            </a:endParaRPr>
          </a:p>
        </p:txBody>
      </p:sp>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0"/>
            </a:avLst>
          </a:prstGeom>
          <a:solidFill>
            <a:schemeClr val="bg1"/>
          </a:solidFill>
          <a:ln w="57150" cap="rnd">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tif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twinkl.com.au/resources/australian-resources-5---6-humanities-and-social-sciences/australian-resources-5---6-humanities-and-social-sciences-geography/influences-of-people-geography-humanities-and-social-sciences-5-6-australia"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3.xml"/><Relationship Id="rId5" Type="http://schemas.openxmlformats.org/officeDocument/2006/relationships/image" Target="../media/image10.tiff"/><Relationship Id="rId4" Type="http://schemas.openxmlformats.org/officeDocument/2006/relationships/image" Target="../media/image9.tif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tif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if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2134867"/>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190776"/>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20">
            <a:extLst>
              <a:ext uri="{FF2B5EF4-FFF2-40B4-BE49-F238E27FC236}">
                <a16:creationId xmlns:a16="http://schemas.microsoft.com/office/drawing/2014/main" id="{58B65497-2796-F702-2144-060EAB0283B9}"/>
              </a:ext>
            </a:extLst>
          </p:cNvPr>
          <p:cNvSpPr>
            <a:spLocks noGrp="1"/>
          </p:cNvSpPr>
          <p:nvPr>
            <p:ph type="title"/>
          </p:nvPr>
        </p:nvSpPr>
        <p:spPr>
          <a:xfrm rot="21259641">
            <a:off x="592747" y="683406"/>
            <a:ext cx="5131229" cy="1120994"/>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¿Cómo causan erosión los seres humanos?</a:t>
            </a:r>
            <a:endParaRPr lang="en-GB" sz="3600" dirty="0">
              <a:solidFill>
                <a:schemeClr val="accent3">
                  <a:lumMod val="75000"/>
                </a:schemeClr>
              </a:solidFill>
              <a:latin typeface="+mn-lt"/>
            </a:endParaRPr>
          </a:p>
        </p:txBody>
      </p:sp>
      <p:sp>
        <p:nvSpPr>
          <p:cNvPr id="14" name="CuadroTexto 13">
            <a:extLst>
              <a:ext uri="{FF2B5EF4-FFF2-40B4-BE49-F238E27FC236}">
                <a16:creationId xmlns:a16="http://schemas.microsoft.com/office/drawing/2014/main" id="{F72B3798-D1F2-7C48-1D8A-AFC493305DF8}"/>
              </a:ext>
            </a:extLst>
          </p:cNvPr>
          <p:cNvSpPr txBox="1"/>
          <p:nvPr/>
        </p:nvSpPr>
        <p:spPr>
          <a:xfrm>
            <a:off x="663607" y="2201696"/>
            <a:ext cx="4375118" cy="923330"/>
          </a:xfrm>
          <a:prstGeom prst="rect">
            <a:avLst/>
          </a:prstGeom>
          <a:noFill/>
        </p:spPr>
        <p:txBody>
          <a:bodyPr wrap="square">
            <a:spAutoFit/>
          </a:bodyPr>
          <a:lstStyle/>
          <a:p>
            <a:r>
              <a:rPr lang="es-MX" b="1" dirty="0"/>
              <a:t>Los seres humanos han creado una gran cantidad de erosión a lo largo de los años. Lo han hecho por medio de</a:t>
            </a:r>
            <a:r>
              <a:rPr lang="en-US" b="1" dirty="0"/>
              <a:t>:</a:t>
            </a:r>
          </a:p>
        </p:txBody>
      </p:sp>
      <p:pic>
        <p:nvPicPr>
          <p:cNvPr id="15" name="Imagen 14" descr="Logotipo, Icono&#10;&#10;Descripción generada automáticamente">
            <a:extLst>
              <a:ext uri="{FF2B5EF4-FFF2-40B4-BE49-F238E27FC236}">
                <a16:creationId xmlns:a16="http://schemas.microsoft.com/office/drawing/2014/main" id="{F59BE26D-CAD3-2D36-0FAA-E87EE6D044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3341844"/>
            <a:ext cx="429964" cy="429964"/>
          </a:xfrm>
          <a:prstGeom prst="rect">
            <a:avLst/>
          </a:prstGeom>
        </p:spPr>
      </p:pic>
      <p:pic>
        <p:nvPicPr>
          <p:cNvPr id="16" name="Imagen 15" descr="Logotipo, Icono&#10;&#10;Descripción generada automáticamente">
            <a:extLst>
              <a:ext uri="{FF2B5EF4-FFF2-40B4-BE49-F238E27FC236}">
                <a16:creationId xmlns:a16="http://schemas.microsoft.com/office/drawing/2014/main" id="{4749203C-FC33-DC00-7CD7-2B7BD8FE46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4199876"/>
            <a:ext cx="429964" cy="429964"/>
          </a:xfrm>
          <a:prstGeom prst="rect">
            <a:avLst/>
          </a:prstGeom>
        </p:spPr>
      </p:pic>
      <p:pic>
        <p:nvPicPr>
          <p:cNvPr id="17" name="Imagen 16" descr="Logotipo, Icono&#10;&#10;Descripción generada automáticamente">
            <a:extLst>
              <a:ext uri="{FF2B5EF4-FFF2-40B4-BE49-F238E27FC236}">
                <a16:creationId xmlns:a16="http://schemas.microsoft.com/office/drawing/2014/main" id="{E6C38379-6E77-8641-AA15-889F32E2BD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5331073"/>
            <a:ext cx="429964" cy="429964"/>
          </a:xfrm>
          <a:prstGeom prst="rect">
            <a:avLst/>
          </a:prstGeom>
        </p:spPr>
      </p:pic>
      <p:sp>
        <p:nvSpPr>
          <p:cNvPr id="18" name="CuadroTexto 17">
            <a:extLst>
              <a:ext uri="{FF2B5EF4-FFF2-40B4-BE49-F238E27FC236}">
                <a16:creationId xmlns:a16="http://schemas.microsoft.com/office/drawing/2014/main" id="{2AD3B3E2-449B-0BF9-E342-3F6EA2740D4F}"/>
              </a:ext>
            </a:extLst>
          </p:cNvPr>
          <p:cNvSpPr txBox="1"/>
          <p:nvPr/>
        </p:nvSpPr>
        <p:spPr>
          <a:xfrm>
            <a:off x="1233997" y="3231113"/>
            <a:ext cx="3435659" cy="646331"/>
          </a:xfrm>
          <a:prstGeom prst="rect">
            <a:avLst/>
          </a:prstGeom>
          <a:noFill/>
        </p:spPr>
        <p:txBody>
          <a:bodyPr wrap="square" rtlCol="0">
            <a:spAutoFit/>
          </a:bodyPr>
          <a:lstStyle/>
          <a:p>
            <a:r>
              <a:rPr lang="es-MX" dirty="0">
                <a:solidFill>
                  <a:schemeClr val="dk1"/>
                </a:solidFill>
                <a:ea typeface="Arial"/>
                <a:cs typeface="Arial"/>
                <a:sym typeface="Arial"/>
              </a:rPr>
              <a:t>Cortar árboles y hacer que el suelo se afloje (deforestación).</a:t>
            </a:r>
          </a:p>
        </p:txBody>
      </p:sp>
      <p:sp>
        <p:nvSpPr>
          <p:cNvPr id="19" name="CuadroTexto 18">
            <a:extLst>
              <a:ext uri="{FF2B5EF4-FFF2-40B4-BE49-F238E27FC236}">
                <a16:creationId xmlns:a16="http://schemas.microsoft.com/office/drawing/2014/main" id="{B88147CD-9384-0C40-F82F-2B3E7D785DD8}"/>
              </a:ext>
            </a:extLst>
          </p:cNvPr>
          <p:cNvSpPr txBox="1"/>
          <p:nvPr/>
        </p:nvSpPr>
        <p:spPr>
          <a:xfrm>
            <a:off x="1233997" y="4089649"/>
            <a:ext cx="3915052" cy="923330"/>
          </a:xfrm>
          <a:prstGeom prst="rect">
            <a:avLst/>
          </a:prstGeom>
          <a:noFill/>
        </p:spPr>
        <p:txBody>
          <a:bodyPr wrap="square" rtlCol="0">
            <a:spAutoFit/>
          </a:bodyPr>
          <a:lstStyle/>
          <a:p>
            <a:r>
              <a:rPr lang="es-MX" dirty="0">
                <a:solidFill>
                  <a:schemeClr val="dk1"/>
                </a:solidFill>
                <a:ea typeface="Arial"/>
                <a:cs typeface="Arial"/>
                <a:sym typeface="Arial"/>
              </a:rPr>
              <a:t>Usando la tierra para la agricultura hasta que el suelo se vuelva seco y árido (desertificación).</a:t>
            </a:r>
          </a:p>
        </p:txBody>
      </p:sp>
      <p:sp>
        <p:nvSpPr>
          <p:cNvPr id="20" name="CuadroTexto 19">
            <a:extLst>
              <a:ext uri="{FF2B5EF4-FFF2-40B4-BE49-F238E27FC236}">
                <a16:creationId xmlns:a16="http://schemas.microsoft.com/office/drawing/2014/main" id="{23EC3F24-FE71-BEA5-F3ED-AA7D61426E09}"/>
              </a:ext>
            </a:extLst>
          </p:cNvPr>
          <p:cNvSpPr txBox="1"/>
          <p:nvPr/>
        </p:nvSpPr>
        <p:spPr>
          <a:xfrm>
            <a:off x="1233997" y="5248407"/>
            <a:ext cx="4110360" cy="923330"/>
          </a:xfrm>
          <a:prstGeom prst="rect">
            <a:avLst/>
          </a:prstGeom>
          <a:noFill/>
        </p:spPr>
        <p:txBody>
          <a:bodyPr wrap="square" rtlCol="0">
            <a:spAutoFit/>
          </a:bodyPr>
          <a:lstStyle/>
          <a:p>
            <a:r>
              <a:rPr lang="es-MX" dirty="0">
                <a:solidFill>
                  <a:schemeClr val="dk1"/>
                </a:solidFill>
                <a:ea typeface="Arial"/>
                <a:cs typeface="Arial"/>
                <a:sym typeface="Arial"/>
              </a:rPr>
              <a:t>Criando ganado, el que se alimenta de pasto y causa que la capa superficial del suelo se erosione. </a:t>
            </a:r>
          </a:p>
        </p:txBody>
      </p:sp>
    </p:spTree>
    <p:extLst>
      <p:ext uri="{BB962C8B-B14F-4D97-AF65-F5344CB8AC3E}">
        <p14:creationId xmlns:p14="http://schemas.microsoft.com/office/powerpoint/2010/main" val="4014200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2.96296E-6 L -0.46979 0.00278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60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825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p:stCondLst>
                                  <p:cond delay="8750"/>
                                </p:stCondLst>
                                <p:childTnLst>
                                  <p:par>
                                    <p:cTn id="54" presetID="26" presetClass="entr" presetSubtype="0"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11250"/>
                                </p:stCondLst>
                                <p:childTnLst>
                                  <p:par>
                                    <p:cTn id="75" presetID="26"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580">
                                              <p:stCondLst>
                                                <p:cond delay="0"/>
                                              </p:stCondLst>
                                            </p:cTn>
                                            <p:tgtEl>
                                              <p:spTgt spid="17"/>
                                            </p:tgtEl>
                                          </p:cBhvr>
                                        </p:animEffect>
                                        <p:anim calcmode="lin" valueType="num">
                                          <p:cBhvr>
                                            <p:cTn id="7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3" dur="26">
                                              <p:stCondLst>
                                                <p:cond delay="650"/>
                                              </p:stCondLst>
                                            </p:cTn>
                                            <p:tgtEl>
                                              <p:spTgt spid="17"/>
                                            </p:tgtEl>
                                          </p:cBhvr>
                                          <p:to x="100000" y="60000"/>
                                        </p:animScale>
                                        <p:animScale>
                                          <p:cBhvr>
                                            <p:cTn id="84" dur="166" decel="50000">
                                              <p:stCondLst>
                                                <p:cond delay="676"/>
                                              </p:stCondLst>
                                            </p:cTn>
                                            <p:tgtEl>
                                              <p:spTgt spid="17"/>
                                            </p:tgtEl>
                                          </p:cBhvr>
                                          <p:to x="100000" y="100000"/>
                                        </p:animScale>
                                        <p:animScale>
                                          <p:cBhvr>
                                            <p:cTn id="85" dur="26">
                                              <p:stCondLst>
                                                <p:cond delay="1312"/>
                                              </p:stCondLst>
                                            </p:cTn>
                                            <p:tgtEl>
                                              <p:spTgt spid="17"/>
                                            </p:tgtEl>
                                          </p:cBhvr>
                                          <p:to x="100000" y="80000"/>
                                        </p:animScale>
                                        <p:animScale>
                                          <p:cBhvr>
                                            <p:cTn id="86" dur="166" decel="50000">
                                              <p:stCondLst>
                                                <p:cond delay="1338"/>
                                              </p:stCondLst>
                                            </p:cTn>
                                            <p:tgtEl>
                                              <p:spTgt spid="17"/>
                                            </p:tgtEl>
                                          </p:cBhvr>
                                          <p:to x="100000" y="100000"/>
                                        </p:animScale>
                                        <p:animScale>
                                          <p:cBhvr>
                                            <p:cTn id="87" dur="26">
                                              <p:stCondLst>
                                                <p:cond delay="1642"/>
                                              </p:stCondLst>
                                            </p:cTn>
                                            <p:tgtEl>
                                              <p:spTgt spid="17"/>
                                            </p:tgtEl>
                                          </p:cBhvr>
                                          <p:to x="100000" y="90000"/>
                                        </p:animScale>
                                        <p:animScale>
                                          <p:cBhvr>
                                            <p:cTn id="88" dur="166" decel="50000">
                                              <p:stCondLst>
                                                <p:cond delay="1668"/>
                                              </p:stCondLst>
                                            </p:cTn>
                                            <p:tgtEl>
                                              <p:spTgt spid="17"/>
                                            </p:tgtEl>
                                          </p:cBhvr>
                                          <p:to x="100000" y="100000"/>
                                        </p:animScale>
                                        <p:animScale>
                                          <p:cBhvr>
                                            <p:cTn id="89" dur="26">
                                              <p:stCondLst>
                                                <p:cond delay="1808"/>
                                              </p:stCondLst>
                                            </p:cTn>
                                            <p:tgtEl>
                                              <p:spTgt spid="17"/>
                                            </p:tgtEl>
                                          </p:cBhvr>
                                          <p:to x="100000" y="95000"/>
                                        </p:animScale>
                                        <p:animScale>
                                          <p:cBhvr>
                                            <p:cTn id="90" dur="166" decel="50000">
                                              <p:stCondLst>
                                                <p:cond delay="1834"/>
                                              </p:stCondLst>
                                            </p:cTn>
                                            <p:tgtEl>
                                              <p:spTgt spid="17"/>
                                            </p:tgtEl>
                                          </p:cBhvr>
                                          <p:to x="100000" y="100000"/>
                                        </p:animScale>
                                      </p:childTnLst>
                                    </p:cTn>
                                  </p:par>
                                </p:childTnLst>
                              </p:cTn>
                            </p:par>
                            <p:par>
                              <p:cTn id="91" fill="hold">
                                <p:stCondLst>
                                  <p:cond delay="13250"/>
                                </p:stCondLst>
                                <p:childTnLst>
                                  <p:par>
                                    <p:cTn id="92" presetID="10" presetClass="entr" presetSubtype="0" fill="hold" grpId="0"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8" grpId="0"/>
          <p:bldP spid="19" grpId="0"/>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2.96296E-6 L -0.46979 0.00278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60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825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p:stCondLst>
                                  <p:cond delay="8750"/>
                                </p:stCondLst>
                                <p:childTnLst>
                                  <p:par>
                                    <p:cTn id="54" presetID="26" presetClass="entr" presetSubtype="0"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11250"/>
                                </p:stCondLst>
                                <p:childTnLst>
                                  <p:par>
                                    <p:cTn id="75" presetID="26"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580">
                                              <p:stCondLst>
                                                <p:cond delay="0"/>
                                              </p:stCondLst>
                                            </p:cTn>
                                            <p:tgtEl>
                                              <p:spTgt spid="17"/>
                                            </p:tgtEl>
                                          </p:cBhvr>
                                        </p:animEffect>
                                        <p:anim calcmode="lin" valueType="num">
                                          <p:cBhvr>
                                            <p:cTn id="7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3" dur="26">
                                              <p:stCondLst>
                                                <p:cond delay="650"/>
                                              </p:stCondLst>
                                            </p:cTn>
                                            <p:tgtEl>
                                              <p:spTgt spid="17"/>
                                            </p:tgtEl>
                                          </p:cBhvr>
                                          <p:to x="100000" y="60000"/>
                                        </p:animScale>
                                        <p:animScale>
                                          <p:cBhvr>
                                            <p:cTn id="84" dur="166" decel="50000">
                                              <p:stCondLst>
                                                <p:cond delay="676"/>
                                              </p:stCondLst>
                                            </p:cTn>
                                            <p:tgtEl>
                                              <p:spTgt spid="17"/>
                                            </p:tgtEl>
                                          </p:cBhvr>
                                          <p:to x="100000" y="100000"/>
                                        </p:animScale>
                                        <p:animScale>
                                          <p:cBhvr>
                                            <p:cTn id="85" dur="26">
                                              <p:stCondLst>
                                                <p:cond delay="1312"/>
                                              </p:stCondLst>
                                            </p:cTn>
                                            <p:tgtEl>
                                              <p:spTgt spid="17"/>
                                            </p:tgtEl>
                                          </p:cBhvr>
                                          <p:to x="100000" y="80000"/>
                                        </p:animScale>
                                        <p:animScale>
                                          <p:cBhvr>
                                            <p:cTn id="86" dur="166" decel="50000">
                                              <p:stCondLst>
                                                <p:cond delay="1338"/>
                                              </p:stCondLst>
                                            </p:cTn>
                                            <p:tgtEl>
                                              <p:spTgt spid="17"/>
                                            </p:tgtEl>
                                          </p:cBhvr>
                                          <p:to x="100000" y="100000"/>
                                        </p:animScale>
                                        <p:animScale>
                                          <p:cBhvr>
                                            <p:cTn id="87" dur="26">
                                              <p:stCondLst>
                                                <p:cond delay="1642"/>
                                              </p:stCondLst>
                                            </p:cTn>
                                            <p:tgtEl>
                                              <p:spTgt spid="17"/>
                                            </p:tgtEl>
                                          </p:cBhvr>
                                          <p:to x="100000" y="90000"/>
                                        </p:animScale>
                                        <p:animScale>
                                          <p:cBhvr>
                                            <p:cTn id="88" dur="166" decel="50000">
                                              <p:stCondLst>
                                                <p:cond delay="1668"/>
                                              </p:stCondLst>
                                            </p:cTn>
                                            <p:tgtEl>
                                              <p:spTgt spid="17"/>
                                            </p:tgtEl>
                                          </p:cBhvr>
                                          <p:to x="100000" y="100000"/>
                                        </p:animScale>
                                        <p:animScale>
                                          <p:cBhvr>
                                            <p:cTn id="89" dur="26">
                                              <p:stCondLst>
                                                <p:cond delay="1808"/>
                                              </p:stCondLst>
                                            </p:cTn>
                                            <p:tgtEl>
                                              <p:spTgt spid="17"/>
                                            </p:tgtEl>
                                          </p:cBhvr>
                                          <p:to x="100000" y="95000"/>
                                        </p:animScale>
                                        <p:animScale>
                                          <p:cBhvr>
                                            <p:cTn id="90" dur="166" decel="50000">
                                              <p:stCondLst>
                                                <p:cond delay="1834"/>
                                              </p:stCondLst>
                                            </p:cTn>
                                            <p:tgtEl>
                                              <p:spTgt spid="17"/>
                                            </p:tgtEl>
                                          </p:cBhvr>
                                          <p:to x="100000" y="100000"/>
                                        </p:animScale>
                                      </p:childTnLst>
                                    </p:cTn>
                                  </p:par>
                                </p:childTnLst>
                              </p:cTn>
                            </p:par>
                            <p:par>
                              <p:cTn id="91" fill="hold">
                                <p:stCondLst>
                                  <p:cond delay="13250"/>
                                </p:stCondLst>
                                <p:childTnLst>
                                  <p:par>
                                    <p:cTn id="92" presetID="10" presetClass="entr" presetSubtype="0" fill="hold" grpId="0"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8" grpId="0"/>
          <p:bldP spid="19" grpId="0"/>
          <p:bldP spid="20"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2134651"/>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190560"/>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20">
            <a:extLst>
              <a:ext uri="{FF2B5EF4-FFF2-40B4-BE49-F238E27FC236}">
                <a16:creationId xmlns:a16="http://schemas.microsoft.com/office/drawing/2014/main" id="{2464BF14-42DF-A2E6-8624-275AD77C544C}"/>
              </a:ext>
            </a:extLst>
          </p:cNvPr>
          <p:cNvSpPr>
            <a:spLocks noGrp="1"/>
          </p:cNvSpPr>
          <p:nvPr>
            <p:ph type="title"/>
          </p:nvPr>
        </p:nvSpPr>
        <p:spPr>
          <a:xfrm rot="21259641">
            <a:off x="593387" y="696303"/>
            <a:ext cx="4870274" cy="1120994"/>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¿Cómo podemos controlar la erosión?</a:t>
            </a:r>
            <a:endParaRPr lang="en-GB" sz="3600" dirty="0">
              <a:solidFill>
                <a:schemeClr val="accent3">
                  <a:lumMod val="75000"/>
                </a:schemeClr>
              </a:solidFill>
              <a:latin typeface="+mn-lt"/>
            </a:endParaRPr>
          </a:p>
        </p:txBody>
      </p:sp>
      <p:sp>
        <p:nvSpPr>
          <p:cNvPr id="14" name="CuadroTexto 13">
            <a:extLst>
              <a:ext uri="{FF2B5EF4-FFF2-40B4-BE49-F238E27FC236}">
                <a16:creationId xmlns:a16="http://schemas.microsoft.com/office/drawing/2014/main" id="{EB322C7E-5AD4-543C-98EB-F2C7D9060343}"/>
              </a:ext>
            </a:extLst>
          </p:cNvPr>
          <p:cNvSpPr txBox="1"/>
          <p:nvPr/>
        </p:nvSpPr>
        <p:spPr>
          <a:xfrm>
            <a:off x="663607" y="2201696"/>
            <a:ext cx="4375118" cy="646331"/>
          </a:xfrm>
          <a:prstGeom prst="rect">
            <a:avLst/>
          </a:prstGeom>
          <a:noFill/>
        </p:spPr>
        <p:txBody>
          <a:bodyPr wrap="square">
            <a:spAutoFit/>
          </a:bodyPr>
          <a:lstStyle/>
          <a:p>
            <a:r>
              <a:rPr lang="es-MX" b="1" dirty="0"/>
              <a:t>Hay muchas maneras en que las personas pueden controlar la erosión:</a:t>
            </a:r>
          </a:p>
        </p:txBody>
      </p:sp>
      <p:pic>
        <p:nvPicPr>
          <p:cNvPr id="15" name="Imagen 14" descr="Logotipo, Icono&#10;&#10;Descripción generada automáticamente">
            <a:extLst>
              <a:ext uri="{FF2B5EF4-FFF2-40B4-BE49-F238E27FC236}">
                <a16:creationId xmlns:a16="http://schemas.microsoft.com/office/drawing/2014/main" id="{D6B7680D-F048-4260-958B-ADFF2AA2CA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3341844"/>
            <a:ext cx="429964" cy="429964"/>
          </a:xfrm>
          <a:prstGeom prst="rect">
            <a:avLst/>
          </a:prstGeom>
        </p:spPr>
      </p:pic>
      <p:pic>
        <p:nvPicPr>
          <p:cNvPr id="16" name="Imagen 15" descr="Logotipo, Icono&#10;&#10;Descripción generada automáticamente">
            <a:extLst>
              <a:ext uri="{FF2B5EF4-FFF2-40B4-BE49-F238E27FC236}">
                <a16:creationId xmlns:a16="http://schemas.microsoft.com/office/drawing/2014/main" id="{16B13DE4-7480-0F5E-B387-4B7F84F1A2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4224699"/>
            <a:ext cx="429964" cy="429964"/>
          </a:xfrm>
          <a:prstGeom prst="rect">
            <a:avLst/>
          </a:prstGeom>
        </p:spPr>
      </p:pic>
      <p:pic>
        <p:nvPicPr>
          <p:cNvPr id="17" name="Imagen 16" descr="Logotipo, Icono&#10;&#10;Descripción generada automáticamente">
            <a:extLst>
              <a:ext uri="{FF2B5EF4-FFF2-40B4-BE49-F238E27FC236}">
                <a16:creationId xmlns:a16="http://schemas.microsoft.com/office/drawing/2014/main" id="{CF5AEA23-D02F-BCCD-2146-183F6AC24D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5331073"/>
            <a:ext cx="429964" cy="429964"/>
          </a:xfrm>
          <a:prstGeom prst="rect">
            <a:avLst/>
          </a:prstGeom>
        </p:spPr>
      </p:pic>
      <p:sp>
        <p:nvSpPr>
          <p:cNvPr id="18" name="CuadroTexto 17">
            <a:extLst>
              <a:ext uri="{FF2B5EF4-FFF2-40B4-BE49-F238E27FC236}">
                <a16:creationId xmlns:a16="http://schemas.microsoft.com/office/drawing/2014/main" id="{988B6BAC-1E2C-7FD7-0381-BCB34D4544A5}"/>
              </a:ext>
            </a:extLst>
          </p:cNvPr>
          <p:cNvSpPr txBox="1"/>
          <p:nvPr/>
        </p:nvSpPr>
        <p:spPr>
          <a:xfrm>
            <a:off x="1233997" y="3231113"/>
            <a:ext cx="3915052" cy="646331"/>
          </a:xfrm>
          <a:prstGeom prst="rect">
            <a:avLst/>
          </a:prstGeom>
          <a:noFill/>
        </p:spPr>
        <p:txBody>
          <a:bodyPr wrap="square" rtlCol="0">
            <a:spAutoFit/>
          </a:bodyPr>
          <a:lstStyle/>
          <a:p>
            <a:r>
              <a:rPr lang="es-MX" dirty="0">
                <a:solidFill>
                  <a:schemeClr val="dk1"/>
                </a:solidFill>
                <a:ea typeface="Arial"/>
                <a:cs typeface="Arial"/>
                <a:sym typeface="Arial"/>
              </a:rPr>
              <a:t>Cortar árboles y hacer que el suelo se afloje (deforestación).</a:t>
            </a:r>
          </a:p>
        </p:txBody>
      </p:sp>
      <p:sp>
        <p:nvSpPr>
          <p:cNvPr id="19" name="CuadroTexto 18">
            <a:extLst>
              <a:ext uri="{FF2B5EF4-FFF2-40B4-BE49-F238E27FC236}">
                <a16:creationId xmlns:a16="http://schemas.microsoft.com/office/drawing/2014/main" id="{3E8FCA69-43A5-F2B6-5CCB-021C2A2ABD6E}"/>
              </a:ext>
            </a:extLst>
          </p:cNvPr>
          <p:cNvSpPr txBox="1"/>
          <p:nvPr/>
        </p:nvSpPr>
        <p:spPr>
          <a:xfrm>
            <a:off x="1233997" y="4128000"/>
            <a:ext cx="3915052" cy="923330"/>
          </a:xfrm>
          <a:prstGeom prst="rect">
            <a:avLst/>
          </a:prstGeom>
          <a:noFill/>
        </p:spPr>
        <p:txBody>
          <a:bodyPr wrap="square" rtlCol="0">
            <a:spAutoFit/>
          </a:bodyPr>
          <a:lstStyle/>
          <a:p>
            <a:r>
              <a:rPr lang="es-MX" dirty="0">
                <a:solidFill>
                  <a:schemeClr val="dk1"/>
                </a:solidFill>
                <a:ea typeface="Arial"/>
                <a:cs typeface="Arial"/>
                <a:sym typeface="Arial"/>
              </a:rPr>
              <a:t>Usando la tierra para la agricultura hasta que el suelo se vuelva seco y árido (desertificación).</a:t>
            </a:r>
          </a:p>
        </p:txBody>
      </p:sp>
      <p:sp>
        <p:nvSpPr>
          <p:cNvPr id="20" name="CuadroTexto 19">
            <a:extLst>
              <a:ext uri="{FF2B5EF4-FFF2-40B4-BE49-F238E27FC236}">
                <a16:creationId xmlns:a16="http://schemas.microsoft.com/office/drawing/2014/main" id="{5053BE0C-F163-32D2-6DBB-F68BD3DCC584}"/>
              </a:ext>
            </a:extLst>
          </p:cNvPr>
          <p:cNvSpPr txBox="1"/>
          <p:nvPr/>
        </p:nvSpPr>
        <p:spPr>
          <a:xfrm>
            <a:off x="1233997" y="5248407"/>
            <a:ext cx="4110360" cy="923330"/>
          </a:xfrm>
          <a:prstGeom prst="rect">
            <a:avLst/>
          </a:prstGeom>
          <a:noFill/>
        </p:spPr>
        <p:txBody>
          <a:bodyPr wrap="square" rtlCol="0">
            <a:spAutoFit/>
          </a:bodyPr>
          <a:lstStyle/>
          <a:p>
            <a:r>
              <a:rPr lang="es-MX" dirty="0">
                <a:solidFill>
                  <a:schemeClr val="dk1"/>
                </a:solidFill>
                <a:ea typeface="Arial"/>
                <a:cs typeface="Arial"/>
                <a:sym typeface="Arial"/>
              </a:rPr>
              <a:t>Criando ganado, el que se alimenta de pasto y causa que la capa superficial del suelo se erosione.</a:t>
            </a:r>
          </a:p>
        </p:txBody>
      </p:sp>
    </p:spTree>
    <p:extLst>
      <p:ext uri="{BB962C8B-B14F-4D97-AF65-F5344CB8AC3E}">
        <p14:creationId xmlns:p14="http://schemas.microsoft.com/office/powerpoint/2010/main" val="253485032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2.96296E-6 L -0.46979 0.00278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60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825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p:stCondLst>
                                  <p:cond delay="8750"/>
                                </p:stCondLst>
                                <p:childTnLst>
                                  <p:par>
                                    <p:cTn id="54" presetID="26" presetClass="entr" presetSubtype="0"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11250"/>
                                </p:stCondLst>
                                <p:childTnLst>
                                  <p:par>
                                    <p:cTn id="75" presetID="26"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580">
                                              <p:stCondLst>
                                                <p:cond delay="0"/>
                                              </p:stCondLst>
                                            </p:cTn>
                                            <p:tgtEl>
                                              <p:spTgt spid="17"/>
                                            </p:tgtEl>
                                          </p:cBhvr>
                                        </p:animEffect>
                                        <p:anim calcmode="lin" valueType="num">
                                          <p:cBhvr>
                                            <p:cTn id="7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3" dur="26">
                                              <p:stCondLst>
                                                <p:cond delay="650"/>
                                              </p:stCondLst>
                                            </p:cTn>
                                            <p:tgtEl>
                                              <p:spTgt spid="17"/>
                                            </p:tgtEl>
                                          </p:cBhvr>
                                          <p:to x="100000" y="60000"/>
                                        </p:animScale>
                                        <p:animScale>
                                          <p:cBhvr>
                                            <p:cTn id="84" dur="166" decel="50000">
                                              <p:stCondLst>
                                                <p:cond delay="676"/>
                                              </p:stCondLst>
                                            </p:cTn>
                                            <p:tgtEl>
                                              <p:spTgt spid="17"/>
                                            </p:tgtEl>
                                          </p:cBhvr>
                                          <p:to x="100000" y="100000"/>
                                        </p:animScale>
                                        <p:animScale>
                                          <p:cBhvr>
                                            <p:cTn id="85" dur="26">
                                              <p:stCondLst>
                                                <p:cond delay="1312"/>
                                              </p:stCondLst>
                                            </p:cTn>
                                            <p:tgtEl>
                                              <p:spTgt spid="17"/>
                                            </p:tgtEl>
                                          </p:cBhvr>
                                          <p:to x="100000" y="80000"/>
                                        </p:animScale>
                                        <p:animScale>
                                          <p:cBhvr>
                                            <p:cTn id="86" dur="166" decel="50000">
                                              <p:stCondLst>
                                                <p:cond delay="1338"/>
                                              </p:stCondLst>
                                            </p:cTn>
                                            <p:tgtEl>
                                              <p:spTgt spid="17"/>
                                            </p:tgtEl>
                                          </p:cBhvr>
                                          <p:to x="100000" y="100000"/>
                                        </p:animScale>
                                        <p:animScale>
                                          <p:cBhvr>
                                            <p:cTn id="87" dur="26">
                                              <p:stCondLst>
                                                <p:cond delay="1642"/>
                                              </p:stCondLst>
                                            </p:cTn>
                                            <p:tgtEl>
                                              <p:spTgt spid="17"/>
                                            </p:tgtEl>
                                          </p:cBhvr>
                                          <p:to x="100000" y="90000"/>
                                        </p:animScale>
                                        <p:animScale>
                                          <p:cBhvr>
                                            <p:cTn id="88" dur="166" decel="50000">
                                              <p:stCondLst>
                                                <p:cond delay="1668"/>
                                              </p:stCondLst>
                                            </p:cTn>
                                            <p:tgtEl>
                                              <p:spTgt spid="17"/>
                                            </p:tgtEl>
                                          </p:cBhvr>
                                          <p:to x="100000" y="100000"/>
                                        </p:animScale>
                                        <p:animScale>
                                          <p:cBhvr>
                                            <p:cTn id="89" dur="26">
                                              <p:stCondLst>
                                                <p:cond delay="1808"/>
                                              </p:stCondLst>
                                            </p:cTn>
                                            <p:tgtEl>
                                              <p:spTgt spid="17"/>
                                            </p:tgtEl>
                                          </p:cBhvr>
                                          <p:to x="100000" y="95000"/>
                                        </p:animScale>
                                        <p:animScale>
                                          <p:cBhvr>
                                            <p:cTn id="90" dur="166" decel="50000">
                                              <p:stCondLst>
                                                <p:cond delay="1834"/>
                                              </p:stCondLst>
                                            </p:cTn>
                                            <p:tgtEl>
                                              <p:spTgt spid="17"/>
                                            </p:tgtEl>
                                          </p:cBhvr>
                                          <p:to x="100000" y="100000"/>
                                        </p:animScale>
                                      </p:childTnLst>
                                    </p:cTn>
                                  </p:par>
                                </p:childTnLst>
                              </p:cTn>
                            </p:par>
                            <p:par>
                              <p:cTn id="91" fill="hold">
                                <p:stCondLst>
                                  <p:cond delay="13250"/>
                                </p:stCondLst>
                                <p:childTnLst>
                                  <p:par>
                                    <p:cTn id="92" presetID="10" presetClass="entr" presetSubtype="0" fill="hold" grpId="0"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8" grpId="0"/>
          <p:bldP spid="19" grpId="0"/>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2.96296E-6 L -0.46979 0.00278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60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825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p:stCondLst>
                                  <p:cond delay="8750"/>
                                </p:stCondLst>
                                <p:childTnLst>
                                  <p:par>
                                    <p:cTn id="54" presetID="26" presetClass="entr" presetSubtype="0"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11250"/>
                                </p:stCondLst>
                                <p:childTnLst>
                                  <p:par>
                                    <p:cTn id="75" presetID="26"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580">
                                              <p:stCondLst>
                                                <p:cond delay="0"/>
                                              </p:stCondLst>
                                            </p:cTn>
                                            <p:tgtEl>
                                              <p:spTgt spid="17"/>
                                            </p:tgtEl>
                                          </p:cBhvr>
                                        </p:animEffect>
                                        <p:anim calcmode="lin" valueType="num">
                                          <p:cBhvr>
                                            <p:cTn id="7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3" dur="26">
                                              <p:stCondLst>
                                                <p:cond delay="650"/>
                                              </p:stCondLst>
                                            </p:cTn>
                                            <p:tgtEl>
                                              <p:spTgt spid="17"/>
                                            </p:tgtEl>
                                          </p:cBhvr>
                                          <p:to x="100000" y="60000"/>
                                        </p:animScale>
                                        <p:animScale>
                                          <p:cBhvr>
                                            <p:cTn id="84" dur="166" decel="50000">
                                              <p:stCondLst>
                                                <p:cond delay="676"/>
                                              </p:stCondLst>
                                            </p:cTn>
                                            <p:tgtEl>
                                              <p:spTgt spid="17"/>
                                            </p:tgtEl>
                                          </p:cBhvr>
                                          <p:to x="100000" y="100000"/>
                                        </p:animScale>
                                        <p:animScale>
                                          <p:cBhvr>
                                            <p:cTn id="85" dur="26">
                                              <p:stCondLst>
                                                <p:cond delay="1312"/>
                                              </p:stCondLst>
                                            </p:cTn>
                                            <p:tgtEl>
                                              <p:spTgt spid="17"/>
                                            </p:tgtEl>
                                          </p:cBhvr>
                                          <p:to x="100000" y="80000"/>
                                        </p:animScale>
                                        <p:animScale>
                                          <p:cBhvr>
                                            <p:cTn id="86" dur="166" decel="50000">
                                              <p:stCondLst>
                                                <p:cond delay="1338"/>
                                              </p:stCondLst>
                                            </p:cTn>
                                            <p:tgtEl>
                                              <p:spTgt spid="17"/>
                                            </p:tgtEl>
                                          </p:cBhvr>
                                          <p:to x="100000" y="100000"/>
                                        </p:animScale>
                                        <p:animScale>
                                          <p:cBhvr>
                                            <p:cTn id="87" dur="26">
                                              <p:stCondLst>
                                                <p:cond delay="1642"/>
                                              </p:stCondLst>
                                            </p:cTn>
                                            <p:tgtEl>
                                              <p:spTgt spid="17"/>
                                            </p:tgtEl>
                                          </p:cBhvr>
                                          <p:to x="100000" y="90000"/>
                                        </p:animScale>
                                        <p:animScale>
                                          <p:cBhvr>
                                            <p:cTn id="88" dur="166" decel="50000">
                                              <p:stCondLst>
                                                <p:cond delay="1668"/>
                                              </p:stCondLst>
                                            </p:cTn>
                                            <p:tgtEl>
                                              <p:spTgt spid="17"/>
                                            </p:tgtEl>
                                          </p:cBhvr>
                                          <p:to x="100000" y="100000"/>
                                        </p:animScale>
                                        <p:animScale>
                                          <p:cBhvr>
                                            <p:cTn id="89" dur="26">
                                              <p:stCondLst>
                                                <p:cond delay="1808"/>
                                              </p:stCondLst>
                                            </p:cTn>
                                            <p:tgtEl>
                                              <p:spTgt spid="17"/>
                                            </p:tgtEl>
                                          </p:cBhvr>
                                          <p:to x="100000" y="95000"/>
                                        </p:animScale>
                                        <p:animScale>
                                          <p:cBhvr>
                                            <p:cTn id="90" dur="166" decel="50000">
                                              <p:stCondLst>
                                                <p:cond delay="1834"/>
                                              </p:stCondLst>
                                            </p:cTn>
                                            <p:tgtEl>
                                              <p:spTgt spid="17"/>
                                            </p:tgtEl>
                                          </p:cBhvr>
                                          <p:to x="100000" y="100000"/>
                                        </p:animScale>
                                      </p:childTnLst>
                                    </p:cTn>
                                  </p:par>
                                </p:childTnLst>
                              </p:cTn>
                            </p:par>
                            <p:par>
                              <p:cTn id="91" fill="hold">
                                <p:stCondLst>
                                  <p:cond delay="13250"/>
                                </p:stCondLst>
                                <p:childTnLst>
                                  <p:par>
                                    <p:cTn id="92" presetID="10" presetClass="entr" presetSubtype="0" fill="hold" grpId="0"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8" grpId="0"/>
          <p:bldP spid="19" grpId="0"/>
          <p:bldP spid="20"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hlinkClick r:id="rId2"/>
          </p:cNvPr>
          <p:cNvSpPr/>
          <p:nvPr/>
        </p:nvSpPr>
        <p:spPr>
          <a:xfrm rot="5400000">
            <a:off x="280928" y="-280930"/>
            <a:ext cx="1762699" cy="2324560"/>
          </a:xfrm>
          <a:prstGeom prst="r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0">
            <a:extLst>
              <a:ext uri="{FF2B5EF4-FFF2-40B4-BE49-F238E27FC236}">
                <a16:creationId xmlns:a16="http://schemas.microsoft.com/office/drawing/2014/main" id="{EBB38D0A-401A-3472-0E23-EE087776F051}"/>
              </a:ext>
            </a:extLst>
          </p:cNvPr>
          <p:cNvSpPr>
            <a:spLocks noGrp="1"/>
          </p:cNvSpPr>
          <p:nvPr>
            <p:ph type="title"/>
          </p:nvPr>
        </p:nvSpPr>
        <p:spPr>
          <a:xfrm rot="21259641">
            <a:off x="594904" y="730621"/>
            <a:ext cx="4176039" cy="1117292"/>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¿Qué lograremos</a:t>
            </a:r>
            <a:br>
              <a:rPr lang="es-MX" sz="3600" dirty="0">
                <a:solidFill>
                  <a:schemeClr val="accent3">
                    <a:lumMod val="75000"/>
                  </a:schemeClr>
                </a:solidFill>
                <a:latin typeface="+mn-lt"/>
              </a:rPr>
            </a:br>
            <a:r>
              <a:rPr lang="es-MX" sz="3600" dirty="0">
                <a:solidFill>
                  <a:schemeClr val="accent3">
                    <a:lumMod val="75000"/>
                  </a:schemeClr>
                </a:solidFill>
                <a:latin typeface="+mn-lt"/>
              </a:rPr>
              <a:t>en esta clase?</a:t>
            </a:r>
            <a:endParaRPr lang="en-GB" sz="3600" dirty="0">
              <a:solidFill>
                <a:schemeClr val="accent3">
                  <a:lumMod val="75000"/>
                </a:schemeClr>
              </a:solidFill>
              <a:latin typeface="+mn-lt"/>
            </a:endParaRPr>
          </a:p>
        </p:txBody>
      </p:sp>
      <p:sp>
        <p:nvSpPr>
          <p:cNvPr id="5" name="CuadroTexto 4">
            <a:extLst>
              <a:ext uri="{FF2B5EF4-FFF2-40B4-BE49-F238E27FC236}">
                <a16:creationId xmlns:a16="http://schemas.microsoft.com/office/drawing/2014/main" id="{108F16F8-AFCF-0D94-4FF8-F2E959295CE5}"/>
              </a:ext>
            </a:extLst>
          </p:cNvPr>
          <p:cNvSpPr txBox="1"/>
          <p:nvPr/>
        </p:nvSpPr>
        <p:spPr>
          <a:xfrm>
            <a:off x="1380296" y="2448951"/>
            <a:ext cx="6261651" cy="415498"/>
          </a:xfrm>
          <a:prstGeom prst="rect">
            <a:avLst/>
          </a:prstGeom>
          <a:noFill/>
        </p:spPr>
        <p:txBody>
          <a:bodyPr wrap="none" rtlCol="0">
            <a:spAutoFit/>
          </a:bodyPr>
          <a:lstStyle/>
          <a:p>
            <a:r>
              <a:rPr lang="es-MX" sz="2100" i="0" u="none" strike="noStrike" dirty="0">
                <a:solidFill>
                  <a:srgbClr val="1C1C1C"/>
                </a:solidFill>
                <a:effectLst/>
              </a:rPr>
              <a:t>Podremos explicar qué es la erosión y cómo ocurre.</a:t>
            </a:r>
            <a:endParaRPr lang="es-MX" sz="2100" dirty="0"/>
          </a:p>
        </p:txBody>
      </p:sp>
      <p:pic>
        <p:nvPicPr>
          <p:cNvPr id="7" name="Imagen 6" descr="Logotipo, Icono&#10;&#10;Descripción generada automáticamente">
            <a:extLst>
              <a:ext uri="{FF2B5EF4-FFF2-40B4-BE49-F238E27FC236}">
                <a16:creationId xmlns:a16="http://schemas.microsoft.com/office/drawing/2014/main" id="{9D440079-FB6B-622C-238B-135D80DBB6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521" y="2350813"/>
            <a:ext cx="611775" cy="611775"/>
          </a:xfrm>
          <a:prstGeom prst="rect">
            <a:avLst/>
          </a:prstGeom>
        </p:spPr>
      </p:pic>
      <p:pic>
        <p:nvPicPr>
          <p:cNvPr id="9" name="Imagen 8" descr="Logotipo, Icono&#10;&#10;Descripción generada automáticamente">
            <a:extLst>
              <a:ext uri="{FF2B5EF4-FFF2-40B4-BE49-F238E27FC236}">
                <a16:creationId xmlns:a16="http://schemas.microsoft.com/office/drawing/2014/main" id="{56126CC5-7805-D3D8-E24B-15BEC4D7FA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50" y="3500379"/>
            <a:ext cx="611775" cy="611775"/>
          </a:xfrm>
          <a:prstGeom prst="rect">
            <a:avLst/>
          </a:prstGeom>
        </p:spPr>
      </p:pic>
      <p:pic>
        <p:nvPicPr>
          <p:cNvPr id="10" name="Imagen 9" descr="Logotipo, Icono&#10;&#10;Descripción generada automáticamente">
            <a:extLst>
              <a:ext uri="{FF2B5EF4-FFF2-40B4-BE49-F238E27FC236}">
                <a16:creationId xmlns:a16="http://schemas.microsoft.com/office/drawing/2014/main" id="{E65AB7DD-667D-41A9-B120-5F433E4042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49" y="4649945"/>
            <a:ext cx="611775" cy="611775"/>
          </a:xfrm>
          <a:prstGeom prst="rect">
            <a:avLst/>
          </a:prstGeom>
        </p:spPr>
      </p:pic>
      <p:sp>
        <p:nvSpPr>
          <p:cNvPr id="13" name="CuadroTexto 12">
            <a:extLst>
              <a:ext uri="{FF2B5EF4-FFF2-40B4-BE49-F238E27FC236}">
                <a16:creationId xmlns:a16="http://schemas.microsoft.com/office/drawing/2014/main" id="{3436D029-F937-0E2F-57AE-1E7194C4B6B7}"/>
              </a:ext>
            </a:extLst>
          </p:cNvPr>
          <p:cNvSpPr txBox="1"/>
          <p:nvPr/>
        </p:nvSpPr>
        <p:spPr>
          <a:xfrm>
            <a:off x="1380296" y="3598517"/>
            <a:ext cx="6170198" cy="415498"/>
          </a:xfrm>
          <a:prstGeom prst="rect">
            <a:avLst/>
          </a:prstGeom>
          <a:noFill/>
        </p:spPr>
        <p:txBody>
          <a:bodyPr wrap="square" rtlCol="0">
            <a:spAutoFit/>
          </a:bodyPr>
          <a:lstStyle/>
          <a:p>
            <a:r>
              <a:rPr lang="es-MX" sz="2100" b="0" i="0" u="none" strike="noStrike" dirty="0">
                <a:solidFill>
                  <a:srgbClr val="1C1C1C"/>
                </a:solidFill>
                <a:effectLst/>
              </a:rPr>
              <a:t>Reconoceremos cuatro tipos diferentes de erosión.</a:t>
            </a:r>
            <a:endParaRPr lang="es-MX" sz="2100" dirty="0"/>
          </a:p>
        </p:txBody>
      </p:sp>
      <p:sp>
        <p:nvSpPr>
          <p:cNvPr id="14" name="CuadroTexto 13">
            <a:extLst>
              <a:ext uri="{FF2B5EF4-FFF2-40B4-BE49-F238E27FC236}">
                <a16:creationId xmlns:a16="http://schemas.microsoft.com/office/drawing/2014/main" id="{CE32C04B-DA92-40CF-7A1D-DCAD918930E7}"/>
              </a:ext>
            </a:extLst>
          </p:cNvPr>
          <p:cNvSpPr txBox="1"/>
          <p:nvPr/>
        </p:nvSpPr>
        <p:spPr>
          <a:xfrm>
            <a:off x="1380296" y="4748083"/>
            <a:ext cx="7223954" cy="415498"/>
          </a:xfrm>
          <a:prstGeom prst="rect">
            <a:avLst/>
          </a:prstGeom>
          <a:noFill/>
        </p:spPr>
        <p:txBody>
          <a:bodyPr wrap="square" rtlCol="0">
            <a:spAutoFit/>
          </a:bodyPr>
          <a:lstStyle/>
          <a:p>
            <a:r>
              <a:rPr lang="es-MX" sz="2100" dirty="0">
                <a:solidFill>
                  <a:srgbClr val="1C1C1C"/>
                </a:solidFill>
              </a:rPr>
              <a:t>Identificaremos acciones que permitan detener la erosión. </a:t>
            </a:r>
          </a:p>
        </p:txBody>
      </p:sp>
    </p:spTree>
    <p:extLst>
      <p:ext uri="{BB962C8B-B14F-4D97-AF65-F5344CB8AC3E}">
        <p14:creationId xmlns:p14="http://schemas.microsoft.com/office/powerpoint/2010/main" val="4472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par>
                          <p:cTn id="42" fill="hold">
                            <p:stCondLst>
                              <p:cond delay="4500"/>
                            </p:stCondLst>
                            <p:childTnLst>
                              <p:par>
                                <p:cTn id="43" presetID="26" presetClass="entr" presetSubtype="0"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80">
                                          <p:stCondLst>
                                            <p:cond delay="0"/>
                                          </p:stCondLst>
                                        </p:cTn>
                                        <p:tgtEl>
                                          <p:spTgt spid="9"/>
                                        </p:tgtEl>
                                      </p:cBhvr>
                                    </p:animEffect>
                                    <p:anim calcmode="lin" valueType="num">
                                      <p:cBhvr>
                                        <p:cTn id="4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1" dur="26">
                                          <p:stCondLst>
                                            <p:cond delay="650"/>
                                          </p:stCondLst>
                                        </p:cTn>
                                        <p:tgtEl>
                                          <p:spTgt spid="9"/>
                                        </p:tgtEl>
                                      </p:cBhvr>
                                      <p:to x="100000" y="60000"/>
                                    </p:animScale>
                                    <p:animScale>
                                      <p:cBhvr>
                                        <p:cTn id="52" dur="166" decel="50000">
                                          <p:stCondLst>
                                            <p:cond delay="676"/>
                                          </p:stCondLst>
                                        </p:cTn>
                                        <p:tgtEl>
                                          <p:spTgt spid="9"/>
                                        </p:tgtEl>
                                      </p:cBhvr>
                                      <p:to x="100000" y="100000"/>
                                    </p:animScale>
                                    <p:animScale>
                                      <p:cBhvr>
                                        <p:cTn id="53" dur="26">
                                          <p:stCondLst>
                                            <p:cond delay="1312"/>
                                          </p:stCondLst>
                                        </p:cTn>
                                        <p:tgtEl>
                                          <p:spTgt spid="9"/>
                                        </p:tgtEl>
                                      </p:cBhvr>
                                      <p:to x="100000" y="80000"/>
                                    </p:animScale>
                                    <p:animScale>
                                      <p:cBhvr>
                                        <p:cTn id="54" dur="166" decel="50000">
                                          <p:stCondLst>
                                            <p:cond delay="1338"/>
                                          </p:stCondLst>
                                        </p:cTn>
                                        <p:tgtEl>
                                          <p:spTgt spid="9"/>
                                        </p:tgtEl>
                                      </p:cBhvr>
                                      <p:to x="100000" y="100000"/>
                                    </p:animScale>
                                    <p:animScale>
                                      <p:cBhvr>
                                        <p:cTn id="55" dur="26">
                                          <p:stCondLst>
                                            <p:cond delay="1642"/>
                                          </p:stCondLst>
                                        </p:cTn>
                                        <p:tgtEl>
                                          <p:spTgt spid="9"/>
                                        </p:tgtEl>
                                      </p:cBhvr>
                                      <p:to x="100000" y="90000"/>
                                    </p:animScale>
                                    <p:animScale>
                                      <p:cBhvr>
                                        <p:cTn id="56" dur="166" decel="50000">
                                          <p:stCondLst>
                                            <p:cond delay="1668"/>
                                          </p:stCondLst>
                                        </p:cTn>
                                        <p:tgtEl>
                                          <p:spTgt spid="9"/>
                                        </p:tgtEl>
                                      </p:cBhvr>
                                      <p:to x="100000" y="100000"/>
                                    </p:animScale>
                                    <p:animScale>
                                      <p:cBhvr>
                                        <p:cTn id="57" dur="26">
                                          <p:stCondLst>
                                            <p:cond delay="1808"/>
                                          </p:stCondLst>
                                        </p:cTn>
                                        <p:tgtEl>
                                          <p:spTgt spid="9"/>
                                        </p:tgtEl>
                                      </p:cBhvr>
                                      <p:to x="100000" y="95000"/>
                                    </p:animScale>
                                    <p:animScale>
                                      <p:cBhvr>
                                        <p:cTn id="58" dur="166" decel="50000">
                                          <p:stCondLst>
                                            <p:cond delay="1834"/>
                                          </p:stCondLst>
                                        </p:cTn>
                                        <p:tgtEl>
                                          <p:spTgt spid="9"/>
                                        </p:tgtEl>
                                      </p:cBhvr>
                                      <p:to x="100000" y="100000"/>
                                    </p:animScale>
                                  </p:childTnLst>
                                </p:cTn>
                              </p:par>
                            </p:childTnLst>
                          </p:cTn>
                        </p:par>
                        <p:par>
                          <p:cTn id="59" fill="hold">
                            <p:stCondLst>
                              <p:cond delay="6500"/>
                            </p:stCondLst>
                            <p:childTnLst>
                              <p:par>
                                <p:cTn id="60" presetID="10" presetClass="entr" presetSubtype="0" fill="hold" grpId="0" nodeType="after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par>
                          <p:cTn id="63" fill="hold">
                            <p:stCondLst>
                              <p:cond delay="7000"/>
                            </p:stCondLst>
                            <p:childTnLst>
                              <p:par>
                                <p:cTn id="64" presetID="26" presetClass="entr" presetSubtype="0" fill="hold" nodeType="after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par>
                          <p:cTn id="80" fill="hold">
                            <p:stCondLst>
                              <p:cond delay="9000"/>
                            </p:stCondLst>
                            <p:childTnLst>
                              <p:par>
                                <p:cTn id="81" presetID="10" presetClass="entr" presetSubtype="0"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fade">
                                      <p:cBhvr>
                                        <p:cTn id="8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55650" y="1794826"/>
            <a:ext cx="4100435" cy="1938992"/>
          </a:xfrm>
          <a:prstGeom prst="rect">
            <a:avLst/>
          </a:prstGeom>
        </p:spPr>
        <p:txBody>
          <a:bodyPr wrap="square" lIns="0" tIns="0" rIns="0" bIns="0">
            <a:spAutoFit/>
          </a:bodyPr>
          <a:lstStyle/>
          <a:p>
            <a:r>
              <a:rPr lang="es-MX" dirty="0"/>
              <a:t>La erosión es un proceso en el que los materiales naturales o artificiales se desgastan por una fuerza en particular. </a:t>
            </a:r>
          </a:p>
          <a:p>
            <a:br>
              <a:rPr lang="en-US" dirty="0"/>
            </a:br>
            <a:r>
              <a:rPr lang="es-MX" dirty="0"/>
              <a:t>Esta fuerza puede hacer que el material se disuelva, o puede mover el material de un lugar a otro. </a:t>
            </a:r>
            <a:endParaRPr lang="en-GB" dirty="0"/>
          </a:p>
        </p:txBody>
      </p:sp>
      <p:grpSp>
        <p:nvGrpSpPr>
          <p:cNvPr id="6" name="Group 5"/>
          <p:cNvGrpSpPr/>
          <p:nvPr/>
        </p:nvGrpSpPr>
        <p:grpSpPr>
          <a:xfrm>
            <a:off x="9295807" y="1988190"/>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044099"/>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20">
            <a:extLst>
              <a:ext uri="{FF2B5EF4-FFF2-40B4-BE49-F238E27FC236}">
                <a16:creationId xmlns:a16="http://schemas.microsoft.com/office/drawing/2014/main" id="{8C512D6B-786D-EEA8-8032-F8F0A8F01540}"/>
              </a:ext>
            </a:extLst>
          </p:cNvPr>
          <p:cNvSpPr>
            <a:spLocks noGrp="1"/>
          </p:cNvSpPr>
          <p:nvPr>
            <p:ph type="title"/>
          </p:nvPr>
        </p:nvSpPr>
        <p:spPr>
          <a:xfrm rot="21259641">
            <a:off x="576428" y="711122"/>
            <a:ext cx="4588088"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¿Qué es la erosión?</a:t>
            </a:r>
            <a:endParaRPr lang="en-GB" sz="3600" dirty="0">
              <a:solidFill>
                <a:schemeClr val="accent3">
                  <a:lumMod val="75000"/>
                </a:schemeClr>
              </a:solidFill>
              <a:latin typeface="+mn-lt"/>
            </a:endParaRPr>
          </a:p>
        </p:txBody>
      </p:sp>
      <p:pic>
        <p:nvPicPr>
          <p:cNvPr id="16" name="Imagen 15" descr="Dibujo de una mujer con un traje de color negro&#10;&#10;Descripción generada automáticamente con confianza media">
            <a:extLst>
              <a:ext uri="{FF2B5EF4-FFF2-40B4-BE49-F238E27FC236}">
                <a16:creationId xmlns:a16="http://schemas.microsoft.com/office/drawing/2014/main" id="{881C6C49-6547-96BE-D9BF-4ABAA50B88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9094"/>
          <a:stretch/>
        </p:blipFill>
        <p:spPr>
          <a:xfrm>
            <a:off x="-32372" y="3825447"/>
            <a:ext cx="2501432" cy="2536545"/>
          </a:xfrm>
          <a:prstGeom prst="rect">
            <a:avLst/>
          </a:prstGeom>
        </p:spPr>
      </p:pic>
      <p:sp>
        <p:nvSpPr>
          <p:cNvPr id="18" name="Bocadillo: rectángulo 17">
            <a:extLst>
              <a:ext uri="{FF2B5EF4-FFF2-40B4-BE49-F238E27FC236}">
                <a16:creationId xmlns:a16="http://schemas.microsoft.com/office/drawing/2014/main" id="{15001C1B-F5D7-7865-D75F-17E71BBBA171}"/>
              </a:ext>
            </a:extLst>
          </p:cNvPr>
          <p:cNvSpPr/>
          <p:nvPr/>
        </p:nvSpPr>
        <p:spPr>
          <a:xfrm>
            <a:off x="2680351" y="4598632"/>
            <a:ext cx="2402764" cy="810611"/>
          </a:xfrm>
          <a:prstGeom prst="wedgeRectCallout">
            <a:avLst>
              <a:gd name="adj1" fmla="val -64431"/>
              <a:gd name="adj2" fmla="val -42638"/>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solidFill>
              </a:rPr>
              <a:t>¿Conoces algunos ejemplos de erosión?</a:t>
            </a:r>
          </a:p>
        </p:txBody>
      </p:sp>
    </p:spTree>
    <p:extLst>
      <p:ext uri="{BB962C8B-B14F-4D97-AF65-F5344CB8AC3E}">
        <p14:creationId xmlns:p14="http://schemas.microsoft.com/office/powerpoint/2010/main" val="128623721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3.33333E-6 L -0.46979 0.00277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750"/>
                                            <p:tgtEl>
                                              <p:spTgt spid="5">
                                                <p:txEl>
                                                  <p:pRg st="0" end="0"/>
                                                </p:txEl>
                                              </p:spTgt>
                                            </p:tgtEl>
                                          </p:cBhvr>
                                        </p:animEffect>
                                      </p:childTnLst>
                                    </p:cTn>
                                  </p:par>
                                </p:childTnLst>
                              </p:cTn>
                            </p:par>
                            <p:par>
                              <p:cTn id="32" fill="hold">
                                <p:stCondLst>
                                  <p:cond delay="5250"/>
                                </p:stCondLst>
                                <p:childTnLst>
                                  <p:par>
                                    <p:cTn id="33" presetID="10" presetClass="entr" presetSubtype="0" fill="hold" nodeType="afterEffect">
                                      <p:stCondLst>
                                        <p:cond delay="100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750"/>
                                            <p:tgtEl>
                                              <p:spTgt spid="5">
                                                <p:txEl>
                                                  <p:pRg st="1" end="1"/>
                                                </p:txEl>
                                              </p:spTgt>
                                            </p:tgtEl>
                                          </p:cBhvr>
                                        </p:animEffect>
                                      </p:childTnLst>
                                    </p:cTn>
                                  </p:par>
                                </p:childTnLst>
                              </p:cTn>
                            </p:par>
                            <p:par>
                              <p:cTn id="36" fill="hold">
                                <p:stCondLst>
                                  <p:cond delay="7000"/>
                                </p:stCondLst>
                                <p:childTnLst>
                                  <p:par>
                                    <p:cTn id="37" presetID="2" presetClass="entr" presetSubtype="4" fill="hold" nodeType="afterEffect">
                                      <p:stCondLst>
                                        <p:cond delay="100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par>
                              <p:cTn id="41" fill="hold">
                                <p:stCondLst>
                                  <p:cond delay="8500"/>
                                </p:stCondLst>
                                <p:childTnLst>
                                  <p:par>
                                    <p:cTn id="42" presetID="10" presetClass="entr" presetSubtype="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3.33333E-6 L -0.46979 0.00277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750"/>
                                            <p:tgtEl>
                                              <p:spTgt spid="5">
                                                <p:txEl>
                                                  <p:pRg st="0" end="0"/>
                                                </p:txEl>
                                              </p:spTgt>
                                            </p:tgtEl>
                                          </p:cBhvr>
                                        </p:animEffect>
                                      </p:childTnLst>
                                    </p:cTn>
                                  </p:par>
                                </p:childTnLst>
                              </p:cTn>
                            </p:par>
                            <p:par>
                              <p:cTn id="32" fill="hold">
                                <p:stCondLst>
                                  <p:cond delay="5250"/>
                                </p:stCondLst>
                                <p:childTnLst>
                                  <p:par>
                                    <p:cTn id="33" presetID="10" presetClass="entr" presetSubtype="0" fill="hold" nodeType="afterEffect">
                                      <p:stCondLst>
                                        <p:cond delay="100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750"/>
                                            <p:tgtEl>
                                              <p:spTgt spid="5">
                                                <p:txEl>
                                                  <p:pRg st="1" end="1"/>
                                                </p:txEl>
                                              </p:spTgt>
                                            </p:tgtEl>
                                          </p:cBhvr>
                                        </p:animEffect>
                                      </p:childTnLst>
                                    </p:cTn>
                                  </p:par>
                                </p:childTnLst>
                              </p:cTn>
                            </p:par>
                            <p:par>
                              <p:cTn id="36" fill="hold">
                                <p:stCondLst>
                                  <p:cond delay="7000"/>
                                </p:stCondLst>
                                <p:childTnLst>
                                  <p:par>
                                    <p:cTn id="37" presetID="2" presetClass="entr" presetSubtype="4" fill="hold" nodeType="afterEffect">
                                      <p:stCondLst>
                                        <p:cond delay="100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par>
                              <p:cTn id="41" fill="hold">
                                <p:stCondLst>
                                  <p:cond delay="8500"/>
                                </p:stCondLst>
                                <p:childTnLst>
                                  <p:par>
                                    <p:cTn id="42" presetID="10" presetClass="entr" presetSubtype="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8"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5402" y="2251829"/>
            <a:ext cx="6887107" cy="553998"/>
          </a:xfrm>
          <a:prstGeom prst="rect">
            <a:avLst/>
          </a:prstGeom>
        </p:spPr>
        <p:txBody>
          <a:bodyPr wrap="square" lIns="0" tIns="0" rIns="0" bIns="0">
            <a:spAutoFit/>
          </a:bodyPr>
          <a:lstStyle/>
          <a:p>
            <a:r>
              <a:rPr lang="es-MX" dirty="0"/>
              <a:t>Hay muchos tipos diferentes de erosión, pero los cuatro principales tipos son: </a:t>
            </a:r>
            <a:endParaRPr lang="en-GB" dirty="0"/>
          </a:p>
        </p:txBody>
      </p:sp>
      <p:grpSp>
        <p:nvGrpSpPr>
          <p:cNvPr id="13" name="Group 12"/>
          <p:cNvGrpSpPr/>
          <p:nvPr/>
        </p:nvGrpSpPr>
        <p:grpSpPr>
          <a:xfrm>
            <a:off x="689183" y="3205910"/>
            <a:ext cx="1820055" cy="2175987"/>
            <a:chOff x="994473" y="3254585"/>
            <a:chExt cx="2400215" cy="2869605"/>
          </a:xfrm>
        </p:grpSpPr>
        <p:sp>
          <p:nvSpPr>
            <p:cNvPr id="8" name="Oval 7"/>
            <p:cNvSpPr/>
            <p:nvPr/>
          </p:nvSpPr>
          <p:spPr>
            <a:xfrm>
              <a:off x="994473" y="3254585"/>
              <a:ext cx="2400215" cy="2400215"/>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ounded Rectangle 2"/>
            <p:cNvSpPr/>
            <p:nvPr/>
          </p:nvSpPr>
          <p:spPr>
            <a:xfrm>
              <a:off x="1137765" y="5341121"/>
              <a:ext cx="2113629" cy="783069"/>
            </a:xfrm>
            <a:prstGeom prst="roundRect">
              <a:avLst/>
            </a:prstGeom>
            <a:solidFill>
              <a:srgbClr val="FFFFFF"/>
            </a:solid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a:solidFill>
                    <a:schemeClr val="tx1"/>
                  </a:solidFill>
                </a:rPr>
                <a:t>Erosión</a:t>
              </a:r>
              <a:br>
                <a:rPr lang="en-GB" sz="1600" dirty="0">
                  <a:solidFill>
                    <a:schemeClr val="tx1"/>
                  </a:solidFill>
                </a:rPr>
              </a:br>
              <a:r>
                <a:rPr lang="en-GB" sz="1600" dirty="0" err="1">
                  <a:solidFill>
                    <a:schemeClr val="tx1"/>
                  </a:solidFill>
                </a:rPr>
                <a:t>hídrica</a:t>
              </a:r>
              <a:endParaRPr lang="en-GB" sz="1600" dirty="0">
                <a:solidFill>
                  <a:schemeClr val="tx1"/>
                </a:solidFill>
              </a:endParaRPr>
            </a:p>
          </p:txBody>
        </p:sp>
      </p:grpSp>
      <p:grpSp>
        <p:nvGrpSpPr>
          <p:cNvPr id="15" name="Group 14"/>
          <p:cNvGrpSpPr/>
          <p:nvPr/>
        </p:nvGrpSpPr>
        <p:grpSpPr>
          <a:xfrm>
            <a:off x="2661518" y="3205910"/>
            <a:ext cx="1820055" cy="2175987"/>
            <a:chOff x="994473" y="3254585"/>
            <a:chExt cx="2400215" cy="2869605"/>
          </a:xfrm>
        </p:grpSpPr>
        <p:sp>
          <p:nvSpPr>
            <p:cNvPr id="16" name="Oval 15"/>
            <p:cNvSpPr/>
            <p:nvPr/>
          </p:nvSpPr>
          <p:spPr>
            <a:xfrm>
              <a:off x="994473" y="3254585"/>
              <a:ext cx="2400215" cy="2400215"/>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p:cNvSpPr/>
            <p:nvPr/>
          </p:nvSpPr>
          <p:spPr>
            <a:xfrm>
              <a:off x="1128045" y="5341121"/>
              <a:ext cx="2068081" cy="783069"/>
            </a:xfrm>
            <a:prstGeom prst="roundRect">
              <a:avLst/>
            </a:prstGeom>
            <a:solidFill>
              <a:srgbClr val="FFFFFF"/>
            </a:solid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a:solidFill>
                    <a:schemeClr val="tx1"/>
                  </a:solidFill>
                </a:rPr>
                <a:t>Erosión</a:t>
              </a:r>
              <a:br>
                <a:rPr lang="en-GB" sz="1600" dirty="0">
                  <a:solidFill>
                    <a:schemeClr val="tx1"/>
                  </a:solidFill>
                </a:rPr>
              </a:br>
              <a:r>
                <a:rPr lang="en-GB" sz="1600" dirty="0" err="1">
                  <a:solidFill>
                    <a:schemeClr val="tx1"/>
                  </a:solidFill>
                </a:rPr>
                <a:t>eólica</a:t>
              </a:r>
              <a:endParaRPr lang="en-GB" sz="1600" dirty="0">
                <a:solidFill>
                  <a:schemeClr val="tx1"/>
                </a:solidFill>
              </a:endParaRPr>
            </a:p>
          </p:txBody>
        </p:sp>
      </p:grpSp>
      <p:grpSp>
        <p:nvGrpSpPr>
          <p:cNvPr id="18" name="Group 17"/>
          <p:cNvGrpSpPr/>
          <p:nvPr/>
        </p:nvGrpSpPr>
        <p:grpSpPr>
          <a:xfrm>
            <a:off x="4634151" y="3205910"/>
            <a:ext cx="1820055" cy="2175987"/>
            <a:chOff x="994473" y="3254585"/>
            <a:chExt cx="2400215" cy="2869605"/>
          </a:xfrm>
        </p:grpSpPr>
        <p:sp>
          <p:nvSpPr>
            <p:cNvPr id="19" name="Oval 18"/>
            <p:cNvSpPr/>
            <p:nvPr/>
          </p:nvSpPr>
          <p:spPr>
            <a:xfrm>
              <a:off x="994473" y="3254585"/>
              <a:ext cx="2400215" cy="2400215"/>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p:cNvSpPr/>
            <p:nvPr/>
          </p:nvSpPr>
          <p:spPr>
            <a:xfrm>
              <a:off x="1128045" y="5341121"/>
              <a:ext cx="2068081" cy="783069"/>
            </a:xfrm>
            <a:prstGeom prst="roundRect">
              <a:avLst/>
            </a:prstGeom>
            <a:solidFill>
              <a:srgbClr val="FFFFFF"/>
            </a:solid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a:solidFill>
                    <a:schemeClr val="tx1"/>
                  </a:solidFill>
                </a:rPr>
                <a:t>Erosión</a:t>
              </a:r>
              <a:br>
                <a:rPr lang="en-GB" sz="1600" dirty="0">
                  <a:solidFill>
                    <a:schemeClr val="tx1"/>
                  </a:solidFill>
                </a:rPr>
              </a:br>
              <a:r>
                <a:rPr lang="en-GB" sz="1600" dirty="0">
                  <a:solidFill>
                    <a:schemeClr val="tx1"/>
                  </a:solidFill>
                </a:rPr>
                <a:t>del </a:t>
              </a:r>
              <a:r>
                <a:rPr lang="en-GB" sz="1600" dirty="0" err="1">
                  <a:solidFill>
                    <a:schemeClr val="tx1"/>
                  </a:solidFill>
                </a:rPr>
                <a:t>hielo</a:t>
              </a:r>
              <a:endParaRPr lang="en-GB" sz="1600" dirty="0">
                <a:solidFill>
                  <a:schemeClr val="tx1"/>
                </a:solidFill>
              </a:endParaRPr>
            </a:p>
          </p:txBody>
        </p:sp>
      </p:grpSp>
      <p:grpSp>
        <p:nvGrpSpPr>
          <p:cNvPr id="22" name="Group 21"/>
          <p:cNvGrpSpPr/>
          <p:nvPr/>
        </p:nvGrpSpPr>
        <p:grpSpPr>
          <a:xfrm>
            <a:off x="6606784" y="3205910"/>
            <a:ext cx="1820055" cy="2175987"/>
            <a:chOff x="994473" y="3254585"/>
            <a:chExt cx="2400215" cy="2869605"/>
          </a:xfrm>
        </p:grpSpPr>
        <p:sp>
          <p:nvSpPr>
            <p:cNvPr id="23" name="Oval 22"/>
            <p:cNvSpPr/>
            <p:nvPr/>
          </p:nvSpPr>
          <p:spPr>
            <a:xfrm>
              <a:off x="994473" y="3254585"/>
              <a:ext cx="2400215" cy="2400215"/>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ounded Rectangle 23"/>
            <p:cNvSpPr/>
            <p:nvPr/>
          </p:nvSpPr>
          <p:spPr>
            <a:xfrm>
              <a:off x="1128045" y="5341121"/>
              <a:ext cx="2068081" cy="783069"/>
            </a:xfrm>
            <a:prstGeom prst="roundRect">
              <a:avLst/>
            </a:prstGeom>
            <a:solidFill>
              <a:srgbClr val="FFFFFF"/>
            </a:solidFill>
            <a:ln w="3810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err="1">
                  <a:solidFill>
                    <a:schemeClr val="tx1"/>
                  </a:solidFill>
                </a:rPr>
                <a:t>Erosión</a:t>
              </a:r>
              <a:r>
                <a:rPr lang="en-GB" sz="1500" dirty="0">
                  <a:solidFill>
                    <a:schemeClr val="tx1"/>
                  </a:solidFill>
                </a:rPr>
                <a:t> </a:t>
              </a:r>
              <a:r>
                <a:rPr lang="en-GB" sz="1500" dirty="0" err="1">
                  <a:solidFill>
                    <a:schemeClr val="tx1"/>
                  </a:solidFill>
                </a:rPr>
                <a:t>por</a:t>
              </a:r>
              <a:r>
                <a:rPr lang="en-GB" sz="1500" dirty="0">
                  <a:solidFill>
                    <a:schemeClr val="tx1"/>
                  </a:solidFill>
                </a:rPr>
                <a:t> </a:t>
              </a:r>
              <a:r>
                <a:rPr lang="en-GB" sz="1500" dirty="0" err="1">
                  <a:solidFill>
                    <a:schemeClr val="tx1"/>
                  </a:solidFill>
                </a:rPr>
                <a:t>gravedad</a:t>
              </a:r>
              <a:endParaRPr lang="en-GB" sz="1500" dirty="0">
                <a:solidFill>
                  <a:schemeClr val="tx1"/>
                </a:solidFill>
              </a:endParaRPr>
            </a:p>
          </p:txBody>
        </p:sp>
      </p:grpSp>
      <p:sp>
        <p:nvSpPr>
          <p:cNvPr id="6" name="Title 20">
            <a:extLst>
              <a:ext uri="{FF2B5EF4-FFF2-40B4-BE49-F238E27FC236}">
                <a16:creationId xmlns:a16="http://schemas.microsoft.com/office/drawing/2014/main" id="{0CC0C7CE-EB8E-F07E-F355-918037874E28}"/>
              </a:ext>
            </a:extLst>
          </p:cNvPr>
          <p:cNvSpPr>
            <a:spLocks noGrp="1"/>
          </p:cNvSpPr>
          <p:nvPr>
            <p:ph type="title"/>
          </p:nvPr>
        </p:nvSpPr>
        <p:spPr>
          <a:xfrm rot="21259641">
            <a:off x="590088" y="721253"/>
            <a:ext cx="4369960" cy="1029468"/>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¿Qué tipos de erosión existen?</a:t>
            </a:r>
            <a:endParaRPr lang="en-GB" sz="3600" dirty="0">
              <a:solidFill>
                <a:schemeClr val="accent3">
                  <a:lumMod val="75000"/>
                </a:schemeClr>
              </a:solidFill>
              <a:latin typeface="+mn-lt"/>
            </a:endParaRPr>
          </a:p>
        </p:txBody>
      </p:sp>
    </p:spTree>
    <p:extLst>
      <p:ext uri="{BB962C8B-B14F-4D97-AF65-F5344CB8AC3E}">
        <p14:creationId xmlns:p14="http://schemas.microsoft.com/office/powerpoint/2010/main" val="176692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childTnLst>
                                </p:cTn>
                              </p:par>
                            </p:childTnLst>
                          </p:cTn>
                        </p:par>
                        <p:par>
                          <p:cTn id="25" fill="hold">
                            <p:stCondLst>
                              <p:cond delay="3000"/>
                            </p:stCondLst>
                            <p:childTnLst>
                              <p:par>
                                <p:cTn id="26" presetID="2" presetClass="entr" presetSubtype="4" fill="hold" nodeType="afterEffect">
                                  <p:stCondLst>
                                    <p:cond delay="50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par>
                          <p:cTn id="30" fill="hold">
                            <p:stCondLst>
                              <p:cond delay="4000"/>
                            </p:stCondLst>
                            <p:childTnLst>
                              <p:par>
                                <p:cTn id="31" presetID="2" presetClass="entr" presetSubtype="4" fill="hold" nodeType="afterEffect">
                                  <p:stCondLst>
                                    <p:cond delay="75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par>
                          <p:cTn id="35" fill="hold">
                            <p:stCondLst>
                              <p:cond delay="5250"/>
                            </p:stCondLst>
                            <p:childTnLst>
                              <p:par>
                                <p:cTn id="36" presetID="2" presetClass="entr" presetSubtype="4" fill="hold" nodeType="afterEffect">
                                  <p:stCondLst>
                                    <p:cond delay="100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ppt_x"/>
                                          </p:val>
                                        </p:tav>
                                        <p:tav tm="100000">
                                          <p:val>
                                            <p:strVal val="#ppt_x"/>
                                          </p:val>
                                        </p:tav>
                                      </p:tavLst>
                                    </p:anim>
                                    <p:anim calcmode="lin" valueType="num">
                                      <p:cBhvr additive="base">
                                        <p:cTn id="39" dur="500" fill="hold"/>
                                        <p:tgtEl>
                                          <p:spTgt spid="18"/>
                                        </p:tgtEl>
                                        <p:attrNameLst>
                                          <p:attrName>ppt_y</p:attrName>
                                        </p:attrNameLst>
                                      </p:cBhvr>
                                      <p:tavLst>
                                        <p:tav tm="0">
                                          <p:val>
                                            <p:strVal val="1+#ppt_h/2"/>
                                          </p:val>
                                        </p:tav>
                                        <p:tav tm="100000">
                                          <p:val>
                                            <p:strVal val="#ppt_y"/>
                                          </p:val>
                                        </p:tav>
                                      </p:tavLst>
                                    </p:anim>
                                  </p:childTnLst>
                                </p:cTn>
                              </p:par>
                            </p:childTnLst>
                          </p:cTn>
                        </p:par>
                        <p:par>
                          <p:cTn id="40" fill="hold">
                            <p:stCondLst>
                              <p:cond delay="6750"/>
                            </p:stCondLst>
                            <p:childTnLst>
                              <p:par>
                                <p:cTn id="41" presetID="2" presetClass="entr" presetSubtype="4" fill="hold" nodeType="afterEffect">
                                  <p:stCondLst>
                                    <p:cond delay="125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2198020"/>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253929"/>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20">
            <a:extLst>
              <a:ext uri="{FF2B5EF4-FFF2-40B4-BE49-F238E27FC236}">
                <a16:creationId xmlns:a16="http://schemas.microsoft.com/office/drawing/2014/main" id="{FFEEDA83-EAF4-D49A-EB03-7DF480FA449E}"/>
              </a:ext>
            </a:extLst>
          </p:cNvPr>
          <p:cNvSpPr>
            <a:spLocks noGrp="1"/>
          </p:cNvSpPr>
          <p:nvPr>
            <p:ph type="title"/>
          </p:nvPr>
        </p:nvSpPr>
        <p:spPr>
          <a:xfrm rot="21259641">
            <a:off x="576428" y="711122"/>
            <a:ext cx="4588088"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Erosión hídrica</a:t>
            </a:r>
            <a:endParaRPr lang="en-GB" sz="3600" dirty="0">
              <a:solidFill>
                <a:schemeClr val="accent3">
                  <a:lumMod val="75000"/>
                </a:schemeClr>
              </a:solidFill>
              <a:latin typeface="+mn-lt"/>
            </a:endParaRPr>
          </a:p>
        </p:txBody>
      </p:sp>
      <p:sp>
        <p:nvSpPr>
          <p:cNvPr id="15" name="CuadroTexto 14">
            <a:extLst>
              <a:ext uri="{FF2B5EF4-FFF2-40B4-BE49-F238E27FC236}">
                <a16:creationId xmlns:a16="http://schemas.microsoft.com/office/drawing/2014/main" id="{19DBBEE1-A146-D385-64D4-82C1FCDBC9DE}"/>
              </a:ext>
            </a:extLst>
          </p:cNvPr>
          <p:cNvSpPr txBox="1"/>
          <p:nvPr/>
        </p:nvSpPr>
        <p:spPr>
          <a:xfrm>
            <a:off x="663607" y="1819514"/>
            <a:ext cx="4112580" cy="1200329"/>
          </a:xfrm>
          <a:prstGeom prst="rect">
            <a:avLst/>
          </a:prstGeom>
          <a:noFill/>
        </p:spPr>
        <p:txBody>
          <a:bodyPr wrap="square">
            <a:spAutoFit/>
          </a:bodyPr>
          <a:lstStyle/>
          <a:p>
            <a:r>
              <a:rPr lang="es-MX" b="1" dirty="0"/>
              <a:t>El agua causa una gran cantidad</a:t>
            </a:r>
            <a:br>
              <a:rPr lang="es-MX" b="1" dirty="0"/>
            </a:br>
            <a:r>
              <a:rPr lang="es-MX" b="1" dirty="0"/>
              <a:t>de la erosión que ocurre en la Tierra.</a:t>
            </a:r>
            <a:br>
              <a:rPr lang="es-MX" b="1" dirty="0"/>
            </a:br>
            <a:r>
              <a:rPr lang="en-US" b="1" dirty="0" err="1"/>
              <a:t>Esto</a:t>
            </a:r>
            <a:r>
              <a:rPr lang="en-US" b="1" dirty="0"/>
              <a:t> </a:t>
            </a:r>
            <a:r>
              <a:rPr lang="en-US" b="1" dirty="0" err="1"/>
              <a:t>incluye</a:t>
            </a:r>
            <a:r>
              <a:rPr lang="en-US" b="1" dirty="0"/>
              <a:t>:</a:t>
            </a:r>
          </a:p>
          <a:p>
            <a:endParaRPr lang="en-US" b="1" dirty="0"/>
          </a:p>
        </p:txBody>
      </p:sp>
      <p:pic>
        <p:nvPicPr>
          <p:cNvPr id="16" name="Imagen 15" descr="Logotipo, Icono&#10;&#10;Descripción generada automáticamente">
            <a:extLst>
              <a:ext uri="{FF2B5EF4-FFF2-40B4-BE49-F238E27FC236}">
                <a16:creationId xmlns:a16="http://schemas.microsoft.com/office/drawing/2014/main" id="{065B10F5-1F45-431A-44AF-30356765E4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2923762"/>
            <a:ext cx="429964" cy="429964"/>
          </a:xfrm>
          <a:prstGeom prst="rect">
            <a:avLst/>
          </a:prstGeom>
        </p:spPr>
      </p:pic>
      <p:pic>
        <p:nvPicPr>
          <p:cNvPr id="17" name="Imagen 16" descr="Logotipo, Icono&#10;&#10;Descripción generada automáticamente">
            <a:extLst>
              <a:ext uri="{FF2B5EF4-FFF2-40B4-BE49-F238E27FC236}">
                <a16:creationId xmlns:a16="http://schemas.microsoft.com/office/drawing/2014/main" id="{5D4F4F4C-259E-D095-5337-DE5830137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3796805"/>
            <a:ext cx="429964" cy="429964"/>
          </a:xfrm>
          <a:prstGeom prst="rect">
            <a:avLst/>
          </a:prstGeom>
        </p:spPr>
      </p:pic>
      <p:pic>
        <p:nvPicPr>
          <p:cNvPr id="18" name="Imagen 17" descr="Logotipo, Icono&#10;&#10;Descripción generada automáticamente">
            <a:extLst>
              <a:ext uri="{FF2B5EF4-FFF2-40B4-BE49-F238E27FC236}">
                <a16:creationId xmlns:a16="http://schemas.microsoft.com/office/drawing/2014/main" id="{E4D44661-5F09-6E58-EBE7-A201EC6C7B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4669848"/>
            <a:ext cx="429964" cy="429964"/>
          </a:xfrm>
          <a:prstGeom prst="rect">
            <a:avLst/>
          </a:prstGeom>
        </p:spPr>
      </p:pic>
      <p:pic>
        <p:nvPicPr>
          <p:cNvPr id="19" name="Imagen 18" descr="Logotipo, Icono&#10;&#10;Descripción generada automáticamente">
            <a:extLst>
              <a:ext uri="{FF2B5EF4-FFF2-40B4-BE49-F238E27FC236}">
                <a16:creationId xmlns:a16="http://schemas.microsoft.com/office/drawing/2014/main" id="{6A576B61-F992-7E93-98A3-23930914C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5542892"/>
            <a:ext cx="429964" cy="429964"/>
          </a:xfrm>
          <a:prstGeom prst="rect">
            <a:avLst/>
          </a:prstGeom>
        </p:spPr>
      </p:pic>
      <p:sp>
        <p:nvSpPr>
          <p:cNvPr id="20" name="CuadroTexto 19">
            <a:extLst>
              <a:ext uri="{FF2B5EF4-FFF2-40B4-BE49-F238E27FC236}">
                <a16:creationId xmlns:a16="http://schemas.microsoft.com/office/drawing/2014/main" id="{D3542581-9978-EEA5-DC33-A9D6101DEFA9}"/>
              </a:ext>
            </a:extLst>
          </p:cNvPr>
          <p:cNvSpPr txBox="1"/>
          <p:nvPr/>
        </p:nvSpPr>
        <p:spPr>
          <a:xfrm>
            <a:off x="1233997" y="2817226"/>
            <a:ext cx="3435659" cy="646331"/>
          </a:xfrm>
          <a:prstGeom prst="rect">
            <a:avLst/>
          </a:prstGeom>
          <a:noFill/>
        </p:spPr>
        <p:txBody>
          <a:bodyPr wrap="square" rtlCol="0">
            <a:spAutoFit/>
          </a:bodyPr>
          <a:lstStyle/>
          <a:p>
            <a:r>
              <a:rPr lang="es-MX" dirty="0">
                <a:solidFill>
                  <a:schemeClr val="dk1"/>
                </a:solidFill>
                <a:ea typeface="Arial"/>
                <a:cs typeface="Arial"/>
                <a:sym typeface="Arial"/>
              </a:rPr>
              <a:t>La lluvia puede crear pequeños ríos en la tierra.</a:t>
            </a:r>
            <a:endParaRPr lang="es-MX" dirty="0"/>
          </a:p>
        </p:txBody>
      </p:sp>
      <p:sp>
        <p:nvSpPr>
          <p:cNvPr id="22" name="CuadroTexto 21">
            <a:extLst>
              <a:ext uri="{FF2B5EF4-FFF2-40B4-BE49-F238E27FC236}">
                <a16:creationId xmlns:a16="http://schemas.microsoft.com/office/drawing/2014/main" id="{3E87C5B9-A01B-DD7F-BC26-7758FD25A983}"/>
              </a:ext>
            </a:extLst>
          </p:cNvPr>
          <p:cNvSpPr txBox="1"/>
          <p:nvPr/>
        </p:nvSpPr>
        <p:spPr>
          <a:xfrm>
            <a:off x="1233997" y="3693649"/>
            <a:ext cx="3639844" cy="646331"/>
          </a:xfrm>
          <a:prstGeom prst="rect">
            <a:avLst/>
          </a:prstGeom>
          <a:noFill/>
        </p:spPr>
        <p:txBody>
          <a:bodyPr wrap="square" rtlCol="0">
            <a:spAutoFit/>
          </a:bodyPr>
          <a:lstStyle/>
          <a:p>
            <a:r>
              <a:rPr lang="es-MX" dirty="0">
                <a:solidFill>
                  <a:schemeClr val="dk1"/>
                </a:solidFill>
                <a:ea typeface="Arial"/>
                <a:cs typeface="Arial"/>
                <a:sym typeface="Arial"/>
              </a:rPr>
              <a:t>Los ríos pueden romper las rocas o el suelo por donde fluyen.</a:t>
            </a:r>
            <a:endParaRPr lang="es-MX" dirty="0"/>
          </a:p>
        </p:txBody>
      </p:sp>
      <p:sp>
        <p:nvSpPr>
          <p:cNvPr id="23" name="CuadroTexto 22">
            <a:extLst>
              <a:ext uri="{FF2B5EF4-FFF2-40B4-BE49-F238E27FC236}">
                <a16:creationId xmlns:a16="http://schemas.microsoft.com/office/drawing/2014/main" id="{667C3C5C-2F08-723E-5594-EA2670882BF9}"/>
              </a:ext>
            </a:extLst>
          </p:cNvPr>
          <p:cNvSpPr txBox="1"/>
          <p:nvPr/>
        </p:nvSpPr>
        <p:spPr>
          <a:xfrm>
            <a:off x="1233997" y="4570072"/>
            <a:ext cx="4110360" cy="646331"/>
          </a:xfrm>
          <a:prstGeom prst="rect">
            <a:avLst/>
          </a:prstGeom>
          <a:noFill/>
        </p:spPr>
        <p:txBody>
          <a:bodyPr wrap="square" rtlCol="0">
            <a:spAutoFit/>
          </a:bodyPr>
          <a:lstStyle/>
          <a:p>
            <a:r>
              <a:rPr lang="es-MX" dirty="0">
                <a:solidFill>
                  <a:schemeClr val="dk1"/>
                </a:solidFill>
                <a:ea typeface="Arial"/>
                <a:cs typeface="Arial"/>
                <a:sym typeface="Arial"/>
              </a:rPr>
              <a:t>Las olas rompen en las rocas costeras y mueven la arena de las playas.</a:t>
            </a:r>
          </a:p>
        </p:txBody>
      </p:sp>
      <p:sp>
        <p:nvSpPr>
          <p:cNvPr id="24" name="CuadroTexto 23">
            <a:extLst>
              <a:ext uri="{FF2B5EF4-FFF2-40B4-BE49-F238E27FC236}">
                <a16:creationId xmlns:a16="http://schemas.microsoft.com/office/drawing/2014/main" id="{C394002E-9071-9C6A-A08D-508DE409F67C}"/>
              </a:ext>
            </a:extLst>
          </p:cNvPr>
          <p:cNvSpPr txBox="1"/>
          <p:nvPr/>
        </p:nvSpPr>
        <p:spPr>
          <a:xfrm>
            <a:off x="1233997" y="5446494"/>
            <a:ext cx="3435659" cy="646331"/>
          </a:xfrm>
          <a:prstGeom prst="rect">
            <a:avLst/>
          </a:prstGeom>
          <a:noFill/>
        </p:spPr>
        <p:txBody>
          <a:bodyPr wrap="square" rtlCol="0">
            <a:spAutoFit/>
          </a:bodyPr>
          <a:lstStyle/>
          <a:p>
            <a:r>
              <a:rPr lang="es-MX" dirty="0">
                <a:solidFill>
                  <a:schemeClr val="dk1"/>
                </a:solidFill>
                <a:ea typeface="Arial"/>
                <a:cs typeface="Arial"/>
                <a:sym typeface="Arial"/>
              </a:rPr>
              <a:t>Las inundaciones pueden dañar grandes extensiones de tierra.</a:t>
            </a:r>
          </a:p>
        </p:txBody>
      </p:sp>
    </p:spTree>
    <p:extLst>
      <p:ext uri="{BB962C8B-B14F-4D97-AF65-F5344CB8AC3E}">
        <p14:creationId xmlns:p14="http://schemas.microsoft.com/office/powerpoint/2010/main" val="422733354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2.22222E-6 L -0.46979 0.00278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childTnLst>
                                    </p:cTn>
                                  </p:par>
                                </p:childTnLst>
                              </p:cTn>
                            </p:par>
                            <p:par>
                              <p:cTn id="32" fill="hold">
                                <p:stCondLst>
                                  <p:cond delay="5500"/>
                                </p:stCondLst>
                                <p:childTnLst>
                                  <p:par>
                                    <p:cTn id="33" presetID="26" presetClass="entr" presetSubtype="0" fill="hold" nodeType="afterEffect">
                                      <p:stCondLst>
                                        <p:cond delay="25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80">
                                              <p:stCondLst>
                                                <p:cond delay="0"/>
                                              </p:stCondLst>
                                            </p:cTn>
                                            <p:tgtEl>
                                              <p:spTgt spid="16"/>
                                            </p:tgtEl>
                                          </p:cBhvr>
                                        </p:animEffect>
                                        <p:anim calcmode="lin" valueType="num">
                                          <p:cBhvr>
                                            <p:cTn id="3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1" dur="26">
                                              <p:stCondLst>
                                                <p:cond delay="650"/>
                                              </p:stCondLst>
                                            </p:cTn>
                                            <p:tgtEl>
                                              <p:spTgt spid="16"/>
                                            </p:tgtEl>
                                          </p:cBhvr>
                                          <p:to x="100000" y="60000"/>
                                        </p:animScale>
                                        <p:animScale>
                                          <p:cBhvr>
                                            <p:cTn id="42" dur="166" decel="50000">
                                              <p:stCondLst>
                                                <p:cond delay="676"/>
                                              </p:stCondLst>
                                            </p:cTn>
                                            <p:tgtEl>
                                              <p:spTgt spid="16"/>
                                            </p:tgtEl>
                                          </p:cBhvr>
                                          <p:to x="100000" y="100000"/>
                                        </p:animScale>
                                        <p:animScale>
                                          <p:cBhvr>
                                            <p:cTn id="43" dur="26">
                                              <p:stCondLst>
                                                <p:cond delay="1312"/>
                                              </p:stCondLst>
                                            </p:cTn>
                                            <p:tgtEl>
                                              <p:spTgt spid="16"/>
                                            </p:tgtEl>
                                          </p:cBhvr>
                                          <p:to x="100000" y="80000"/>
                                        </p:animScale>
                                        <p:animScale>
                                          <p:cBhvr>
                                            <p:cTn id="44" dur="166" decel="50000">
                                              <p:stCondLst>
                                                <p:cond delay="1338"/>
                                              </p:stCondLst>
                                            </p:cTn>
                                            <p:tgtEl>
                                              <p:spTgt spid="16"/>
                                            </p:tgtEl>
                                          </p:cBhvr>
                                          <p:to x="100000" y="100000"/>
                                        </p:animScale>
                                        <p:animScale>
                                          <p:cBhvr>
                                            <p:cTn id="45" dur="26">
                                              <p:stCondLst>
                                                <p:cond delay="1642"/>
                                              </p:stCondLst>
                                            </p:cTn>
                                            <p:tgtEl>
                                              <p:spTgt spid="16"/>
                                            </p:tgtEl>
                                          </p:cBhvr>
                                          <p:to x="100000" y="90000"/>
                                        </p:animScale>
                                        <p:animScale>
                                          <p:cBhvr>
                                            <p:cTn id="46" dur="166" decel="50000">
                                              <p:stCondLst>
                                                <p:cond delay="1668"/>
                                              </p:stCondLst>
                                            </p:cTn>
                                            <p:tgtEl>
                                              <p:spTgt spid="16"/>
                                            </p:tgtEl>
                                          </p:cBhvr>
                                          <p:to x="100000" y="100000"/>
                                        </p:animScale>
                                        <p:animScale>
                                          <p:cBhvr>
                                            <p:cTn id="47" dur="26">
                                              <p:stCondLst>
                                                <p:cond delay="1808"/>
                                              </p:stCondLst>
                                            </p:cTn>
                                            <p:tgtEl>
                                              <p:spTgt spid="16"/>
                                            </p:tgtEl>
                                          </p:cBhvr>
                                          <p:to x="100000" y="95000"/>
                                        </p:animScale>
                                        <p:animScale>
                                          <p:cBhvr>
                                            <p:cTn id="48" dur="166" decel="50000">
                                              <p:stCondLst>
                                                <p:cond delay="1834"/>
                                              </p:stCondLst>
                                            </p:cTn>
                                            <p:tgtEl>
                                              <p:spTgt spid="16"/>
                                            </p:tgtEl>
                                          </p:cBhvr>
                                          <p:to x="100000" y="100000"/>
                                        </p:animScale>
                                      </p:childTnLst>
                                    </p:cTn>
                                  </p:par>
                                </p:childTnLst>
                              </p:cTn>
                            </p:par>
                            <p:par>
                              <p:cTn id="49" fill="hold">
                                <p:stCondLst>
                                  <p:cond delay="7750"/>
                                </p:stCondLst>
                                <p:childTnLst>
                                  <p:par>
                                    <p:cTn id="50" presetID="10"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8250"/>
                                </p:stCondLst>
                                <p:childTnLst>
                                  <p:par>
                                    <p:cTn id="54" presetID="26" presetClass="entr" presetSubtype="0"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80">
                                              <p:stCondLst>
                                                <p:cond delay="0"/>
                                              </p:stCondLst>
                                            </p:cTn>
                                            <p:tgtEl>
                                              <p:spTgt spid="17"/>
                                            </p:tgtEl>
                                          </p:cBhvr>
                                        </p:animEffect>
                                        <p:anim calcmode="lin" valueType="num">
                                          <p:cBhvr>
                                            <p:cTn id="5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2" dur="26">
                                              <p:stCondLst>
                                                <p:cond delay="650"/>
                                              </p:stCondLst>
                                            </p:cTn>
                                            <p:tgtEl>
                                              <p:spTgt spid="17"/>
                                            </p:tgtEl>
                                          </p:cBhvr>
                                          <p:to x="100000" y="60000"/>
                                        </p:animScale>
                                        <p:animScale>
                                          <p:cBhvr>
                                            <p:cTn id="63" dur="166" decel="50000">
                                              <p:stCondLst>
                                                <p:cond delay="676"/>
                                              </p:stCondLst>
                                            </p:cTn>
                                            <p:tgtEl>
                                              <p:spTgt spid="17"/>
                                            </p:tgtEl>
                                          </p:cBhvr>
                                          <p:to x="100000" y="100000"/>
                                        </p:animScale>
                                        <p:animScale>
                                          <p:cBhvr>
                                            <p:cTn id="64" dur="26">
                                              <p:stCondLst>
                                                <p:cond delay="1312"/>
                                              </p:stCondLst>
                                            </p:cTn>
                                            <p:tgtEl>
                                              <p:spTgt spid="17"/>
                                            </p:tgtEl>
                                          </p:cBhvr>
                                          <p:to x="100000" y="80000"/>
                                        </p:animScale>
                                        <p:animScale>
                                          <p:cBhvr>
                                            <p:cTn id="65" dur="166" decel="50000">
                                              <p:stCondLst>
                                                <p:cond delay="1338"/>
                                              </p:stCondLst>
                                            </p:cTn>
                                            <p:tgtEl>
                                              <p:spTgt spid="17"/>
                                            </p:tgtEl>
                                          </p:cBhvr>
                                          <p:to x="100000" y="100000"/>
                                        </p:animScale>
                                        <p:animScale>
                                          <p:cBhvr>
                                            <p:cTn id="66" dur="26">
                                              <p:stCondLst>
                                                <p:cond delay="1642"/>
                                              </p:stCondLst>
                                            </p:cTn>
                                            <p:tgtEl>
                                              <p:spTgt spid="17"/>
                                            </p:tgtEl>
                                          </p:cBhvr>
                                          <p:to x="100000" y="90000"/>
                                        </p:animScale>
                                        <p:animScale>
                                          <p:cBhvr>
                                            <p:cTn id="67" dur="166" decel="50000">
                                              <p:stCondLst>
                                                <p:cond delay="1668"/>
                                              </p:stCondLst>
                                            </p:cTn>
                                            <p:tgtEl>
                                              <p:spTgt spid="17"/>
                                            </p:tgtEl>
                                          </p:cBhvr>
                                          <p:to x="100000" y="100000"/>
                                        </p:animScale>
                                        <p:animScale>
                                          <p:cBhvr>
                                            <p:cTn id="68" dur="26">
                                              <p:stCondLst>
                                                <p:cond delay="1808"/>
                                              </p:stCondLst>
                                            </p:cTn>
                                            <p:tgtEl>
                                              <p:spTgt spid="17"/>
                                            </p:tgtEl>
                                          </p:cBhvr>
                                          <p:to x="100000" y="95000"/>
                                        </p:animScale>
                                        <p:animScale>
                                          <p:cBhvr>
                                            <p:cTn id="69" dur="166" decel="50000">
                                              <p:stCondLst>
                                                <p:cond delay="1834"/>
                                              </p:stCondLst>
                                            </p:cTn>
                                            <p:tgtEl>
                                              <p:spTgt spid="17"/>
                                            </p:tgtEl>
                                          </p:cBhvr>
                                          <p:to x="100000" y="100000"/>
                                        </p:animScale>
                                      </p:childTnLst>
                                    </p:cTn>
                                  </p:par>
                                </p:childTnLst>
                              </p:cTn>
                            </p:par>
                            <p:par>
                              <p:cTn id="70" fill="hold">
                                <p:stCondLst>
                                  <p:cond delay="10250"/>
                                </p:stCondLst>
                                <p:childTnLst>
                                  <p:par>
                                    <p:cTn id="71" presetID="10"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childTnLst>
                              </p:cTn>
                            </p:par>
                            <p:par>
                              <p:cTn id="74" fill="hold">
                                <p:stCondLst>
                                  <p:cond delay="10750"/>
                                </p:stCondLst>
                                <p:childTnLst>
                                  <p:par>
                                    <p:cTn id="75" presetID="26" presetClass="entr" presetSubtype="0"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80">
                                              <p:stCondLst>
                                                <p:cond delay="0"/>
                                              </p:stCondLst>
                                            </p:cTn>
                                            <p:tgtEl>
                                              <p:spTgt spid="18"/>
                                            </p:tgtEl>
                                          </p:cBhvr>
                                        </p:animEffect>
                                        <p:anim calcmode="lin" valueType="num">
                                          <p:cBhvr>
                                            <p:cTn id="7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3" dur="26">
                                              <p:stCondLst>
                                                <p:cond delay="650"/>
                                              </p:stCondLst>
                                            </p:cTn>
                                            <p:tgtEl>
                                              <p:spTgt spid="18"/>
                                            </p:tgtEl>
                                          </p:cBhvr>
                                          <p:to x="100000" y="60000"/>
                                        </p:animScale>
                                        <p:animScale>
                                          <p:cBhvr>
                                            <p:cTn id="84" dur="166" decel="50000">
                                              <p:stCondLst>
                                                <p:cond delay="676"/>
                                              </p:stCondLst>
                                            </p:cTn>
                                            <p:tgtEl>
                                              <p:spTgt spid="18"/>
                                            </p:tgtEl>
                                          </p:cBhvr>
                                          <p:to x="100000" y="100000"/>
                                        </p:animScale>
                                        <p:animScale>
                                          <p:cBhvr>
                                            <p:cTn id="85" dur="26">
                                              <p:stCondLst>
                                                <p:cond delay="1312"/>
                                              </p:stCondLst>
                                            </p:cTn>
                                            <p:tgtEl>
                                              <p:spTgt spid="18"/>
                                            </p:tgtEl>
                                          </p:cBhvr>
                                          <p:to x="100000" y="80000"/>
                                        </p:animScale>
                                        <p:animScale>
                                          <p:cBhvr>
                                            <p:cTn id="86" dur="166" decel="50000">
                                              <p:stCondLst>
                                                <p:cond delay="1338"/>
                                              </p:stCondLst>
                                            </p:cTn>
                                            <p:tgtEl>
                                              <p:spTgt spid="18"/>
                                            </p:tgtEl>
                                          </p:cBhvr>
                                          <p:to x="100000" y="100000"/>
                                        </p:animScale>
                                        <p:animScale>
                                          <p:cBhvr>
                                            <p:cTn id="87" dur="26">
                                              <p:stCondLst>
                                                <p:cond delay="1642"/>
                                              </p:stCondLst>
                                            </p:cTn>
                                            <p:tgtEl>
                                              <p:spTgt spid="18"/>
                                            </p:tgtEl>
                                          </p:cBhvr>
                                          <p:to x="100000" y="90000"/>
                                        </p:animScale>
                                        <p:animScale>
                                          <p:cBhvr>
                                            <p:cTn id="88" dur="166" decel="50000">
                                              <p:stCondLst>
                                                <p:cond delay="1668"/>
                                              </p:stCondLst>
                                            </p:cTn>
                                            <p:tgtEl>
                                              <p:spTgt spid="18"/>
                                            </p:tgtEl>
                                          </p:cBhvr>
                                          <p:to x="100000" y="100000"/>
                                        </p:animScale>
                                        <p:animScale>
                                          <p:cBhvr>
                                            <p:cTn id="89" dur="26">
                                              <p:stCondLst>
                                                <p:cond delay="1808"/>
                                              </p:stCondLst>
                                            </p:cTn>
                                            <p:tgtEl>
                                              <p:spTgt spid="18"/>
                                            </p:tgtEl>
                                          </p:cBhvr>
                                          <p:to x="100000" y="95000"/>
                                        </p:animScale>
                                        <p:animScale>
                                          <p:cBhvr>
                                            <p:cTn id="90" dur="166" decel="50000">
                                              <p:stCondLst>
                                                <p:cond delay="1834"/>
                                              </p:stCondLst>
                                            </p:cTn>
                                            <p:tgtEl>
                                              <p:spTgt spid="18"/>
                                            </p:tgtEl>
                                          </p:cBhvr>
                                          <p:to x="100000" y="100000"/>
                                        </p:animScale>
                                      </p:childTnLst>
                                    </p:cTn>
                                  </p:par>
                                </p:childTnLst>
                              </p:cTn>
                            </p:par>
                            <p:par>
                              <p:cTn id="91" fill="hold">
                                <p:stCondLst>
                                  <p:cond delay="12750"/>
                                </p:stCondLst>
                                <p:childTnLst>
                                  <p:par>
                                    <p:cTn id="92" presetID="10" presetClass="entr" presetSubtype="0" fill="hold" grpId="0" nodeType="after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500"/>
                                            <p:tgtEl>
                                              <p:spTgt spid="23"/>
                                            </p:tgtEl>
                                          </p:cBhvr>
                                        </p:animEffect>
                                      </p:childTnLst>
                                    </p:cTn>
                                  </p:par>
                                </p:childTnLst>
                              </p:cTn>
                            </p:par>
                            <p:par>
                              <p:cTn id="95" fill="hold">
                                <p:stCondLst>
                                  <p:cond delay="13250"/>
                                </p:stCondLst>
                                <p:childTnLst>
                                  <p:par>
                                    <p:cTn id="96" presetID="26"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wipe(down)">
                                          <p:cBhvr>
                                            <p:cTn id="98" dur="580">
                                              <p:stCondLst>
                                                <p:cond delay="0"/>
                                              </p:stCondLst>
                                            </p:cTn>
                                            <p:tgtEl>
                                              <p:spTgt spid="19"/>
                                            </p:tgtEl>
                                          </p:cBhvr>
                                        </p:animEffect>
                                        <p:anim calcmode="lin" valueType="num">
                                          <p:cBhvr>
                                            <p:cTn id="9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4" dur="26">
                                              <p:stCondLst>
                                                <p:cond delay="650"/>
                                              </p:stCondLst>
                                            </p:cTn>
                                            <p:tgtEl>
                                              <p:spTgt spid="19"/>
                                            </p:tgtEl>
                                          </p:cBhvr>
                                          <p:to x="100000" y="60000"/>
                                        </p:animScale>
                                        <p:animScale>
                                          <p:cBhvr>
                                            <p:cTn id="105" dur="166" decel="50000">
                                              <p:stCondLst>
                                                <p:cond delay="676"/>
                                              </p:stCondLst>
                                            </p:cTn>
                                            <p:tgtEl>
                                              <p:spTgt spid="19"/>
                                            </p:tgtEl>
                                          </p:cBhvr>
                                          <p:to x="100000" y="100000"/>
                                        </p:animScale>
                                        <p:animScale>
                                          <p:cBhvr>
                                            <p:cTn id="106" dur="26">
                                              <p:stCondLst>
                                                <p:cond delay="1312"/>
                                              </p:stCondLst>
                                            </p:cTn>
                                            <p:tgtEl>
                                              <p:spTgt spid="19"/>
                                            </p:tgtEl>
                                          </p:cBhvr>
                                          <p:to x="100000" y="80000"/>
                                        </p:animScale>
                                        <p:animScale>
                                          <p:cBhvr>
                                            <p:cTn id="107" dur="166" decel="50000">
                                              <p:stCondLst>
                                                <p:cond delay="1338"/>
                                              </p:stCondLst>
                                            </p:cTn>
                                            <p:tgtEl>
                                              <p:spTgt spid="19"/>
                                            </p:tgtEl>
                                          </p:cBhvr>
                                          <p:to x="100000" y="100000"/>
                                        </p:animScale>
                                        <p:animScale>
                                          <p:cBhvr>
                                            <p:cTn id="108" dur="26">
                                              <p:stCondLst>
                                                <p:cond delay="1642"/>
                                              </p:stCondLst>
                                            </p:cTn>
                                            <p:tgtEl>
                                              <p:spTgt spid="19"/>
                                            </p:tgtEl>
                                          </p:cBhvr>
                                          <p:to x="100000" y="90000"/>
                                        </p:animScale>
                                        <p:animScale>
                                          <p:cBhvr>
                                            <p:cTn id="109" dur="166" decel="50000">
                                              <p:stCondLst>
                                                <p:cond delay="1668"/>
                                              </p:stCondLst>
                                            </p:cTn>
                                            <p:tgtEl>
                                              <p:spTgt spid="19"/>
                                            </p:tgtEl>
                                          </p:cBhvr>
                                          <p:to x="100000" y="100000"/>
                                        </p:animScale>
                                        <p:animScale>
                                          <p:cBhvr>
                                            <p:cTn id="110" dur="26">
                                              <p:stCondLst>
                                                <p:cond delay="1808"/>
                                              </p:stCondLst>
                                            </p:cTn>
                                            <p:tgtEl>
                                              <p:spTgt spid="19"/>
                                            </p:tgtEl>
                                          </p:cBhvr>
                                          <p:to x="100000" y="95000"/>
                                        </p:animScale>
                                        <p:animScale>
                                          <p:cBhvr>
                                            <p:cTn id="111" dur="166" decel="50000">
                                              <p:stCondLst>
                                                <p:cond delay="1834"/>
                                              </p:stCondLst>
                                            </p:cTn>
                                            <p:tgtEl>
                                              <p:spTgt spid="19"/>
                                            </p:tgtEl>
                                          </p:cBhvr>
                                          <p:to x="100000" y="100000"/>
                                        </p:animScale>
                                      </p:childTnLst>
                                    </p:cTn>
                                  </p:par>
                                </p:childTnLst>
                              </p:cTn>
                            </p:par>
                            <p:par>
                              <p:cTn id="112" fill="hold">
                                <p:stCondLst>
                                  <p:cond delay="15250"/>
                                </p:stCondLst>
                                <p:childTnLst>
                                  <p:par>
                                    <p:cTn id="113" presetID="10" presetClass="entr" presetSubtype="0" fill="hold" grpId="0" nodeType="after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p:bldP spid="20" grpId="0"/>
          <p:bldP spid="22" grpId="0"/>
          <p:bldP spid="23"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2.22222E-6 L -0.46979 0.00278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childTnLst>
                                    </p:cTn>
                                  </p:par>
                                </p:childTnLst>
                              </p:cTn>
                            </p:par>
                            <p:par>
                              <p:cTn id="32" fill="hold">
                                <p:stCondLst>
                                  <p:cond delay="5500"/>
                                </p:stCondLst>
                                <p:childTnLst>
                                  <p:par>
                                    <p:cTn id="33" presetID="26" presetClass="entr" presetSubtype="0" fill="hold" nodeType="afterEffect">
                                      <p:stCondLst>
                                        <p:cond delay="25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80">
                                              <p:stCondLst>
                                                <p:cond delay="0"/>
                                              </p:stCondLst>
                                            </p:cTn>
                                            <p:tgtEl>
                                              <p:spTgt spid="16"/>
                                            </p:tgtEl>
                                          </p:cBhvr>
                                        </p:animEffect>
                                        <p:anim calcmode="lin" valueType="num">
                                          <p:cBhvr>
                                            <p:cTn id="3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1" dur="26">
                                              <p:stCondLst>
                                                <p:cond delay="650"/>
                                              </p:stCondLst>
                                            </p:cTn>
                                            <p:tgtEl>
                                              <p:spTgt spid="16"/>
                                            </p:tgtEl>
                                          </p:cBhvr>
                                          <p:to x="100000" y="60000"/>
                                        </p:animScale>
                                        <p:animScale>
                                          <p:cBhvr>
                                            <p:cTn id="42" dur="166" decel="50000">
                                              <p:stCondLst>
                                                <p:cond delay="676"/>
                                              </p:stCondLst>
                                            </p:cTn>
                                            <p:tgtEl>
                                              <p:spTgt spid="16"/>
                                            </p:tgtEl>
                                          </p:cBhvr>
                                          <p:to x="100000" y="100000"/>
                                        </p:animScale>
                                        <p:animScale>
                                          <p:cBhvr>
                                            <p:cTn id="43" dur="26">
                                              <p:stCondLst>
                                                <p:cond delay="1312"/>
                                              </p:stCondLst>
                                            </p:cTn>
                                            <p:tgtEl>
                                              <p:spTgt spid="16"/>
                                            </p:tgtEl>
                                          </p:cBhvr>
                                          <p:to x="100000" y="80000"/>
                                        </p:animScale>
                                        <p:animScale>
                                          <p:cBhvr>
                                            <p:cTn id="44" dur="166" decel="50000">
                                              <p:stCondLst>
                                                <p:cond delay="1338"/>
                                              </p:stCondLst>
                                            </p:cTn>
                                            <p:tgtEl>
                                              <p:spTgt spid="16"/>
                                            </p:tgtEl>
                                          </p:cBhvr>
                                          <p:to x="100000" y="100000"/>
                                        </p:animScale>
                                        <p:animScale>
                                          <p:cBhvr>
                                            <p:cTn id="45" dur="26">
                                              <p:stCondLst>
                                                <p:cond delay="1642"/>
                                              </p:stCondLst>
                                            </p:cTn>
                                            <p:tgtEl>
                                              <p:spTgt spid="16"/>
                                            </p:tgtEl>
                                          </p:cBhvr>
                                          <p:to x="100000" y="90000"/>
                                        </p:animScale>
                                        <p:animScale>
                                          <p:cBhvr>
                                            <p:cTn id="46" dur="166" decel="50000">
                                              <p:stCondLst>
                                                <p:cond delay="1668"/>
                                              </p:stCondLst>
                                            </p:cTn>
                                            <p:tgtEl>
                                              <p:spTgt spid="16"/>
                                            </p:tgtEl>
                                          </p:cBhvr>
                                          <p:to x="100000" y="100000"/>
                                        </p:animScale>
                                        <p:animScale>
                                          <p:cBhvr>
                                            <p:cTn id="47" dur="26">
                                              <p:stCondLst>
                                                <p:cond delay="1808"/>
                                              </p:stCondLst>
                                            </p:cTn>
                                            <p:tgtEl>
                                              <p:spTgt spid="16"/>
                                            </p:tgtEl>
                                          </p:cBhvr>
                                          <p:to x="100000" y="95000"/>
                                        </p:animScale>
                                        <p:animScale>
                                          <p:cBhvr>
                                            <p:cTn id="48" dur="166" decel="50000">
                                              <p:stCondLst>
                                                <p:cond delay="1834"/>
                                              </p:stCondLst>
                                            </p:cTn>
                                            <p:tgtEl>
                                              <p:spTgt spid="16"/>
                                            </p:tgtEl>
                                          </p:cBhvr>
                                          <p:to x="100000" y="100000"/>
                                        </p:animScale>
                                      </p:childTnLst>
                                    </p:cTn>
                                  </p:par>
                                </p:childTnLst>
                              </p:cTn>
                            </p:par>
                            <p:par>
                              <p:cTn id="49" fill="hold">
                                <p:stCondLst>
                                  <p:cond delay="7750"/>
                                </p:stCondLst>
                                <p:childTnLst>
                                  <p:par>
                                    <p:cTn id="50" presetID="10"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8250"/>
                                </p:stCondLst>
                                <p:childTnLst>
                                  <p:par>
                                    <p:cTn id="54" presetID="26" presetClass="entr" presetSubtype="0"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80">
                                              <p:stCondLst>
                                                <p:cond delay="0"/>
                                              </p:stCondLst>
                                            </p:cTn>
                                            <p:tgtEl>
                                              <p:spTgt spid="17"/>
                                            </p:tgtEl>
                                          </p:cBhvr>
                                        </p:animEffect>
                                        <p:anim calcmode="lin" valueType="num">
                                          <p:cBhvr>
                                            <p:cTn id="5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2" dur="26">
                                              <p:stCondLst>
                                                <p:cond delay="650"/>
                                              </p:stCondLst>
                                            </p:cTn>
                                            <p:tgtEl>
                                              <p:spTgt spid="17"/>
                                            </p:tgtEl>
                                          </p:cBhvr>
                                          <p:to x="100000" y="60000"/>
                                        </p:animScale>
                                        <p:animScale>
                                          <p:cBhvr>
                                            <p:cTn id="63" dur="166" decel="50000">
                                              <p:stCondLst>
                                                <p:cond delay="676"/>
                                              </p:stCondLst>
                                            </p:cTn>
                                            <p:tgtEl>
                                              <p:spTgt spid="17"/>
                                            </p:tgtEl>
                                          </p:cBhvr>
                                          <p:to x="100000" y="100000"/>
                                        </p:animScale>
                                        <p:animScale>
                                          <p:cBhvr>
                                            <p:cTn id="64" dur="26">
                                              <p:stCondLst>
                                                <p:cond delay="1312"/>
                                              </p:stCondLst>
                                            </p:cTn>
                                            <p:tgtEl>
                                              <p:spTgt spid="17"/>
                                            </p:tgtEl>
                                          </p:cBhvr>
                                          <p:to x="100000" y="80000"/>
                                        </p:animScale>
                                        <p:animScale>
                                          <p:cBhvr>
                                            <p:cTn id="65" dur="166" decel="50000">
                                              <p:stCondLst>
                                                <p:cond delay="1338"/>
                                              </p:stCondLst>
                                            </p:cTn>
                                            <p:tgtEl>
                                              <p:spTgt spid="17"/>
                                            </p:tgtEl>
                                          </p:cBhvr>
                                          <p:to x="100000" y="100000"/>
                                        </p:animScale>
                                        <p:animScale>
                                          <p:cBhvr>
                                            <p:cTn id="66" dur="26">
                                              <p:stCondLst>
                                                <p:cond delay="1642"/>
                                              </p:stCondLst>
                                            </p:cTn>
                                            <p:tgtEl>
                                              <p:spTgt spid="17"/>
                                            </p:tgtEl>
                                          </p:cBhvr>
                                          <p:to x="100000" y="90000"/>
                                        </p:animScale>
                                        <p:animScale>
                                          <p:cBhvr>
                                            <p:cTn id="67" dur="166" decel="50000">
                                              <p:stCondLst>
                                                <p:cond delay="1668"/>
                                              </p:stCondLst>
                                            </p:cTn>
                                            <p:tgtEl>
                                              <p:spTgt spid="17"/>
                                            </p:tgtEl>
                                          </p:cBhvr>
                                          <p:to x="100000" y="100000"/>
                                        </p:animScale>
                                        <p:animScale>
                                          <p:cBhvr>
                                            <p:cTn id="68" dur="26">
                                              <p:stCondLst>
                                                <p:cond delay="1808"/>
                                              </p:stCondLst>
                                            </p:cTn>
                                            <p:tgtEl>
                                              <p:spTgt spid="17"/>
                                            </p:tgtEl>
                                          </p:cBhvr>
                                          <p:to x="100000" y="95000"/>
                                        </p:animScale>
                                        <p:animScale>
                                          <p:cBhvr>
                                            <p:cTn id="69" dur="166" decel="50000">
                                              <p:stCondLst>
                                                <p:cond delay="1834"/>
                                              </p:stCondLst>
                                            </p:cTn>
                                            <p:tgtEl>
                                              <p:spTgt spid="17"/>
                                            </p:tgtEl>
                                          </p:cBhvr>
                                          <p:to x="100000" y="100000"/>
                                        </p:animScale>
                                      </p:childTnLst>
                                    </p:cTn>
                                  </p:par>
                                </p:childTnLst>
                              </p:cTn>
                            </p:par>
                            <p:par>
                              <p:cTn id="70" fill="hold">
                                <p:stCondLst>
                                  <p:cond delay="10250"/>
                                </p:stCondLst>
                                <p:childTnLst>
                                  <p:par>
                                    <p:cTn id="71" presetID="10"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childTnLst>
                              </p:cTn>
                            </p:par>
                            <p:par>
                              <p:cTn id="74" fill="hold">
                                <p:stCondLst>
                                  <p:cond delay="10750"/>
                                </p:stCondLst>
                                <p:childTnLst>
                                  <p:par>
                                    <p:cTn id="75" presetID="26" presetClass="entr" presetSubtype="0"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80">
                                              <p:stCondLst>
                                                <p:cond delay="0"/>
                                              </p:stCondLst>
                                            </p:cTn>
                                            <p:tgtEl>
                                              <p:spTgt spid="18"/>
                                            </p:tgtEl>
                                          </p:cBhvr>
                                        </p:animEffect>
                                        <p:anim calcmode="lin" valueType="num">
                                          <p:cBhvr>
                                            <p:cTn id="7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3" dur="26">
                                              <p:stCondLst>
                                                <p:cond delay="650"/>
                                              </p:stCondLst>
                                            </p:cTn>
                                            <p:tgtEl>
                                              <p:spTgt spid="18"/>
                                            </p:tgtEl>
                                          </p:cBhvr>
                                          <p:to x="100000" y="60000"/>
                                        </p:animScale>
                                        <p:animScale>
                                          <p:cBhvr>
                                            <p:cTn id="84" dur="166" decel="50000">
                                              <p:stCondLst>
                                                <p:cond delay="676"/>
                                              </p:stCondLst>
                                            </p:cTn>
                                            <p:tgtEl>
                                              <p:spTgt spid="18"/>
                                            </p:tgtEl>
                                          </p:cBhvr>
                                          <p:to x="100000" y="100000"/>
                                        </p:animScale>
                                        <p:animScale>
                                          <p:cBhvr>
                                            <p:cTn id="85" dur="26">
                                              <p:stCondLst>
                                                <p:cond delay="1312"/>
                                              </p:stCondLst>
                                            </p:cTn>
                                            <p:tgtEl>
                                              <p:spTgt spid="18"/>
                                            </p:tgtEl>
                                          </p:cBhvr>
                                          <p:to x="100000" y="80000"/>
                                        </p:animScale>
                                        <p:animScale>
                                          <p:cBhvr>
                                            <p:cTn id="86" dur="166" decel="50000">
                                              <p:stCondLst>
                                                <p:cond delay="1338"/>
                                              </p:stCondLst>
                                            </p:cTn>
                                            <p:tgtEl>
                                              <p:spTgt spid="18"/>
                                            </p:tgtEl>
                                          </p:cBhvr>
                                          <p:to x="100000" y="100000"/>
                                        </p:animScale>
                                        <p:animScale>
                                          <p:cBhvr>
                                            <p:cTn id="87" dur="26">
                                              <p:stCondLst>
                                                <p:cond delay="1642"/>
                                              </p:stCondLst>
                                            </p:cTn>
                                            <p:tgtEl>
                                              <p:spTgt spid="18"/>
                                            </p:tgtEl>
                                          </p:cBhvr>
                                          <p:to x="100000" y="90000"/>
                                        </p:animScale>
                                        <p:animScale>
                                          <p:cBhvr>
                                            <p:cTn id="88" dur="166" decel="50000">
                                              <p:stCondLst>
                                                <p:cond delay="1668"/>
                                              </p:stCondLst>
                                            </p:cTn>
                                            <p:tgtEl>
                                              <p:spTgt spid="18"/>
                                            </p:tgtEl>
                                          </p:cBhvr>
                                          <p:to x="100000" y="100000"/>
                                        </p:animScale>
                                        <p:animScale>
                                          <p:cBhvr>
                                            <p:cTn id="89" dur="26">
                                              <p:stCondLst>
                                                <p:cond delay="1808"/>
                                              </p:stCondLst>
                                            </p:cTn>
                                            <p:tgtEl>
                                              <p:spTgt spid="18"/>
                                            </p:tgtEl>
                                          </p:cBhvr>
                                          <p:to x="100000" y="95000"/>
                                        </p:animScale>
                                        <p:animScale>
                                          <p:cBhvr>
                                            <p:cTn id="90" dur="166" decel="50000">
                                              <p:stCondLst>
                                                <p:cond delay="1834"/>
                                              </p:stCondLst>
                                            </p:cTn>
                                            <p:tgtEl>
                                              <p:spTgt spid="18"/>
                                            </p:tgtEl>
                                          </p:cBhvr>
                                          <p:to x="100000" y="100000"/>
                                        </p:animScale>
                                      </p:childTnLst>
                                    </p:cTn>
                                  </p:par>
                                </p:childTnLst>
                              </p:cTn>
                            </p:par>
                            <p:par>
                              <p:cTn id="91" fill="hold">
                                <p:stCondLst>
                                  <p:cond delay="12750"/>
                                </p:stCondLst>
                                <p:childTnLst>
                                  <p:par>
                                    <p:cTn id="92" presetID="10" presetClass="entr" presetSubtype="0" fill="hold" grpId="0" nodeType="after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500"/>
                                            <p:tgtEl>
                                              <p:spTgt spid="23"/>
                                            </p:tgtEl>
                                          </p:cBhvr>
                                        </p:animEffect>
                                      </p:childTnLst>
                                    </p:cTn>
                                  </p:par>
                                </p:childTnLst>
                              </p:cTn>
                            </p:par>
                            <p:par>
                              <p:cTn id="95" fill="hold">
                                <p:stCondLst>
                                  <p:cond delay="13250"/>
                                </p:stCondLst>
                                <p:childTnLst>
                                  <p:par>
                                    <p:cTn id="96" presetID="26"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wipe(down)">
                                          <p:cBhvr>
                                            <p:cTn id="98" dur="580">
                                              <p:stCondLst>
                                                <p:cond delay="0"/>
                                              </p:stCondLst>
                                            </p:cTn>
                                            <p:tgtEl>
                                              <p:spTgt spid="19"/>
                                            </p:tgtEl>
                                          </p:cBhvr>
                                        </p:animEffect>
                                        <p:anim calcmode="lin" valueType="num">
                                          <p:cBhvr>
                                            <p:cTn id="9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4" dur="26">
                                              <p:stCondLst>
                                                <p:cond delay="650"/>
                                              </p:stCondLst>
                                            </p:cTn>
                                            <p:tgtEl>
                                              <p:spTgt spid="19"/>
                                            </p:tgtEl>
                                          </p:cBhvr>
                                          <p:to x="100000" y="60000"/>
                                        </p:animScale>
                                        <p:animScale>
                                          <p:cBhvr>
                                            <p:cTn id="105" dur="166" decel="50000">
                                              <p:stCondLst>
                                                <p:cond delay="676"/>
                                              </p:stCondLst>
                                            </p:cTn>
                                            <p:tgtEl>
                                              <p:spTgt spid="19"/>
                                            </p:tgtEl>
                                          </p:cBhvr>
                                          <p:to x="100000" y="100000"/>
                                        </p:animScale>
                                        <p:animScale>
                                          <p:cBhvr>
                                            <p:cTn id="106" dur="26">
                                              <p:stCondLst>
                                                <p:cond delay="1312"/>
                                              </p:stCondLst>
                                            </p:cTn>
                                            <p:tgtEl>
                                              <p:spTgt spid="19"/>
                                            </p:tgtEl>
                                          </p:cBhvr>
                                          <p:to x="100000" y="80000"/>
                                        </p:animScale>
                                        <p:animScale>
                                          <p:cBhvr>
                                            <p:cTn id="107" dur="166" decel="50000">
                                              <p:stCondLst>
                                                <p:cond delay="1338"/>
                                              </p:stCondLst>
                                            </p:cTn>
                                            <p:tgtEl>
                                              <p:spTgt spid="19"/>
                                            </p:tgtEl>
                                          </p:cBhvr>
                                          <p:to x="100000" y="100000"/>
                                        </p:animScale>
                                        <p:animScale>
                                          <p:cBhvr>
                                            <p:cTn id="108" dur="26">
                                              <p:stCondLst>
                                                <p:cond delay="1642"/>
                                              </p:stCondLst>
                                            </p:cTn>
                                            <p:tgtEl>
                                              <p:spTgt spid="19"/>
                                            </p:tgtEl>
                                          </p:cBhvr>
                                          <p:to x="100000" y="90000"/>
                                        </p:animScale>
                                        <p:animScale>
                                          <p:cBhvr>
                                            <p:cTn id="109" dur="166" decel="50000">
                                              <p:stCondLst>
                                                <p:cond delay="1668"/>
                                              </p:stCondLst>
                                            </p:cTn>
                                            <p:tgtEl>
                                              <p:spTgt spid="19"/>
                                            </p:tgtEl>
                                          </p:cBhvr>
                                          <p:to x="100000" y="100000"/>
                                        </p:animScale>
                                        <p:animScale>
                                          <p:cBhvr>
                                            <p:cTn id="110" dur="26">
                                              <p:stCondLst>
                                                <p:cond delay="1808"/>
                                              </p:stCondLst>
                                            </p:cTn>
                                            <p:tgtEl>
                                              <p:spTgt spid="19"/>
                                            </p:tgtEl>
                                          </p:cBhvr>
                                          <p:to x="100000" y="95000"/>
                                        </p:animScale>
                                        <p:animScale>
                                          <p:cBhvr>
                                            <p:cTn id="111" dur="166" decel="50000">
                                              <p:stCondLst>
                                                <p:cond delay="1834"/>
                                              </p:stCondLst>
                                            </p:cTn>
                                            <p:tgtEl>
                                              <p:spTgt spid="19"/>
                                            </p:tgtEl>
                                          </p:cBhvr>
                                          <p:to x="100000" y="100000"/>
                                        </p:animScale>
                                      </p:childTnLst>
                                    </p:cTn>
                                  </p:par>
                                </p:childTnLst>
                              </p:cTn>
                            </p:par>
                            <p:par>
                              <p:cTn id="112" fill="hold">
                                <p:stCondLst>
                                  <p:cond delay="15250"/>
                                </p:stCondLst>
                                <p:childTnLst>
                                  <p:par>
                                    <p:cTn id="113" presetID="10" presetClass="entr" presetSubtype="0" fill="hold" grpId="0" nodeType="after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p:bldP spid="20" grpId="0"/>
          <p:bldP spid="22" grpId="0"/>
          <p:bldP spid="23" grpId="0"/>
          <p:bldP spid="24"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1988190"/>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044099"/>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20">
            <a:extLst>
              <a:ext uri="{FF2B5EF4-FFF2-40B4-BE49-F238E27FC236}">
                <a16:creationId xmlns:a16="http://schemas.microsoft.com/office/drawing/2014/main" id="{7AA6A406-797B-01BE-30F4-8788F3BF5B82}"/>
              </a:ext>
            </a:extLst>
          </p:cNvPr>
          <p:cNvSpPr>
            <a:spLocks noGrp="1"/>
          </p:cNvSpPr>
          <p:nvPr>
            <p:ph type="title"/>
          </p:nvPr>
        </p:nvSpPr>
        <p:spPr>
          <a:xfrm rot="21259641">
            <a:off x="576428" y="711122"/>
            <a:ext cx="4588088"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Erosión eólica</a:t>
            </a:r>
            <a:endParaRPr lang="en-GB" sz="3600" dirty="0">
              <a:solidFill>
                <a:schemeClr val="accent3">
                  <a:lumMod val="75000"/>
                </a:schemeClr>
              </a:solidFill>
              <a:latin typeface="+mn-lt"/>
            </a:endParaRPr>
          </a:p>
        </p:txBody>
      </p:sp>
      <p:sp>
        <p:nvSpPr>
          <p:cNvPr id="14" name="CuadroTexto 13">
            <a:extLst>
              <a:ext uri="{FF2B5EF4-FFF2-40B4-BE49-F238E27FC236}">
                <a16:creationId xmlns:a16="http://schemas.microsoft.com/office/drawing/2014/main" id="{A0439057-8A5A-D335-99A6-DAC5FD21BC6B}"/>
              </a:ext>
            </a:extLst>
          </p:cNvPr>
          <p:cNvSpPr txBox="1"/>
          <p:nvPr/>
        </p:nvSpPr>
        <p:spPr>
          <a:xfrm>
            <a:off x="663607" y="1819514"/>
            <a:ext cx="4112580" cy="369332"/>
          </a:xfrm>
          <a:prstGeom prst="rect">
            <a:avLst/>
          </a:prstGeom>
          <a:noFill/>
        </p:spPr>
        <p:txBody>
          <a:bodyPr wrap="square">
            <a:spAutoFit/>
          </a:bodyPr>
          <a:lstStyle/>
          <a:p>
            <a:r>
              <a:rPr lang="es-MX" b="1" dirty="0"/>
              <a:t>Hay dos tipos de erosión eólica: </a:t>
            </a:r>
          </a:p>
        </p:txBody>
      </p:sp>
      <p:pic>
        <p:nvPicPr>
          <p:cNvPr id="15" name="Imagen 14" descr="Logotipo, Icono&#10;&#10;Descripción generada automáticamente">
            <a:extLst>
              <a:ext uri="{FF2B5EF4-FFF2-40B4-BE49-F238E27FC236}">
                <a16:creationId xmlns:a16="http://schemas.microsoft.com/office/drawing/2014/main" id="{032F9A92-DB00-52D9-D09F-71524BEAF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2724618"/>
            <a:ext cx="429964" cy="429964"/>
          </a:xfrm>
          <a:prstGeom prst="rect">
            <a:avLst/>
          </a:prstGeom>
        </p:spPr>
      </p:pic>
      <p:pic>
        <p:nvPicPr>
          <p:cNvPr id="16" name="Imagen 15" descr="Logotipo, Icono&#10;&#10;Descripción generada automáticamente">
            <a:extLst>
              <a:ext uri="{FF2B5EF4-FFF2-40B4-BE49-F238E27FC236}">
                <a16:creationId xmlns:a16="http://schemas.microsoft.com/office/drawing/2014/main" id="{233B6D62-7263-75A2-5F55-2CBB504629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22" y="4305661"/>
            <a:ext cx="429964" cy="429964"/>
          </a:xfrm>
          <a:prstGeom prst="rect">
            <a:avLst/>
          </a:prstGeom>
        </p:spPr>
      </p:pic>
      <p:sp>
        <p:nvSpPr>
          <p:cNvPr id="17" name="CuadroTexto 16">
            <a:extLst>
              <a:ext uri="{FF2B5EF4-FFF2-40B4-BE49-F238E27FC236}">
                <a16:creationId xmlns:a16="http://schemas.microsoft.com/office/drawing/2014/main" id="{1252A946-73CC-4EEA-F9C7-10A7C5D89480}"/>
              </a:ext>
            </a:extLst>
          </p:cNvPr>
          <p:cNvSpPr txBox="1"/>
          <p:nvPr/>
        </p:nvSpPr>
        <p:spPr>
          <a:xfrm>
            <a:off x="1233997" y="2618082"/>
            <a:ext cx="3435659" cy="1200329"/>
          </a:xfrm>
          <a:prstGeom prst="rect">
            <a:avLst/>
          </a:prstGeom>
          <a:noFill/>
        </p:spPr>
        <p:txBody>
          <a:bodyPr wrap="square" rtlCol="0">
            <a:spAutoFit/>
          </a:bodyPr>
          <a:lstStyle/>
          <a:p>
            <a:r>
              <a:rPr lang="es-MX" dirty="0">
                <a:solidFill>
                  <a:schemeClr val="dk1"/>
                </a:solidFill>
                <a:ea typeface="Arial"/>
                <a:cs typeface="Arial"/>
                <a:sym typeface="Arial"/>
              </a:rPr>
              <a:t>La deflación, ocurre cuando el viento recoge polvo o partículas sueltas y los lleva de un lugar</a:t>
            </a:r>
            <a:br>
              <a:rPr lang="es-MX" dirty="0">
                <a:solidFill>
                  <a:schemeClr val="dk1"/>
                </a:solidFill>
                <a:ea typeface="Arial"/>
                <a:cs typeface="Arial"/>
                <a:sym typeface="Arial"/>
              </a:rPr>
            </a:br>
            <a:r>
              <a:rPr lang="es-MX" dirty="0">
                <a:solidFill>
                  <a:schemeClr val="dk1"/>
                </a:solidFill>
                <a:ea typeface="Arial"/>
                <a:cs typeface="Arial"/>
                <a:sym typeface="Arial"/>
              </a:rPr>
              <a:t>a otro.</a:t>
            </a:r>
          </a:p>
        </p:txBody>
      </p:sp>
      <p:sp>
        <p:nvSpPr>
          <p:cNvPr id="18" name="CuadroTexto 17">
            <a:extLst>
              <a:ext uri="{FF2B5EF4-FFF2-40B4-BE49-F238E27FC236}">
                <a16:creationId xmlns:a16="http://schemas.microsoft.com/office/drawing/2014/main" id="{426089B1-4933-5B40-AE6E-71D5911CBF30}"/>
              </a:ext>
            </a:extLst>
          </p:cNvPr>
          <p:cNvSpPr txBox="1"/>
          <p:nvPr/>
        </p:nvSpPr>
        <p:spPr>
          <a:xfrm>
            <a:off x="1233997" y="4202505"/>
            <a:ext cx="3639844" cy="1477328"/>
          </a:xfrm>
          <a:prstGeom prst="rect">
            <a:avLst/>
          </a:prstGeom>
          <a:noFill/>
        </p:spPr>
        <p:txBody>
          <a:bodyPr wrap="square" rtlCol="0">
            <a:spAutoFit/>
          </a:bodyPr>
          <a:lstStyle/>
          <a:p>
            <a:r>
              <a:rPr lang="es-MX" dirty="0">
                <a:solidFill>
                  <a:schemeClr val="dk1"/>
                </a:solidFill>
                <a:ea typeface="Arial"/>
                <a:cs typeface="Arial"/>
                <a:sym typeface="Arial"/>
              </a:rPr>
              <a:t>La abrasión ocurre cuando el viento hace que estas partículas voladoras golpeen contra lugares como acantilados o rocas, erosionándolas. </a:t>
            </a:r>
          </a:p>
        </p:txBody>
      </p:sp>
    </p:spTree>
    <p:extLst>
      <p:ext uri="{BB962C8B-B14F-4D97-AF65-F5344CB8AC3E}">
        <p14:creationId xmlns:p14="http://schemas.microsoft.com/office/powerpoint/2010/main" val="23890236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3.33333E-6 L -0.46979 0.00277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55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7750"/>
                                </p:stCondLst>
                                <p:childTnLst>
                                  <p:par>
                                    <p:cTn id="50" presetID="10"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par>
                              <p:cTn id="53" fill="hold">
                                <p:stCondLst>
                                  <p:cond delay="8250"/>
                                </p:stCondLst>
                                <p:childTnLst>
                                  <p:par>
                                    <p:cTn id="54" presetID="26" presetClass="entr" presetSubtype="0" fill="hold" nodeType="afterEffect">
                                      <p:stCondLst>
                                        <p:cond delay="50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25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7" grpId="0"/>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3.33333E-6 L -0.46979 0.00277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5500"/>
                                </p:stCondLst>
                                <p:childTnLst>
                                  <p:par>
                                    <p:cTn id="33" presetID="26" presetClass="entr" presetSubtype="0" fill="hold" nodeType="afterEffect">
                                      <p:stCondLst>
                                        <p:cond delay="25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par>
                              <p:cTn id="49" fill="hold">
                                <p:stCondLst>
                                  <p:cond delay="7750"/>
                                </p:stCondLst>
                                <p:childTnLst>
                                  <p:par>
                                    <p:cTn id="50" presetID="10"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par>
                              <p:cTn id="53" fill="hold">
                                <p:stCondLst>
                                  <p:cond delay="8250"/>
                                </p:stCondLst>
                                <p:childTnLst>
                                  <p:par>
                                    <p:cTn id="54" presetID="26" presetClass="entr" presetSubtype="0" fill="hold" nodeType="afterEffect">
                                      <p:stCondLst>
                                        <p:cond delay="50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80">
                                              <p:stCondLst>
                                                <p:cond delay="0"/>
                                              </p:stCondLst>
                                            </p:cTn>
                                            <p:tgtEl>
                                              <p:spTgt spid="16"/>
                                            </p:tgtEl>
                                          </p:cBhvr>
                                        </p:animEffect>
                                        <p:anim calcmode="lin" valueType="num">
                                          <p:cBhvr>
                                            <p:cTn id="5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2" dur="26">
                                              <p:stCondLst>
                                                <p:cond delay="650"/>
                                              </p:stCondLst>
                                            </p:cTn>
                                            <p:tgtEl>
                                              <p:spTgt spid="16"/>
                                            </p:tgtEl>
                                          </p:cBhvr>
                                          <p:to x="100000" y="60000"/>
                                        </p:animScale>
                                        <p:animScale>
                                          <p:cBhvr>
                                            <p:cTn id="63" dur="166" decel="50000">
                                              <p:stCondLst>
                                                <p:cond delay="676"/>
                                              </p:stCondLst>
                                            </p:cTn>
                                            <p:tgtEl>
                                              <p:spTgt spid="16"/>
                                            </p:tgtEl>
                                          </p:cBhvr>
                                          <p:to x="100000" y="100000"/>
                                        </p:animScale>
                                        <p:animScale>
                                          <p:cBhvr>
                                            <p:cTn id="64" dur="26">
                                              <p:stCondLst>
                                                <p:cond delay="1312"/>
                                              </p:stCondLst>
                                            </p:cTn>
                                            <p:tgtEl>
                                              <p:spTgt spid="16"/>
                                            </p:tgtEl>
                                          </p:cBhvr>
                                          <p:to x="100000" y="80000"/>
                                        </p:animScale>
                                        <p:animScale>
                                          <p:cBhvr>
                                            <p:cTn id="65" dur="166" decel="50000">
                                              <p:stCondLst>
                                                <p:cond delay="1338"/>
                                              </p:stCondLst>
                                            </p:cTn>
                                            <p:tgtEl>
                                              <p:spTgt spid="16"/>
                                            </p:tgtEl>
                                          </p:cBhvr>
                                          <p:to x="100000" y="100000"/>
                                        </p:animScale>
                                        <p:animScale>
                                          <p:cBhvr>
                                            <p:cTn id="66" dur="26">
                                              <p:stCondLst>
                                                <p:cond delay="1642"/>
                                              </p:stCondLst>
                                            </p:cTn>
                                            <p:tgtEl>
                                              <p:spTgt spid="16"/>
                                            </p:tgtEl>
                                          </p:cBhvr>
                                          <p:to x="100000" y="90000"/>
                                        </p:animScale>
                                        <p:animScale>
                                          <p:cBhvr>
                                            <p:cTn id="67" dur="166" decel="50000">
                                              <p:stCondLst>
                                                <p:cond delay="1668"/>
                                              </p:stCondLst>
                                            </p:cTn>
                                            <p:tgtEl>
                                              <p:spTgt spid="16"/>
                                            </p:tgtEl>
                                          </p:cBhvr>
                                          <p:to x="100000" y="100000"/>
                                        </p:animScale>
                                        <p:animScale>
                                          <p:cBhvr>
                                            <p:cTn id="68" dur="26">
                                              <p:stCondLst>
                                                <p:cond delay="1808"/>
                                              </p:stCondLst>
                                            </p:cTn>
                                            <p:tgtEl>
                                              <p:spTgt spid="16"/>
                                            </p:tgtEl>
                                          </p:cBhvr>
                                          <p:to x="100000" y="95000"/>
                                        </p:animScale>
                                        <p:animScale>
                                          <p:cBhvr>
                                            <p:cTn id="69" dur="166" decel="50000">
                                              <p:stCondLst>
                                                <p:cond delay="1834"/>
                                              </p:stCondLst>
                                            </p:cTn>
                                            <p:tgtEl>
                                              <p:spTgt spid="16"/>
                                            </p:tgtEl>
                                          </p:cBhvr>
                                          <p:to x="100000" y="100000"/>
                                        </p:animScale>
                                      </p:childTnLst>
                                    </p:cTn>
                                  </p:par>
                                </p:childTnLst>
                              </p:cTn>
                            </p:par>
                            <p:par>
                              <p:cTn id="70" fill="hold">
                                <p:stCondLst>
                                  <p:cond delay="10750"/>
                                </p:stCondLst>
                                <p:childTnLst>
                                  <p:par>
                                    <p:cTn id="71" presetID="10" presetClass="entr" presetSubtype="0" fill="hold" grpId="0" nodeType="afterEffect">
                                      <p:stCondLst>
                                        <p:cond delay="25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p:bldP spid="17" grpId="0"/>
          <p:bldP spid="18"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1988190"/>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044099"/>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20">
            <a:extLst>
              <a:ext uri="{FF2B5EF4-FFF2-40B4-BE49-F238E27FC236}">
                <a16:creationId xmlns:a16="http://schemas.microsoft.com/office/drawing/2014/main" id="{D2F98A0C-6395-F7BB-B72D-721892E5D115}"/>
              </a:ext>
            </a:extLst>
          </p:cNvPr>
          <p:cNvSpPr>
            <a:spLocks noGrp="1"/>
          </p:cNvSpPr>
          <p:nvPr>
            <p:ph type="title"/>
          </p:nvPr>
        </p:nvSpPr>
        <p:spPr>
          <a:xfrm rot="21259641">
            <a:off x="576428" y="711122"/>
            <a:ext cx="4588088"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Erosión del hielo</a:t>
            </a:r>
            <a:endParaRPr lang="en-GB" sz="3600" dirty="0">
              <a:solidFill>
                <a:schemeClr val="accent3">
                  <a:lumMod val="75000"/>
                </a:schemeClr>
              </a:solidFill>
              <a:latin typeface="+mn-lt"/>
            </a:endParaRPr>
          </a:p>
        </p:txBody>
      </p:sp>
      <p:pic>
        <p:nvPicPr>
          <p:cNvPr id="15" name="Imagen 14" descr="Un dibujo de una persona&#10;&#10;Descripción generada automáticamente con confianza baja">
            <a:extLst>
              <a:ext uri="{FF2B5EF4-FFF2-40B4-BE49-F238E27FC236}">
                <a16:creationId xmlns:a16="http://schemas.microsoft.com/office/drawing/2014/main" id="{B5298CCE-9DF7-D07E-5232-81FCCB9DEF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8673"/>
          <a:stretch/>
        </p:blipFill>
        <p:spPr>
          <a:xfrm>
            <a:off x="901331" y="4040890"/>
            <a:ext cx="2117076" cy="2330872"/>
          </a:xfrm>
          <a:prstGeom prst="rect">
            <a:avLst/>
          </a:prstGeom>
        </p:spPr>
      </p:pic>
      <p:sp>
        <p:nvSpPr>
          <p:cNvPr id="16" name="Bocadillo: rectángulo 15">
            <a:extLst>
              <a:ext uri="{FF2B5EF4-FFF2-40B4-BE49-F238E27FC236}">
                <a16:creationId xmlns:a16="http://schemas.microsoft.com/office/drawing/2014/main" id="{687AE9C5-2F78-0715-2656-A40828F2C4A8}"/>
              </a:ext>
            </a:extLst>
          </p:cNvPr>
          <p:cNvSpPr/>
          <p:nvPr/>
        </p:nvSpPr>
        <p:spPr>
          <a:xfrm>
            <a:off x="755650" y="1819922"/>
            <a:ext cx="4162580" cy="2148395"/>
          </a:xfrm>
          <a:prstGeom prst="wedgeRectCallout">
            <a:avLst>
              <a:gd name="adj1" fmla="val 516"/>
              <a:gd name="adj2" fmla="val 85810"/>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solidFill>
              </a:rPr>
              <a:t>La erosión del hielo es causada principalmente por los glaciares. Los glaciares son grandes ríos de hielo que se mueven lentamente. Estos glaciares a menudo se abren paso a través y por debajo de las montañas, creando valles o nuevas cadenas montañosas. </a:t>
            </a:r>
          </a:p>
        </p:txBody>
      </p:sp>
    </p:spTree>
    <p:extLst>
      <p:ext uri="{BB962C8B-B14F-4D97-AF65-F5344CB8AC3E}">
        <p14:creationId xmlns:p14="http://schemas.microsoft.com/office/powerpoint/2010/main" val="333271413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3.33333E-6 L -0.46979 0.00277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750" fill="hold"/>
                                            <p:tgtEl>
                                              <p:spTgt spid="15"/>
                                            </p:tgtEl>
                                            <p:attrNameLst>
                                              <p:attrName>ppt_x</p:attrName>
                                            </p:attrNameLst>
                                          </p:cBhvr>
                                          <p:tavLst>
                                            <p:tav tm="0">
                                              <p:val>
                                                <p:strVal val="#ppt_x"/>
                                              </p:val>
                                            </p:tav>
                                            <p:tav tm="100000">
                                              <p:val>
                                                <p:strVal val="#ppt_x"/>
                                              </p:val>
                                            </p:tav>
                                          </p:tavLst>
                                        </p:anim>
                                        <p:anim calcmode="lin" valueType="num">
                                          <p:cBhvr additive="base">
                                            <p:cTn id="32" dur="750" fill="hold"/>
                                            <p:tgtEl>
                                              <p:spTgt spid="15"/>
                                            </p:tgtEl>
                                            <p:attrNameLst>
                                              <p:attrName>ppt_y</p:attrName>
                                            </p:attrNameLst>
                                          </p:cBhvr>
                                          <p:tavLst>
                                            <p:tav tm="0">
                                              <p:val>
                                                <p:strVal val="1+#ppt_h/2"/>
                                              </p:val>
                                            </p:tav>
                                            <p:tav tm="100000">
                                              <p:val>
                                                <p:strVal val="#ppt_y"/>
                                              </p:val>
                                            </p:tav>
                                          </p:tavLst>
                                        </p:anim>
                                      </p:childTnLst>
                                    </p:cTn>
                                  </p:par>
                                </p:childTnLst>
                              </p:cTn>
                            </p:par>
                            <p:par>
                              <p:cTn id="33" fill="hold">
                                <p:stCondLst>
                                  <p:cond delay="5250"/>
                                </p:stCondLst>
                                <p:childTnLst>
                                  <p:par>
                                    <p:cTn id="34" presetID="10" presetClass="entr" presetSubtype="0" fill="hold" grpId="0" nodeType="afterEffect">
                                      <p:stCondLst>
                                        <p:cond delay="25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3.33333E-6 L -0.46979 0.00277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750" fill="hold"/>
                                            <p:tgtEl>
                                              <p:spTgt spid="15"/>
                                            </p:tgtEl>
                                            <p:attrNameLst>
                                              <p:attrName>ppt_x</p:attrName>
                                            </p:attrNameLst>
                                          </p:cBhvr>
                                          <p:tavLst>
                                            <p:tav tm="0">
                                              <p:val>
                                                <p:strVal val="#ppt_x"/>
                                              </p:val>
                                            </p:tav>
                                            <p:tav tm="100000">
                                              <p:val>
                                                <p:strVal val="#ppt_x"/>
                                              </p:val>
                                            </p:tav>
                                          </p:tavLst>
                                        </p:anim>
                                        <p:anim calcmode="lin" valueType="num">
                                          <p:cBhvr additive="base">
                                            <p:cTn id="32" dur="750" fill="hold"/>
                                            <p:tgtEl>
                                              <p:spTgt spid="15"/>
                                            </p:tgtEl>
                                            <p:attrNameLst>
                                              <p:attrName>ppt_y</p:attrName>
                                            </p:attrNameLst>
                                          </p:cBhvr>
                                          <p:tavLst>
                                            <p:tav tm="0">
                                              <p:val>
                                                <p:strVal val="1+#ppt_h/2"/>
                                              </p:val>
                                            </p:tav>
                                            <p:tav tm="100000">
                                              <p:val>
                                                <p:strVal val="#ppt_y"/>
                                              </p:val>
                                            </p:tav>
                                          </p:tavLst>
                                        </p:anim>
                                      </p:childTnLst>
                                    </p:cTn>
                                  </p:par>
                                </p:childTnLst>
                              </p:cTn>
                            </p:par>
                            <p:par>
                              <p:cTn id="33" fill="hold">
                                <p:stCondLst>
                                  <p:cond delay="5250"/>
                                </p:stCondLst>
                                <p:childTnLst>
                                  <p:par>
                                    <p:cTn id="34" presetID="10" presetClass="entr" presetSubtype="0" fill="hold" grpId="0" nodeType="afterEffect">
                                      <p:stCondLst>
                                        <p:cond delay="25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6"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295807" y="1988190"/>
            <a:ext cx="4899170" cy="3196206"/>
            <a:chOff x="4865615" y="1887523"/>
            <a:chExt cx="4899170" cy="3196206"/>
          </a:xfrm>
        </p:grpSpPr>
        <p:sp>
          <p:nvSpPr>
            <p:cNvPr id="4" name="Rectangle 3"/>
            <p:cNvSpPr/>
            <p:nvPr/>
          </p:nvSpPr>
          <p:spPr>
            <a:xfrm>
              <a:off x="6073629" y="2239861"/>
              <a:ext cx="3691156" cy="2508308"/>
            </a:xfrm>
            <a:prstGeom prst="rect">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p:cNvSpPr/>
            <p:nvPr/>
          </p:nvSpPr>
          <p:spPr>
            <a:xfrm>
              <a:off x="4865615" y="1887523"/>
              <a:ext cx="3196206" cy="3196206"/>
            </a:xfrm>
            <a:prstGeom prst="ellipse">
              <a:avLst/>
            </a:prstGeom>
            <a:solidFill>
              <a:schemeClr val="bg1"/>
            </a:solidFill>
            <a:ln w="57150">
              <a:solidFill>
                <a:srgbClr val="FFE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Oval 7"/>
          <p:cNvSpPr/>
          <p:nvPr/>
        </p:nvSpPr>
        <p:spPr>
          <a:xfrm>
            <a:off x="5038725" y="2044099"/>
            <a:ext cx="3129636" cy="3129636"/>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4">
            <a:extLst>
              <a:ext uri="{FF2B5EF4-FFF2-40B4-BE49-F238E27FC236}">
                <a16:creationId xmlns:a16="http://schemas.microsoft.com/office/drawing/2014/main" id="{251CECC6-20D8-5911-8DFA-70649EA462AE}"/>
              </a:ext>
            </a:extLst>
          </p:cNvPr>
          <p:cNvSpPr/>
          <p:nvPr/>
        </p:nvSpPr>
        <p:spPr>
          <a:xfrm>
            <a:off x="755650" y="1924300"/>
            <a:ext cx="4100435" cy="1661993"/>
          </a:xfrm>
          <a:prstGeom prst="rect">
            <a:avLst/>
          </a:prstGeom>
        </p:spPr>
        <p:txBody>
          <a:bodyPr wrap="square" lIns="0" tIns="0" rIns="0" bIns="0">
            <a:spAutoFit/>
          </a:bodyPr>
          <a:lstStyle/>
          <a:p>
            <a:r>
              <a:rPr lang="es-MX" dirty="0"/>
              <a:t>La erosión por gravedad ocurre cuando grandes rocas o secciones de rocas son arrastradas en acantilados o montañas por la fuerza de la gravedad. Esto puede provocar deslizamientos de tierra, que alteran mucho el aspecto de un lugar. </a:t>
            </a:r>
            <a:endParaRPr lang="en-GB" dirty="0"/>
          </a:p>
        </p:txBody>
      </p:sp>
      <p:sp>
        <p:nvSpPr>
          <p:cNvPr id="14" name="Title 20">
            <a:extLst>
              <a:ext uri="{FF2B5EF4-FFF2-40B4-BE49-F238E27FC236}">
                <a16:creationId xmlns:a16="http://schemas.microsoft.com/office/drawing/2014/main" id="{729E1E8A-FC59-CA99-6C68-EF39EEACBC86}"/>
              </a:ext>
            </a:extLst>
          </p:cNvPr>
          <p:cNvSpPr>
            <a:spLocks noGrp="1"/>
          </p:cNvSpPr>
          <p:nvPr>
            <p:ph type="title"/>
          </p:nvPr>
        </p:nvSpPr>
        <p:spPr>
          <a:xfrm rot="21259641">
            <a:off x="575310" y="688570"/>
            <a:ext cx="5044416"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Erosión por gravedad</a:t>
            </a:r>
            <a:endParaRPr lang="en-GB" sz="3600" dirty="0">
              <a:solidFill>
                <a:schemeClr val="accent3">
                  <a:lumMod val="75000"/>
                </a:schemeClr>
              </a:solidFill>
              <a:latin typeface="+mn-lt"/>
            </a:endParaRPr>
          </a:p>
        </p:txBody>
      </p:sp>
      <p:sp>
        <p:nvSpPr>
          <p:cNvPr id="16" name="Bocadillo: rectángulo 15">
            <a:extLst>
              <a:ext uri="{FF2B5EF4-FFF2-40B4-BE49-F238E27FC236}">
                <a16:creationId xmlns:a16="http://schemas.microsoft.com/office/drawing/2014/main" id="{51352B83-F229-BF04-18E4-218ED93C5EB2}"/>
              </a:ext>
            </a:extLst>
          </p:cNvPr>
          <p:cNvSpPr/>
          <p:nvPr/>
        </p:nvSpPr>
        <p:spPr>
          <a:xfrm>
            <a:off x="2580452" y="4403324"/>
            <a:ext cx="2391043" cy="1005919"/>
          </a:xfrm>
          <a:prstGeom prst="wedgeRectCallout">
            <a:avLst>
              <a:gd name="adj1" fmla="val -67773"/>
              <a:gd name="adj2" fmla="val -25870"/>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solidFill>
              </a:rPr>
              <a:t>¿En qué hábitats crees que se produce la erosión?</a:t>
            </a:r>
          </a:p>
        </p:txBody>
      </p:sp>
      <p:pic>
        <p:nvPicPr>
          <p:cNvPr id="18" name="Imagen 17" descr="Imagen que contiene persona, parado, vistiendo, mujer&#10;&#10;Descripción generada automáticamente">
            <a:extLst>
              <a:ext uri="{FF2B5EF4-FFF2-40B4-BE49-F238E27FC236}">
                <a16:creationId xmlns:a16="http://schemas.microsoft.com/office/drawing/2014/main" id="{74FE9EF6-2763-46BE-D43D-8109B85540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4919" b="56633"/>
          <a:stretch/>
        </p:blipFill>
        <p:spPr>
          <a:xfrm flipH="1">
            <a:off x="678760" y="3825446"/>
            <a:ext cx="1987628" cy="2546315"/>
          </a:xfrm>
          <a:prstGeom prst="rect">
            <a:avLst/>
          </a:prstGeom>
        </p:spPr>
      </p:pic>
    </p:spTree>
    <p:extLst>
      <p:ext uri="{BB962C8B-B14F-4D97-AF65-F5344CB8AC3E}">
        <p14:creationId xmlns:p14="http://schemas.microsoft.com/office/powerpoint/2010/main" val="412017932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42" presetClass="path" presetSubtype="0" accel="50000" fill="hold" nodeType="afterEffect" p14:presetBounceEnd="52000">
                                      <p:stCondLst>
                                        <p:cond delay="0"/>
                                      </p:stCondLst>
                                      <p:childTnLst>
                                        <p:animMotion origin="layout" path="M 1.38889E-6 3.33333E-6 L -0.46979 0.00277 " pathEditMode="relative" rAng="0" ptsTypes="AA" p14:bounceEnd="52000">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750"/>
                                            <p:tgtEl>
                                              <p:spTgt spid="13">
                                                <p:txEl>
                                                  <p:pRg st="0" end="0"/>
                                                </p:txEl>
                                              </p:spTgt>
                                            </p:tgtEl>
                                          </p:cBhvr>
                                        </p:animEffect>
                                      </p:childTnLst>
                                    </p:cTn>
                                  </p:par>
                                </p:childTnLst>
                              </p:cTn>
                            </p:par>
                            <p:par>
                              <p:cTn id="32" fill="hold">
                                <p:stCondLst>
                                  <p:cond delay="5250"/>
                                </p:stCondLst>
                                <p:childTnLst>
                                  <p:par>
                                    <p:cTn id="33" presetID="2" presetClass="entr" presetSubtype="4" fill="hold" nodeType="afterEffect">
                                      <p:stCondLst>
                                        <p:cond delay="50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750" fill="hold"/>
                                            <p:tgtEl>
                                              <p:spTgt spid="18"/>
                                            </p:tgtEl>
                                            <p:attrNameLst>
                                              <p:attrName>ppt_x</p:attrName>
                                            </p:attrNameLst>
                                          </p:cBhvr>
                                          <p:tavLst>
                                            <p:tav tm="0">
                                              <p:val>
                                                <p:strVal val="#ppt_x"/>
                                              </p:val>
                                            </p:tav>
                                            <p:tav tm="100000">
                                              <p:val>
                                                <p:strVal val="#ppt_x"/>
                                              </p:val>
                                            </p:tav>
                                          </p:tavLst>
                                        </p:anim>
                                        <p:anim calcmode="lin" valueType="num">
                                          <p:cBhvr additive="base">
                                            <p:cTn id="36" dur="750" fill="hold"/>
                                            <p:tgtEl>
                                              <p:spTgt spid="18"/>
                                            </p:tgtEl>
                                            <p:attrNameLst>
                                              <p:attrName>ppt_y</p:attrName>
                                            </p:attrNameLst>
                                          </p:cBhvr>
                                          <p:tavLst>
                                            <p:tav tm="0">
                                              <p:val>
                                                <p:strVal val="1+#ppt_h/2"/>
                                              </p:val>
                                            </p:tav>
                                            <p:tav tm="100000">
                                              <p:val>
                                                <p:strVal val="#ppt_y"/>
                                              </p:val>
                                            </p:tav>
                                          </p:tavLst>
                                        </p:anim>
                                      </p:childTnLst>
                                    </p:cTn>
                                  </p:par>
                                </p:childTnLst>
                              </p:cTn>
                            </p:par>
                            <p:par>
                              <p:cTn id="37" fill="hold">
                                <p:stCondLst>
                                  <p:cond delay="6500"/>
                                </p:stCondLst>
                                <p:childTnLst>
                                  <p:par>
                                    <p:cTn id="38" presetID="10" presetClass="entr" presetSubtype="0" fill="hold" grpId="0"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42" presetClass="path" presetSubtype="0" accel="50000" fill="hold" nodeType="afterEffect">
                                      <p:stCondLst>
                                        <p:cond delay="0"/>
                                      </p:stCondLst>
                                      <p:childTnLst>
                                        <p:animMotion origin="layout" path="M 1.38889E-6 3.33333E-6 L -0.46979 0.00277 " pathEditMode="relative" rAng="0" ptsTypes="AA">
                                          <p:cBhvr>
                                            <p:cTn id="23" dur="2000" fill="hold"/>
                                            <p:tgtEl>
                                              <p:spTgt spid="6"/>
                                            </p:tgtEl>
                                            <p:attrNameLst>
                                              <p:attrName>ppt_x</p:attrName>
                                              <p:attrName>ppt_y</p:attrName>
                                            </p:attrNameLst>
                                          </p:cBhvr>
                                          <p:rCtr x="-23490" y="139"/>
                                        </p:animMotion>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750"/>
                                            <p:tgtEl>
                                              <p:spTgt spid="13">
                                                <p:txEl>
                                                  <p:pRg st="0" end="0"/>
                                                </p:txEl>
                                              </p:spTgt>
                                            </p:tgtEl>
                                          </p:cBhvr>
                                        </p:animEffect>
                                      </p:childTnLst>
                                    </p:cTn>
                                  </p:par>
                                </p:childTnLst>
                              </p:cTn>
                            </p:par>
                            <p:par>
                              <p:cTn id="32" fill="hold">
                                <p:stCondLst>
                                  <p:cond delay="5250"/>
                                </p:stCondLst>
                                <p:childTnLst>
                                  <p:par>
                                    <p:cTn id="33" presetID="2" presetClass="entr" presetSubtype="4" fill="hold" nodeType="afterEffect">
                                      <p:stCondLst>
                                        <p:cond delay="50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750" fill="hold"/>
                                            <p:tgtEl>
                                              <p:spTgt spid="18"/>
                                            </p:tgtEl>
                                            <p:attrNameLst>
                                              <p:attrName>ppt_x</p:attrName>
                                            </p:attrNameLst>
                                          </p:cBhvr>
                                          <p:tavLst>
                                            <p:tav tm="0">
                                              <p:val>
                                                <p:strVal val="#ppt_x"/>
                                              </p:val>
                                            </p:tav>
                                            <p:tav tm="100000">
                                              <p:val>
                                                <p:strVal val="#ppt_x"/>
                                              </p:val>
                                            </p:tav>
                                          </p:tavLst>
                                        </p:anim>
                                        <p:anim calcmode="lin" valueType="num">
                                          <p:cBhvr additive="base">
                                            <p:cTn id="36" dur="750" fill="hold"/>
                                            <p:tgtEl>
                                              <p:spTgt spid="18"/>
                                            </p:tgtEl>
                                            <p:attrNameLst>
                                              <p:attrName>ppt_y</p:attrName>
                                            </p:attrNameLst>
                                          </p:cBhvr>
                                          <p:tavLst>
                                            <p:tav tm="0">
                                              <p:val>
                                                <p:strVal val="1+#ppt_h/2"/>
                                              </p:val>
                                            </p:tav>
                                            <p:tav tm="100000">
                                              <p:val>
                                                <p:strVal val="#ppt_y"/>
                                              </p:val>
                                            </p:tav>
                                          </p:tavLst>
                                        </p:anim>
                                      </p:childTnLst>
                                    </p:cTn>
                                  </p:par>
                                </p:childTnLst>
                              </p:cTn>
                            </p:par>
                            <p:par>
                              <p:cTn id="37" fill="hold">
                                <p:stCondLst>
                                  <p:cond delay="6500"/>
                                </p:stCondLst>
                                <p:childTnLst>
                                  <p:par>
                                    <p:cTn id="38" presetID="10" presetClass="entr" presetSubtype="0" fill="hold" grpId="0"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6"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 Side Corner Rectangle 2"/>
          <p:cNvSpPr/>
          <p:nvPr/>
        </p:nvSpPr>
        <p:spPr>
          <a:xfrm rot="16200000">
            <a:off x="5268841" y="885255"/>
            <a:ext cx="5283086" cy="5132054"/>
          </a:xfrm>
          <a:prstGeom prst="round2SameRect">
            <a:avLst>
              <a:gd name="adj1" fmla="val 50000"/>
              <a:gd name="adj2" fmla="val 0"/>
            </a:avLst>
          </a:prstGeom>
          <a:solidFill>
            <a:srgbClr val="FFE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326524" y="1784734"/>
            <a:ext cx="2776249" cy="2776249"/>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762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p:cNvSpPr/>
          <p:nvPr/>
        </p:nvSpPr>
        <p:spPr>
          <a:xfrm>
            <a:off x="6641663" y="4035226"/>
            <a:ext cx="1856491" cy="1856491"/>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762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20">
            <a:extLst>
              <a:ext uri="{FF2B5EF4-FFF2-40B4-BE49-F238E27FC236}">
                <a16:creationId xmlns:a16="http://schemas.microsoft.com/office/drawing/2014/main" id="{013D9D46-1A0C-695B-E4DB-14367DF48978}"/>
              </a:ext>
            </a:extLst>
          </p:cNvPr>
          <p:cNvSpPr>
            <a:spLocks noGrp="1"/>
          </p:cNvSpPr>
          <p:nvPr>
            <p:ph type="title"/>
          </p:nvPr>
        </p:nvSpPr>
        <p:spPr>
          <a:xfrm rot="21259641">
            <a:off x="573161" y="645210"/>
            <a:ext cx="5921749" cy="763863"/>
          </a:xfrm>
          <a:prstGeom prst="roundRect">
            <a:avLst>
              <a:gd name="adj" fmla="val 0"/>
            </a:avLst>
          </a:prstGeom>
          <a:solidFill>
            <a:srgbClr val="FFE864"/>
          </a:solidFill>
          <a:ln>
            <a:noFill/>
          </a:ln>
        </p:spPr>
        <p:txBody>
          <a:bodyPr/>
          <a:lstStyle/>
          <a:p>
            <a:pPr algn="ctr"/>
            <a:r>
              <a:rPr lang="es-MX" sz="3600" dirty="0">
                <a:solidFill>
                  <a:schemeClr val="accent3">
                    <a:lumMod val="75000"/>
                  </a:schemeClr>
                </a:solidFill>
                <a:latin typeface="+mn-lt"/>
              </a:rPr>
              <a:t>¿Dónde ocurre la erosión?</a:t>
            </a:r>
            <a:endParaRPr lang="en-GB" sz="3600" dirty="0">
              <a:solidFill>
                <a:schemeClr val="accent3">
                  <a:lumMod val="75000"/>
                </a:schemeClr>
              </a:solidFill>
              <a:latin typeface="+mn-lt"/>
            </a:endParaRPr>
          </a:p>
        </p:txBody>
      </p:sp>
      <p:sp>
        <p:nvSpPr>
          <p:cNvPr id="7" name="CuadroTexto 6">
            <a:extLst>
              <a:ext uri="{FF2B5EF4-FFF2-40B4-BE49-F238E27FC236}">
                <a16:creationId xmlns:a16="http://schemas.microsoft.com/office/drawing/2014/main" id="{03E4085E-72AF-0E7B-924B-BD9AA402115F}"/>
              </a:ext>
            </a:extLst>
          </p:cNvPr>
          <p:cNvSpPr txBox="1"/>
          <p:nvPr/>
        </p:nvSpPr>
        <p:spPr>
          <a:xfrm>
            <a:off x="663607" y="1836932"/>
            <a:ext cx="4006049" cy="2031325"/>
          </a:xfrm>
          <a:prstGeom prst="rect">
            <a:avLst/>
          </a:prstGeom>
          <a:noFill/>
        </p:spPr>
        <p:txBody>
          <a:bodyPr wrap="square">
            <a:spAutoFit/>
          </a:bodyPr>
          <a:lstStyle/>
          <a:p>
            <a:r>
              <a:rPr lang="es-MX" b="1" dirty="0"/>
              <a:t>La erosión ocurre en todo el mundo. Los lugares que son susceptibles</a:t>
            </a:r>
            <a:br>
              <a:rPr lang="es-MX" b="1" dirty="0"/>
            </a:br>
            <a:r>
              <a:rPr lang="es-MX" b="1" dirty="0"/>
              <a:t>a la erosión a menudo tienen muy poca vegetación y están formados por materiales blandos como</a:t>
            </a:r>
            <a:br>
              <a:rPr lang="es-MX" b="1" dirty="0"/>
            </a:br>
            <a:r>
              <a:rPr lang="es-MX" b="1" dirty="0"/>
              <a:t>tierra, arena o roca calcárea. </a:t>
            </a:r>
            <a:br>
              <a:rPr lang="es-MX" b="1" dirty="0"/>
            </a:br>
            <a:r>
              <a:rPr lang="en-US" b="1" dirty="0" err="1"/>
              <a:t>Esto</a:t>
            </a:r>
            <a:r>
              <a:rPr lang="en-US" b="1" dirty="0"/>
              <a:t> </a:t>
            </a:r>
            <a:r>
              <a:rPr lang="en-US" b="1" dirty="0" err="1"/>
              <a:t>incluye</a:t>
            </a:r>
            <a:r>
              <a:rPr lang="en-US" b="1" dirty="0"/>
              <a:t>:</a:t>
            </a:r>
          </a:p>
        </p:txBody>
      </p:sp>
      <p:pic>
        <p:nvPicPr>
          <p:cNvPr id="9" name="Imagen 8" descr="Logotipo, Icono&#10;&#10;Descripción generada automáticamente">
            <a:extLst>
              <a:ext uri="{FF2B5EF4-FFF2-40B4-BE49-F238E27FC236}">
                <a16:creationId xmlns:a16="http://schemas.microsoft.com/office/drawing/2014/main" id="{9087E4FC-7C61-7FD6-C2D1-78A5095AE7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22" y="4131867"/>
            <a:ext cx="429964" cy="429964"/>
          </a:xfrm>
          <a:prstGeom prst="rect">
            <a:avLst/>
          </a:prstGeom>
        </p:spPr>
      </p:pic>
      <p:pic>
        <p:nvPicPr>
          <p:cNvPr id="14" name="Imagen 13" descr="Logotipo, Icono&#10;&#10;Descripción generada automáticamente">
            <a:extLst>
              <a:ext uri="{FF2B5EF4-FFF2-40B4-BE49-F238E27FC236}">
                <a16:creationId xmlns:a16="http://schemas.microsoft.com/office/drawing/2014/main" id="{DD37E66B-D473-5D4F-AB74-1C41DED2E8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22" y="4644525"/>
            <a:ext cx="429964" cy="429964"/>
          </a:xfrm>
          <a:prstGeom prst="rect">
            <a:avLst/>
          </a:prstGeom>
        </p:spPr>
      </p:pic>
      <p:pic>
        <p:nvPicPr>
          <p:cNvPr id="15" name="Imagen 14" descr="Logotipo, Icono&#10;&#10;Descripción generada automáticamente">
            <a:extLst>
              <a:ext uri="{FF2B5EF4-FFF2-40B4-BE49-F238E27FC236}">
                <a16:creationId xmlns:a16="http://schemas.microsoft.com/office/drawing/2014/main" id="{BDA59302-00CC-C9CD-5608-A3D845F206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22" y="5160300"/>
            <a:ext cx="429964" cy="429964"/>
          </a:xfrm>
          <a:prstGeom prst="rect">
            <a:avLst/>
          </a:prstGeom>
        </p:spPr>
      </p:pic>
      <p:pic>
        <p:nvPicPr>
          <p:cNvPr id="16" name="Imagen 15" descr="Logotipo, Icono&#10;&#10;Descripción generada automáticamente">
            <a:extLst>
              <a:ext uri="{FF2B5EF4-FFF2-40B4-BE49-F238E27FC236}">
                <a16:creationId xmlns:a16="http://schemas.microsoft.com/office/drawing/2014/main" id="{75926D7D-69C8-2F4B-8280-450F6E6DB6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22" y="5678929"/>
            <a:ext cx="429964" cy="429964"/>
          </a:xfrm>
          <a:prstGeom prst="rect">
            <a:avLst/>
          </a:prstGeom>
        </p:spPr>
      </p:pic>
      <p:sp>
        <p:nvSpPr>
          <p:cNvPr id="17" name="CuadroTexto 16">
            <a:extLst>
              <a:ext uri="{FF2B5EF4-FFF2-40B4-BE49-F238E27FC236}">
                <a16:creationId xmlns:a16="http://schemas.microsoft.com/office/drawing/2014/main" id="{1B696AEC-C490-0CD4-14D7-772E8FDD8761}"/>
              </a:ext>
            </a:extLst>
          </p:cNvPr>
          <p:cNvSpPr txBox="1"/>
          <p:nvPr/>
        </p:nvSpPr>
        <p:spPr>
          <a:xfrm>
            <a:off x="1233997" y="4151692"/>
            <a:ext cx="3435659" cy="369332"/>
          </a:xfrm>
          <a:prstGeom prst="rect">
            <a:avLst/>
          </a:prstGeom>
          <a:noFill/>
        </p:spPr>
        <p:txBody>
          <a:bodyPr wrap="square" rtlCol="0">
            <a:spAutoFit/>
          </a:bodyPr>
          <a:lstStyle/>
          <a:p>
            <a:r>
              <a:rPr lang="es-MX" dirty="0">
                <a:solidFill>
                  <a:schemeClr val="dk1"/>
                </a:solidFill>
                <a:ea typeface="Arial"/>
                <a:cs typeface="Arial"/>
                <a:sym typeface="Arial"/>
              </a:rPr>
              <a:t>Playas.</a:t>
            </a:r>
          </a:p>
        </p:txBody>
      </p:sp>
      <p:sp>
        <p:nvSpPr>
          <p:cNvPr id="18" name="CuadroTexto 17">
            <a:extLst>
              <a:ext uri="{FF2B5EF4-FFF2-40B4-BE49-F238E27FC236}">
                <a16:creationId xmlns:a16="http://schemas.microsoft.com/office/drawing/2014/main" id="{FD432A30-4C9F-A66D-01CB-B6197E2512E8}"/>
              </a:ext>
            </a:extLst>
          </p:cNvPr>
          <p:cNvSpPr txBox="1"/>
          <p:nvPr/>
        </p:nvSpPr>
        <p:spPr>
          <a:xfrm>
            <a:off x="1233997" y="4667467"/>
            <a:ext cx="3639844" cy="369332"/>
          </a:xfrm>
          <a:prstGeom prst="rect">
            <a:avLst/>
          </a:prstGeom>
          <a:noFill/>
        </p:spPr>
        <p:txBody>
          <a:bodyPr wrap="square" rtlCol="0">
            <a:spAutoFit/>
          </a:bodyPr>
          <a:lstStyle/>
          <a:p>
            <a:r>
              <a:rPr lang="es-MX" dirty="0">
                <a:solidFill>
                  <a:schemeClr val="dk1"/>
                </a:solidFill>
                <a:ea typeface="Arial"/>
                <a:cs typeface="Arial"/>
                <a:sym typeface="Arial"/>
              </a:rPr>
              <a:t>Montañas.</a:t>
            </a:r>
          </a:p>
        </p:txBody>
      </p:sp>
      <p:sp>
        <p:nvSpPr>
          <p:cNvPr id="19" name="CuadroTexto 18">
            <a:extLst>
              <a:ext uri="{FF2B5EF4-FFF2-40B4-BE49-F238E27FC236}">
                <a16:creationId xmlns:a16="http://schemas.microsoft.com/office/drawing/2014/main" id="{DE08004E-BAA0-05AE-688D-6581820E4DBE}"/>
              </a:ext>
            </a:extLst>
          </p:cNvPr>
          <p:cNvSpPr txBox="1"/>
          <p:nvPr/>
        </p:nvSpPr>
        <p:spPr>
          <a:xfrm>
            <a:off x="1233997" y="5175292"/>
            <a:ext cx="4110360" cy="369332"/>
          </a:xfrm>
          <a:prstGeom prst="rect">
            <a:avLst/>
          </a:prstGeom>
          <a:noFill/>
        </p:spPr>
        <p:txBody>
          <a:bodyPr wrap="square" rtlCol="0">
            <a:spAutoFit/>
          </a:bodyPr>
          <a:lstStyle/>
          <a:p>
            <a:r>
              <a:rPr lang="es-MX" dirty="0">
                <a:solidFill>
                  <a:schemeClr val="dk1"/>
                </a:solidFill>
                <a:ea typeface="Arial"/>
                <a:cs typeface="Arial"/>
                <a:sym typeface="Arial"/>
              </a:rPr>
              <a:t>Desiertos.</a:t>
            </a:r>
          </a:p>
        </p:txBody>
      </p:sp>
      <p:sp>
        <p:nvSpPr>
          <p:cNvPr id="20" name="CuadroTexto 19">
            <a:extLst>
              <a:ext uri="{FF2B5EF4-FFF2-40B4-BE49-F238E27FC236}">
                <a16:creationId xmlns:a16="http://schemas.microsoft.com/office/drawing/2014/main" id="{431BB289-76C7-9865-E311-36215DBE4C61}"/>
              </a:ext>
            </a:extLst>
          </p:cNvPr>
          <p:cNvSpPr txBox="1"/>
          <p:nvPr/>
        </p:nvSpPr>
        <p:spPr>
          <a:xfrm>
            <a:off x="1233997" y="5678929"/>
            <a:ext cx="3435659" cy="369332"/>
          </a:xfrm>
          <a:prstGeom prst="rect">
            <a:avLst/>
          </a:prstGeom>
          <a:noFill/>
        </p:spPr>
        <p:txBody>
          <a:bodyPr wrap="square" rtlCol="0">
            <a:spAutoFit/>
          </a:bodyPr>
          <a:lstStyle/>
          <a:p>
            <a:r>
              <a:rPr lang="es-MX" dirty="0">
                <a:solidFill>
                  <a:schemeClr val="dk1"/>
                </a:solidFill>
                <a:ea typeface="Arial"/>
                <a:cs typeface="Arial"/>
                <a:sym typeface="Arial"/>
              </a:rPr>
              <a:t>Lechos de ríos.</a:t>
            </a:r>
          </a:p>
        </p:txBody>
      </p:sp>
    </p:spTree>
    <p:extLst>
      <p:ext uri="{BB962C8B-B14F-4D97-AF65-F5344CB8AC3E}">
        <p14:creationId xmlns:p14="http://schemas.microsoft.com/office/powerpoint/2010/main" val="287034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10" presetClass="entr" presetSubtype="0" fill="hold" grpId="0" nodeType="afterEffect">
                                  <p:stCondLst>
                                    <p:cond delay="50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3000"/>
                            </p:stCondLst>
                            <p:childTnLst>
                              <p:par>
                                <p:cTn id="26" presetID="10" presetClass="entr" presetSubtype="0" fill="hold" grpId="0" nodeType="after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4000"/>
                            </p:stCondLst>
                            <p:childTnLst>
                              <p:par>
                                <p:cTn id="30" presetID="10" presetClass="entr" presetSubtype="0" fill="hold" grpId="0" nodeType="afterEffect">
                                  <p:stCondLst>
                                    <p:cond delay="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childTnLst>
                                </p:cTn>
                              </p:par>
                            </p:childTnLst>
                          </p:cTn>
                        </p:par>
                        <p:par>
                          <p:cTn id="33" fill="hold">
                            <p:stCondLst>
                              <p:cond delay="5500"/>
                            </p:stCondLst>
                            <p:childTnLst>
                              <p:par>
                                <p:cTn id="34" presetID="26" presetClass="entr" presetSubtype="0" fill="hold" nodeType="afterEffect">
                                  <p:stCondLst>
                                    <p:cond delay="25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80">
                                          <p:stCondLst>
                                            <p:cond delay="0"/>
                                          </p:stCondLst>
                                        </p:cTn>
                                        <p:tgtEl>
                                          <p:spTgt spid="9"/>
                                        </p:tgtEl>
                                      </p:cBhvr>
                                    </p:animEffect>
                                    <p:anim calcmode="lin" valueType="num">
                                      <p:cBhvr>
                                        <p:cTn id="3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2" dur="26">
                                          <p:stCondLst>
                                            <p:cond delay="650"/>
                                          </p:stCondLst>
                                        </p:cTn>
                                        <p:tgtEl>
                                          <p:spTgt spid="9"/>
                                        </p:tgtEl>
                                      </p:cBhvr>
                                      <p:to x="100000" y="60000"/>
                                    </p:animScale>
                                    <p:animScale>
                                      <p:cBhvr>
                                        <p:cTn id="43" dur="166" decel="50000">
                                          <p:stCondLst>
                                            <p:cond delay="676"/>
                                          </p:stCondLst>
                                        </p:cTn>
                                        <p:tgtEl>
                                          <p:spTgt spid="9"/>
                                        </p:tgtEl>
                                      </p:cBhvr>
                                      <p:to x="100000" y="100000"/>
                                    </p:animScale>
                                    <p:animScale>
                                      <p:cBhvr>
                                        <p:cTn id="44" dur="26">
                                          <p:stCondLst>
                                            <p:cond delay="1312"/>
                                          </p:stCondLst>
                                        </p:cTn>
                                        <p:tgtEl>
                                          <p:spTgt spid="9"/>
                                        </p:tgtEl>
                                      </p:cBhvr>
                                      <p:to x="100000" y="80000"/>
                                    </p:animScale>
                                    <p:animScale>
                                      <p:cBhvr>
                                        <p:cTn id="45" dur="166" decel="50000">
                                          <p:stCondLst>
                                            <p:cond delay="1338"/>
                                          </p:stCondLst>
                                        </p:cTn>
                                        <p:tgtEl>
                                          <p:spTgt spid="9"/>
                                        </p:tgtEl>
                                      </p:cBhvr>
                                      <p:to x="100000" y="100000"/>
                                    </p:animScale>
                                    <p:animScale>
                                      <p:cBhvr>
                                        <p:cTn id="46" dur="26">
                                          <p:stCondLst>
                                            <p:cond delay="1642"/>
                                          </p:stCondLst>
                                        </p:cTn>
                                        <p:tgtEl>
                                          <p:spTgt spid="9"/>
                                        </p:tgtEl>
                                      </p:cBhvr>
                                      <p:to x="100000" y="90000"/>
                                    </p:animScale>
                                    <p:animScale>
                                      <p:cBhvr>
                                        <p:cTn id="47" dur="166" decel="50000">
                                          <p:stCondLst>
                                            <p:cond delay="1668"/>
                                          </p:stCondLst>
                                        </p:cTn>
                                        <p:tgtEl>
                                          <p:spTgt spid="9"/>
                                        </p:tgtEl>
                                      </p:cBhvr>
                                      <p:to x="100000" y="100000"/>
                                    </p:animScale>
                                    <p:animScale>
                                      <p:cBhvr>
                                        <p:cTn id="48" dur="26">
                                          <p:stCondLst>
                                            <p:cond delay="1808"/>
                                          </p:stCondLst>
                                        </p:cTn>
                                        <p:tgtEl>
                                          <p:spTgt spid="9"/>
                                        </p:tgtEl>
                                      </p:cBhvr>
                                      <p:to x="100000" y="95000"/>
                                    </p:animScale>
                                    <p:animScale>
                                      <p:cBhvr>
                                        <p:cTn id="49" dur="166" decel="50000">
                                          <p:stCondLst>
                                            <p:cond delay="1834"/>
                                          </p:stCondLst>
                                        </p:cTn>
                                        <p:tgtEl>
                                          <p:spTgt spid="9"/>
                                        </p:tgtEl>
                                      </p:cBhvr>
                                      <p:to x="100000" y="100000"/>
                                    </p:animScale>
                                  </p:childTnLst>
                                </p:cTn>
                              </p:par>
                            </p:childTnLst>
                          </p:cTn>
                        </p:par>
                        <p:par>
                          <p:cTn id="50" fill="hold">
                            <p:stCondLst>
                              <p:cond delay="7750"/>
                            </p:stCondLst>
                            <p:childTnLst>
                              <p:par>
                                <p:cTn id="51" presetID="10" presetClass="entr" presetSubtype="0"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par>
                          <p:cTn id="54" fill="hold">
                            <p:stCondLst>
                              <p:cond delay="8250"/>
                            </p:stCondLst>
                            <p:childTnLst>
                              <p:par>
                                <p:cTn id="55" presetID="26" presetClass="entr" presetSubtype="0" fill="hold"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80">
                                          <p:stCondLst>
                                            <p:cond delay="0"/>
                                          </p:stCondLst>
                                        </p:cTn>
                                        <p:tgtEl>
                                          <p:spTgt spid="14"/>
                                        </p:tgtEl>
                                      </p:cBhvr>
                                    </p:animEffect>
                                    <p:anim calcmode="lin" valueType="num">
                                      <p:cBhvr>
                                        <p:cTn id="5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3" dur="26">
                                          <p:stCondLst>
                                            <p:cond delay="650"/>
                                          </p:stCondLst>
                                        </p:cTn>
                                        <p:tgtEl>
                                          <p:spTgt spid="14"/>
                                        </p:tgtEl>
                                      </p:cBhvr>
                                      <p:to x="100000" y="60000"/>
                                    </p:animScale>
                                    <p:animScale>
                                      <p:cBhvr>
                                        <p:cTn id="64" dur="166" decel="50000">
                                          <p:stCondLst>
                                            <p:cond delay="676"/>
                                          </p:stCondLst>
                                        </p:cTn>
                                        <p:tgtEl>
                                          <p:spTgt spid="14"/>
                                        </p:tgtEl>
                                      </p:cBhvr>
                                      <p:to x="100000" y="100000"/>
                                    </p:animScale>
                                    <p:animScale>
                                      <p:cBhvr>
                                        <p:cTn id="65" dur="26">
                                          <p:stCondLst>
                                            <p:cond delay="1312"/>
                                          </p:stCondLst>
                                        </p:cTn>
                                        <p:tgtEl>
                                          <p:spTgt spid="14"/>
                                        </p:tgtEl>
                                      </p:cBhvr>
                                      <p:to x="100000" y="80000"/>
                                    </p:animScale>
                                    <p:animScale>
                                      <p:cBhvr>
                                        <p:cTn id="66" dur="166" decel="50000">
                                          <p:stCondLst>
                                            <p:cond delay="1338"/>
                                          </p:stCondLst>
                                        </p:cTn>
                                        <p:tgtEl>
                                          <p:spTgt spid="14"/>
                                        </p:tgtEl>
                                      </p:cBhvr>
                                      <p:to x="100000" y="100000"/>
                                    </p:animScale>
                                    <p:animScale>
                                      <p:cBhvr>
                                        <p:cTn id="67" dur="26">
                                          <p:stCondLst>
                                            <p:cond delay="1642"/>
                                          </p:stCondLst>
                                        </p:cTn>
                                        <p:tgtEl>
                                          <p:spTgt spid="14"/>
                                        </p:tgtEl>
                                      </p:cBhvr>
                                      <p:to x="100000" y="90000"/>
                                    </p:animScale>
                                    <p:animScale>
                                      <p:cBhvr>
                                        <p:cTn id="68" dur="166" decel="50000">
                                          <p:stCondLst>
                                            <p:cond delay="1668"/>
                                          </p:stCondLst>
                                        </p:cTn>
                                        <p:tgtEl>
                                          <p:spTgt spid="14"/>
                                        </p:tgtEl>
                                      </p:cBhvr>
                                      <p:to x="100000" y="100000"/>
                                    </p:animScale>
                                    <p:animScale>
                                      <p:cBhvr>
                                        <p:cTn id="69" dur="26">
                                          <p:stCondLst>
                                            <p:cond delay="1808"/>
                                          </p:stCondLst>
                                        </p:cTn>
                                        <p:tgtEl>
                                          <p:spTgt spid="14"/>
                                        </p:tgtEl>
                                      </p:cBhvr>
                                      <p:to x="100000" y="95000"/>
                                    </p:animScale>
                                    <p:animScale>
                                      <p:cBhvr>
                                        <p:cTn id="70" dur="166" decel="50000">
                                          <p:stCondLst>
                                            <p:cond delay="1834"/>
                                          </p:stCondLst>
                                        </p:cTn>
                                        <p:tgtEl>
                                          <p:spTgt spid="14"/>
                                        </p:tgtEl>
                                      </p:cBhvr>
                                      <p:to x="100000" y="100000"/>
                                    </p:animScale>
                                  </p:childTnLst>
                                </p:cTn>
                              </p:par>
                            </p:childTnLst>
                          </p:cTn>
                        </p:par>
                        <p:par>
                          <p:cTn id="71" fill="hold">
                            <p:stCondLst>
                              <p:cond delay="10250"/>
                            </p:stCondLst>
                            <p:childTnLst>
                              <p:par>
                                <p:cTn id="72" presetID="10" presetClass="entr" presetSubtype="0" fill="hold" grpId="0"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childTnLst>
                          </p:cTn>
                        </p:par>
                        <p:par>
                          <p:cTn id="75" fill="hold">
                            <p:stCondLst>
                              <p:cond delay="10750"/>
                            </p:stCondLst>
                            <p:childTnLst>
                              <p:par>
                                <p:cTn id="76" presetID="26" presetClass="entr" presetSubtype="0" fill="hold" nodeType="after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wipe(down)">
                                      <p:cBhvr>
                                        <p:cTn id="78" dur="580">
                                          <p:stCondLst>
                                            <p:cond delay="0"/>
                                          </p:stCondLst>
                                        </p:cTn>
                                        <p:tgtEl>
                                          <p:spTgt spid="15"/>
                                        </p:tgtEl>
                                      </p:cBhvr>
                                    </p:animEffect>
                                    <p:anim calcmode="lin" valueType="num">
                                      <p:cBhvr>
                                        <p:cTn id="7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4" dur="26">
                                          <p:stCondLst>
                                            <p:cond delay="650"/>
                                          </p:stCondLst>
                                        </p:cTn>
                                        <p:tgtEl>
                                          <p:spTgt spid="15"/>
                                        </p:tgtEl>
                                      </p:cBhvr>
                                      <p:to x="100000" y="60000"/>
                                    </p:animScale>
                                    <p:animScale>
                                      <p:cBhvr>
                                        <p:cTn id="85" dur="166" decel="50000">
                                          <p:stCondLst>
                                            <p:cond delay="676"/>
                                          </p:stCondLst>
                                        </p:cTn>
                                        <p:tgtEl>
                                          <p:spTgt spid="15"/>
                                        </p:tgtEl>
                                      </p:cBhvr>
                                      <p:to x="100000" y="100000"/>
                                    </p:animScale>
                                    <p:animScale>
                                      <p:cBhvr>
                                        <p:cTn id="86" dur="26">
                                          <p:stCondLst>
                                            <p:cond delay="1312"/>
                                          </p:stCondLst>
                                        </p:cTn>
                                        <p:tgtEl>
                                          <p:spTgt spid="15"/>
                                        </p:tgtEl>
                                      </p:cBhvr>
                                      <p:to x="100000" y="80000"/>
                                    </p:animScale>
                                    <p:animScale>
                                      <p:cBhvr>
                                        <p:cTn id="87" dur="166" decel="50000">
                                          <p:stCondLst>
                                            <p:cond delay="1338"/>
                                          </p:stCondLst>
                                        </p:cTn>
                                        <p:tgtEl>
                                          <p:spTgt spid="15"/>
                                        </p:tgtEl>
                                      </p:cBhvr>
                                      <p:to x="100000" y="100000"/>
                                    </p:animScale>
                                    <p:animScale>
                                      <p:cBhvr>
                                        <p:cTn id="88" dur="26">
                                          <p:stCondLst>
                                            <p:cond delay="1642"/>
                                          </p:stCondLst>
                                        </p:cTn>
                                        <p:tgtEl>
                                          <p:spTgt spid="15"/>
                                        </p:tgtEl>
                                      </p:cBhvr>
                                      <p:to x="100000" y="90000"/>
                                    </p:animScale>
                                    <p:animScale>
                                      <p:cBhvr>
                                        <p:cTn id="89" dur="166" decel="50000">
                                          <p:stCondLst>
                                            <p:cond delay="1668"/>
                                          </p:stCondLst>
                                        </p:cTn>
                                        <p:tgtEl>
                                          <p:spTgt spid="15"/>
                                        </p:tgtEl>
                                      </p:cBhvr>
                                      <p:to x="100000" y="100000"/>
                                    </p:animScale>
                                    <p:animScale>
                                      <p:cBhvr>
                                        <p:cTn id="90" dur="26">
                                          <p:stCondLst>
                                            <p:cond delay="1808"/>
                                          </p:stCondLst>
                                        </p:cTn>
                                        <p:tgtEl>
                                          <p:spTgt spid="15"/>
                                        </p:tgtEl>
                                      </p:cBhvr>
                                      <p:to x="100000" y="95000"/>
                                    </p:animScale>
                                    <p:animScale>
                                      <p:cBhvr>
                                        <p:cTn id="91" dur="166" decel="50000">
                                          <p:stCondLst>
                                            <p:cond delay="1834"/>
                                          </p:stCondLst>
                                        </p:cTn>
                                        <p:tgtEl>
                                          <p:spTgt spid="15"/>
                                        </p:tgtEl>
                                      </p:cBhvr>
                                      <p:to x="100000" y="100000"/>
                                    </p:animScale>
                                  </p:childTnLst>
                                </p:cTn>
                              </p:par>
                            </p:childTnLst>
                          </p:cTn>
                        </p:par>
                        <p:par>
                          <p:cTn id="92" fill="hold">
                            <p:stCondLst>
                              <p:cond delay="12750"/>
                            </p:stCondLst>
                            <p:childTnLst>
                              <p:par>
                                <p:cTn id="93" presetID="10" presetClass="entr" presetSubtype="0" fill="hold" grpId="0" nodeType="after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childTnLst>
                          </p:cTn>
                        </p:par>
                        <p:par>
                          <p:cTn id="96" fill="hold">
                            <p:stCondLst>
                              <p:cond delay="13250"/>
                            </p:stCondLst>
                            <p:childTnLst>
                              <p:par>
                                <p:cTn id="97" presetID="26" presetClass="entr" presetSubtype="0" fill="hold"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down)">
                                      <p:cBhvr>
                                        <p:cTn id="99" dur="580">
                                          <p:stCondLst>
                                            <p:cond delay="0"/>
                                          </p:stCondLst>
                                        </p:cTn>
                                        <p:tgtEl>
                                          <p:spTgt spid="16"/>
                                        </p:tgtEl>
                                      </p:cBhvr>
                                    </p:animEffect>
                                    <p:anim calcmode="lin" valueType="num">
                                      <p:cBhvr>
                                        <p:cTn id="10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5" dur="26">
                                          <p:stCondLst>
                                            <p:cond delay="650"/>
                                          </p:stCondLst>
                                        </p:cTn>
                                        <p:tgtEl>
                                          <p:spTgt spid="16"/>
                                        </p:tgtEl>
                                      </p:cBhvr>
                                      <p:to x="100000" y="60000"/>
                                    </p:animScale>
                                    <p:animScale>
                                      <p:cBhvr>
                                        <p:cTn id="106" dur="166" decel="50000">
                                          <p:stCondLst>
                                            <p:cond delay="676"/>
                                          </p:stCondLst>
                                        </p:cTn>
                                        <p:tgtEl>
                                          <p:spTgt spid="16"/>
                                        </p:tgtEl>
                                      </p:cBhvr>
                                      <p:to x="100000" y="100000"/>
                                    </p:animScale>
                                    <p:animScale>
                                      <p:cBhvr>
                                        <p:cTn id="107" dur="26">
                                          <p:stCondLst>
                                            <p:cond delay="1312"/>
                                          </p:stCondLst>
                                        </p:cTn>
                                        <p:tgtEl>
                                          <p:spTgt spid="16"/>
                                        </p:tgtEl>
                                      </p:cBhvr>
                                      <p:to x="100000" y="80000"/>
                                    </p:animScale>
                                    <p:animScale>
                                      <p:cBhvr>
                                        <p:cTn id="108" dur="166" decel="50000">
                                          <p:stCondLst>
                                            <p:cond delay="1338"/>
                                          </p:stCondLst>
                                        </p:cTn>
                                        <p:tgtEl>
                                          <p:spTgt spid="16"/>
                                        </p:tgtEl>
                                      </p:cBhvr>
                                      <p:to x="100000" y="100000"/>
                                    </p:animScale>
                                    <p:animScale>
                                      <p:cBhvr>
                                        <p:cTn id="109" dur="26">
                                          <p:stCondLst>
                                            <p:cond delay="1642"/>
                                          </p:stCondLst>
                                        </p:cTn>
                                        <p:tgtEl>
                                          <p:spTgt spid="16"/>
                                        </p:tgtEl>
                                      </p:cBhvr>
                                      <p:to x="100000" y="90000"/>
                                    </p:animScale>
                                    <p:animScale>
                                      <p:cBhvr>
                                        <p:cTn id="110" dur="166" decel="50000">
                                          <p:stCondLst>
                                            <p:cond delay="1668"/>
                                          </p:stCondLst>
                                        </p:cTn>
                                        <p:tgtEl>
                                          <p:spTgt spid="16"/>
                                        </p:tgtEl>
                                      </p:cBhvr>
                                      <p:to x="100000" y="100000"/>
                                    </p:animScale>
                                    <p:animScale>
                                      <p:cBhvr>
                                        <p:cTn id="111" dur="26">
                                          <p:stCondLst>
                                            <p:cond delay="1808"/>
                                          </p:stCondLst>
                                        </p:cTn>
                                        <p:tgtEl>
                                          <p:spTgt spid="16"/>
                                        </p:tgtEl>
                                      </p:cBhvr>
                                      <p:to x="100000" y="95000"/>
                                    </p:animScale>
                                    <p:animScale>
                                      <p:cBhvr>
                                        <p:cTn id="112" dur="166" decel="50000">
                                          <p:stCondLst>
                                            <p:cond delay="1834"/>
                                          </p:stCondLst>
                                        </p:cTn>
                                        <p:tgtEl>
                                          <p:spTgt spid="16"/>
                                        </p:tgtEl>
                                      </p:cBhvr>
                                      <p:to x="100000" y="100000"/>
                                    </p:animScale>
                                  </p:childTnLst>
                                </p:cTn>
                              </p:par>
                            </p:childTnLst>
                          </p:cTn>
                        </p:par>
                        <p:par>
                          <p:cTn id="113" fill="hold">
                            <p:stCondLst>
                              <p:cond delay="15250"/>
                            </p:stCondLst>
                            <p:childTnLst>
                              <p:par>
                                <p:cTn id="114" presetID="10" presetClass="entr" presetSubtype="0" fill="hold" grpId="0" nodeType="afterEffect">
                                  <p:stCondLst>
                                    <p:cond delay="0"/>
                                  </p:stCondLst>
                                  <p:childTnLst>
                                    <p:set>
                                      <p:cBhvr>
                                        <p:cTn id="115" dur="1" fill="hold">
                                          <p:stCondLst>
                                            <p:cond delay="0"/>
                                          </p:stCondLst>
                                        </p:cTn>
                                        <p:tgtEl>
                                          <p:spTgt spid="20"/>
                                        </p:tgtEl>
                                        <p:attrNameLst>
                                          <p:attrName>style.visibility</p:attrName>
                                        </p:attrNameLst>
                                      </p:cBhvr>
                                      <p:to>
                                        <p:strVal val="visible"/>
                                      </p:to>
                                    </p:set>
                                    <p:animEffect transition="in" filter="fade">
                                      <p:cBhvr>
                                        <p:cTn id="1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6" grpId="0" animBg="1"/>
      <p:bldP spid="7" grpId="0"/>
      <p:bldP spid="17" grpId="0"/>
      <p:bldP spid="18" grpId="0"/>
      <p:bldP spid="19" grpId="0"/>
      <p:bldP spid="20" grpId="0"/>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8C058020-CE1A-4275-96FF-3E9B179AFEF1}" vid="{BE2BE99D-79A1-4F73-BB89-E052F53DA9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1272</TotalTime>
  <Words>557</Words>
  <Application>Microsoft Office PowerPoint</Application>
  <PresentationFormat>Presentación en pantalla (4:3)</PresentationFormat>
  <Paragraphs>45</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vt:i4>
      </vt:variant>
    </vt:vector>
  </HeadingPairs>
  <TitlesOfParts>
    <vt:vector size="17" baseType="lpstr">
      <vt:lpstr>Roboto</vt:lpstr>
      <vt:lpstr>Twinkl</vt:lpstr>
      <vt:lpstr>Arial</vt:lpstr>
      <vt:lpstr>Calibri</vt:lpstr>
      <vt:lpstr>Office Theme</vt:lpstr>
      <vt:lpstr>Presentación de PowerPoint</vt:lpstr>
      <vt:lpstr>¿Qué lograremos en esta clase?</vt:lpstr>
      <vt:lpstr>¿Qué es la erosión?</vt:lpstr>
      <vt:lpstr>¿Qué tipos de erosión existen?</vt:lpstr>
      <vt:lpstr>Erosión hídrica</vt:lpstr>
      <vt:lpstr>Erosión eólica</vt:lpstr>
      <vt:lpstr>Erosión del hielo</vt:lpstr>
      <vt:lpstr>Erosión por gravedad</vt:lpstr>
      <vt:lpstr>¿Dónde ocurre la erosión?</vt:lpstr>
      <vt:lpstr>¿Cómo causan erosión los seres humanos?</vt:lpstr>
      <vt:lpstr>¿Cómo podemos controlar la erosión?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Georgina Paulson</dc:creator>
  <cp:lastModifiedBy>Maria Sanz</cp:lastModifiedBy>
  <cp:revision>29</cp:revision>
  <dcterms:created xsi:type="dcterms:W3CDTF">2021-07-01T15:49:08Z</dcterms:created>
  <dcterms:modified xsi:type="dcterms:W3CDTF">2026-08-11T11:22:20Z</dcterms:modified>
</cp:coreProperties>
</file>