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4" r:id="rId8"/>
    <p:sldId id="263" r:id="rId9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4A1D"/>
    <a:srgbClr val="127EAE"/>
    <a:srgbClr val="ECBC44"/>
    <a:srgbClr val="FED8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3001C-ECD4-49AF-BF2F-79BCB7AEA457}" type="datetimeFigureOut">
              <a:rPr lang="es-MX" smtClean="0"/>
              <a:t>29/08/2026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25813-50D9-4438-95B2-EDA97DC2651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05944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3001C-ECD4-49AF-BF2F-79BCB7AEA457}" type="datetimeFigureOut">
              <a:rPr lang="es-MX" smtClean="0"/>
              <a:t>29/08/2026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25813-50D9-4438-95B2-EDA97DC2651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23910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3001C-ECD4-49AF-BF2F-79BCB7AEA457}" type="datetimeFigureOut">
              <a:rPr lang="es-MX" smtClean="0"/>
              <a:t>29/08/2026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25813-50D9-4438-95B2-EDA97DC2651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21316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3001C-ECD4-49AF-BF2F-79BCB7AEA457}" type="datetimeFigureOut">
              <a:rPr lang="es-MX" smtClean="0"/>
              <a:t>29/08/2026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25813-50D9-4438-95B2-EDA97DC2651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03086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3001C-ECD4-49AF-BF2F-79BCB7AEA457}" type="datetimeFigureOut">
              <a:rPr lang="es-MX" smtClean="0"/>
              <a:t>29/08/2026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25813-50D9-4438-95B2-EDA97DC2651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50139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3001C-ECD4-49AF-BF2F-79BCB7AEA457}" type="datetimeFigureOut">
              <a:rPr lang="es-MX" smtClean="0"/>
              <a:t>29/08/2026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25813-50D9-4438-95B2-EDA97DC2651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16995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3001C-ECD4-49AF-BF2F-79BCB7AEA457}" type="datetimeFigureOut">
              <a:rPr lang="es-MX" smtClean="0"/>
              <a:t>29/08/2026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25813-50D9-4438-95B2-EDA97DC2651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57923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3001C-ECD4-49AF-BF2F-79BCB7AEA457}" type="datetimeFigureOut">
              <a:rPr lang="es-MX" smtClean="0"/>
              <a:t>29/08/2026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25813-50D9-4438-95B2-EDA97DC2651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22984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3001C-ECD4-49AF-BF2F-79BCB7AEA457}" type="datetimeFigureOut">
              <a:rPr lang="es-MX" smtClean="0"/>
              <a:t>29/08/2026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25813-50D9-4438-95B2-EDA97DC2651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58634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3001C-ECD4-49AF-BF2F-79BCB7AEA457}" type="datetimeFigureOut">
              <a:rPr lang="es-MX" smtClean="0"/>
              <a:t>29/08/2026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25813-50D9-4438-95B2-EDA97DC2651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89841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3001C-ECD4-49AF-BF2F-79BCB7AEA457}" type="datetimeFigureOut">
              <a:rPr lang="es-MX" smtClean="0"/>
              <a:t>29/08/2026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25813-50D9-4438-95B2-EDA97DC2651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82601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3001C-ECD4-49AF-BF2F-79BCB7AEA457}" type="datetimeFigureOut">
              <a:rPr lang="es-MX" smtClean="0"/>
              <a:t>29/08/2026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425813-50D9-4438-95B2-EDA97DC2651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54509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Relationship Id="rId9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16.jpg"/><Relationship Id="rId7" Type="http://schemas.openxmlformats.org/officeDocument/2006/relationships/image" Target="../media/image20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Fond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Shape 12"/>
          <p:cNvSpPr txBox="1"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E1F16">
              <a:alpha val="52000"/>
            </a:srgbClr>
          </a:solidFill>
          <a:ln>
            <a:noFill/>
          </a:ln>
        </p:spPr>
        <p:txBody>
          <a:bodyPr wrap="square" lIns="128016" tIns="91440" rIns="128016" bIns="91440" anchor="t">
            <a:normAutofit/>
          </a:bodyPr>
          <a:lstStyle/>
          <a:p>
            <a:endParaRPr/>
          </a:p>
        </p:txBody>
      </p:sp>
      <p:sp>
        <p:nvSpPr>
          <p:cNvPr id="13" name="Shape 13"/>
          <p:cNvSpPr txBox="1"/>
          <p:nvPr/>
        </p:nvSpPr>
        <p:spPr>
          <a:xfrm>
            <a:off x="914400" y="1417320"/>
            <a:ext cx="8229600" cy="9601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5400" b="1" dirty="0">
                <a:solidFill>
                  <a:srgbClr val="FFFFFF"/>
                </a:solidFill>
                <a:latin typeface="Calibri Light"/>
              </a:rPr>
              <a:t>EL DESIERTO</a:t>
            </a:r>
          </a:p>
        </p:txBody>
      </p:sp>
      <p:sp>
        <p:nvSpPr>
          <p:cNvPr id="14" name="Shape 14"/>
          <p:cNvSpPr txBox="1"/>
          <p:nvPr/>
        </p:nvSpPr>
        <p:spPr>
          <a:xfrm>
            <a:off x="914400" y="2487168"/>
            <a:ext cx="2011680" cy="68580"/>
          </a:xfrm>
          <a:prstGeom prst="rect">
            <a:avLst/>
          </a:prstGeom>
          <a:solidFill>
            <a:srgbClr val="D98F27"/>
          </a:solidFill>
          <a:ln>
            <a:noFill/>
          </a:ln>
        </p:spPr>
        <p:txBody>
          <a:bodyPr wrap="square" lIns="128016" tIns="91440" rIns="128016" bIns="91440" anchor="t">
            <a:normAutofit fontScale="25000" lnSpcReduction="20000"/>
          </a:bodyPr>
          <a:lstStyle/>
          <a:p>
            <a:endParaRPr/>
          </a:p>
        </p:txBody>
      </p:sp>
      <p:sp>
        <p:nvSpPr>
          <p:cNvPr id="15" name="Shape 15"/>
          <p:cNvSpPr txBox="1"/>
          <p:nvPr/>
        </p:nvSpPr>
        <p:spPr>
          <a:xfrm>
            <a:off x="914400" y="2724912"/>
            <a:ext cx="7680960" cy="457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800" b="0" dirty="0">
                <a:solidFill>
                  <a:srgbClr val="F2E3CF"/>
                </a:solidFill>
                <a:latin typeface="Calibri"/>
              </a:rPr>
              <a:t>Un bioma de extremos: clima, adaptación y vida</a:t>
            </a:r>
          </a:p>
        </p:txBody>
      </p:sp>
      <p:sp>
        <p:nvSpPr>
          <p:cNvPr id="16" name="Shape 16"/>
          <p:cNvSpPr txBox="1"/>
          <p:nvPr/>
        </p:nvSpPr>
        <p:spPr>
          <a:xfrm>
            <a:off x="914400" y="3977640"/>
            <a:ext cx="1691640" cy="868680"/>
          </a:xfrm>
          <a:prstGeom prst="roundRect">
            <a:avLst>
              <a:gd name="adj" fmla="val 14000"/>
            </a:avLst>
          </a:prstGeom>
          <a:solidFill>
            <a:srgbClr val="FBF4E9">
              <a:alpha val="92000"/>
            </a:srgbClr>
          </a:solidFill>
          <a:ln>
            <a:noFill/>
          </a:ln>
        </p:spPr>
        <p:txBody>
          <a:bodyPr wrap="square" lIns="73152" tIns="45720" rIns="73152" bIns="45720" anchor="ctr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300" b="1" dirty="0">
                <a:solidFill>
                  <a:srgbClr val="2E1F16"/>
                </a:solidFill>
                <a:latin typeface="Calibri"/>
              </a:rPr>
              <a:t>¿Qué es?</a:t>
            </a:r>
          </a:p>
        </p:txBody>
      </p:sp>
      <p:sp>
        <p:nvSpPr>
          <p:cNvPr id="17" name="Shape 17"/>
          <p:cNvSpPr txBox="1"/>
          <p:nvPr/>
        </p:nvSpPr>
        <p:spPr>
          <a:xfrm>
            <a:off x="2752344" y="3977640"/>
            <a:ext cx="1691640" cy="868680"/>
          </a:xfrm>
          <a:prstGeom prst="roundRect">
            <a:avLst>
              <a:gd name="adj" fmla="val 14000"/>
            </a:avLst>
          </a:prstGeom>
          <a:solidFill>
            <a:srgbClr val="FBF4E9">
              <a:alpha val="92000"/>
            </a:srgbClr>
          </a:solidFill>
          <a:ln>
            <a:noFill/>
          </a:ln>
        </p:spPr>
        <p:txBody>
          <a:bodyPr wrap="square" lIns="73152" tIns="45720" rIns="73152" bIns="45720" anchor="ctr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300" b="1" dirty="0">
                <a:solidFill>
                  <a:srgbClr val="2E1F16"/>
                </a:solidFill>
                <a:latin typeface="Calibri"/>
              </a:rPr>
              <a:t>Tipos de desiertos</a:t>
            </a:r>
          </a:p>
        </p:txBody>
      </p:sp>
      <p:sp>
        <p:nvSpPr>
          <p:cNvPr id="18" name="Shape 18"/>
          <p:cNvSpPr txBox="1"/>
          <p:nvPr/>
        </p:nvSpPr>
        <p:spPr>
          <a:xfrm>
            <a:off x="4590288" y="3977640"/>
            <a:ext cx="1691640" cy="868680"/>
          </a:xfrm>
          <a:prstGeom prst="roundRect">
            <a:avLst>
              <a:gd name="adj" fmla="val 14000"/>
            </a:avLst>
          </a:prstGeom>
          <a:solidFill>
            <a:srgbClr val="FBF4E9">
              <a:alpha val="92000"/>
            </a:srgbClr>
          </a:solidFill>
          <a:ln>
            <a:noFill/>
          </a:ln>
        </p:spPr>
        <p:txBody>
          <a:bodyPr wrap="square" lIns="73152" tIns="45720" rIns="73152" bIns="45720" anchor="ctr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300" b="1" dirty="0">
                <a:solidFill>
                  <a:srgbClr val="2E1F16"/>
                </a:solidFill>
                <a:latin typeface="Calibri"/>
              </a:rPr>
              <a:t>Tipos de clima</a:t>
            </a:r>
          </a:p>
        </p:txBody>
      </p:sp>
      <p:sp>
        <p:nvSpPr>
          <p:cNvPr id="19" name="Shape 19"/>
          <p:cNvSpPr txBox="1"/>
          <p:nvPr/>
        </p:nvSpPr>
        <p:spPr>
          <a:xfrm>
            <a:off x="6428232" y="3977640"/>
            <a:ext cx="1691640" cy="868680"/>
          </a:xfrm>
          <a:prstGeom prst="roundRect">
            <a:avLst>
              <a:gd name="adj" fmla="val 14000"/>
            </a:avLst>
          </a:prstGeom>
          <a:solidFill>
            <a:srgbClr val="FBF4E9">
              <a:alpha val="92000"/>
            </a:srgbClr>
          </a:solidFill>
          <a:ln>
            <a:noFill/>
          </a:ln>
        </p:spPr>
        <p:txBody>
          <a:bodyPr wrap="square" lIns="73152" tIns="45720" rIns="73152" bIns="45720" anchor="ctr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300" b="1" dirty="0">
                <a:solidFill>
                  <a:srgbClr val="2E1F16"/>
                </a:solidFill>
                <a:latin typeface="Calibri"/>
              </a:rPr>
              <a:t>Flora</a:t>
            </a:r>
          </a:p>
        </p:txBody>
      </p:sp>
      <p:sp>
        <p:nvSpPr>
          <p:cNvPr id="20" name="Shape 20"/>
          <p:cNvSpPr txBox="1"/>
          <p:nvPr/>
        </p:nvSpPr>
        <p:spPr>
          <a:xfrm>
            <a:off x="8266176" y="3977640"/>
            <a:ext cx="1691640" cy="868680"/>
          </a:xfrm>
          <a:prstGeom prst="roundRect">
            <a:avLst>
              <a:gd name="adj" fmla="val 14000"/>
            </a:avLst>
          </a:prstGeom>
          <a:solidFill>
            <a:srgbClr val="FBF4E9">
              <a:alpha val="92000"/>
            </a:srgbClr>
          </a:solidFill>
          <a:ln>
            <a:noFill/>
          </a:ln>
        </p:spPr>
        <p:txBody>
          <a:bodyPr wrap="square" lIns="73152" tIns="45720" rIns="73152" bIns="45720" anchor="ctr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300" b="1" dirty="0">
                <a:solidFill>
                  <a:srgbClr val="2E1F16"/>
                </a:solidFill>
                <a:latin typeface="Calibri"/>
              </a:rPr>
              <a:t>Fauna</a:t>
            </a:r>
          </a:p>
        </p:txBody>
      </p:sp>
      <p:sp>
        <p:nvSpPr>
          <p:cNvPr id="21" name="Shape 21"/>
          <p:cNvSpPr txBox="1"/>
          <p:nvPr/>
        </p:nvSpPr>
        <p:spPr>
          <a:xfrm>
            <a:off x="10104120" y="3977640"/>
            <a:ext cx="1691640" cy="868680"/>
          </a:xfrm>
          <a:prstGeom prst="roundRect">
            <a:avLst>
              <a:gd name="adj" fmla="val 14000"/>
            </a:avLst>
          </a:prstGeom>
          <a:solidFill>
            <a:srgbClr val="FBF4E9">
              <a:alpha val="92000"/>
            </a:srgbClr>
          </a:solidFill>
          <a:ln>
            <a:noFill/>
          </a:ln>
        </p:spPr>
        <p:txBody>
          <a:bodyPr wrap="square" lIns="73152" tIns="45720" rIns="73152" bIns="45720" anchor="ctr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300" b="1" dirty="0">
                <a:solidFill>
                  <a:srgbClr val="2E1F16"/>
                </a:solidFill>
                <a:latin typeface="Calibri"/>
              </a:rPr>
              <a:t>En México</a:t>
            </a:r>
          </a:p>
        </p:txBody>
      </p:sp>
      <p:sp>
        <p:nvSpPr>
          <p:cNvPr id="22" name="Shape 22"/>
          <p:cNvSpPr txBox="1"/>
          <p:nvPr/>
        </p:nvSpPr>
        <p:spPr>
          <a:xfrm>
            <a:off x="914400" y="5532120"/>
            <a:ext cx="5486400" cy="3657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200" b="0" dirty="0">
                <a:solidFill>
                  <a:srgbClr val="E8D6BE"/>
                </a:solidFill>
                <a:latin typeface="Calibri"/>
              </a:rPr>
              <a:t>Lección de Geografía  ·  Bioma desértico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Fond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Shape 12"/>
          <p:cNvSpPr txBox="1"/>
          <p:nvPr/>
        </p:nvSpPr>
        <p:spPr>
          <a:xfrm>
            <a:off x="0" y="0"/>
            <a:ext cx="7223760" cy="6858000"/>
          </a:xfrm>
          <a:prstGeom prst="rect">
            <a:avLst/>
          </a:prstGeom>
          <a:solidFill>
            <a:srgbClr val="F6E9D6">
              <a:alpha val="95000"/>
            </a:srgbClr>
          </a:solidFill>
          <a:ln>
            <a:noFill/>
          </a:ln>
        </p:spPr>
        <p:txBody>
          <a:bodyPr wrap="square" lIns="128016" tIns="91440" rIns="128016" bIns="91440" anchor="t">
            <a:normAutofit/>
          </a:bodyPr>
          <a:lstStyle/>
          <a:p>
            <a:endParaRPr/>
          </a:p>
        </p:txBody>
      </p:sp>
      <p:sp>
        <p:nvSpPr>
          <p:cNvPr id="13" name="Shape 13"/>
          <p:cNvSpPr txBox="1"/>
          <p:nvPr/>
        </p:nvSpPr>
        <p:spPr>
          <a:xfrm>
            <a:off x="822960" y="777240"/>
            <a:ext cx="5669280" cy="5669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b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3000" b="1" dirty="0">
                <a:solidFill>
                  <a:srgbClr val="2E1F16"/>
                </a:solidFill>
                <a:latin typeface="Calibri Light"/>
              </a:rPr>
              <a:t>¿Qué es un desierto?</a:t>
            </a:r>
          </a:p>
        </p:txBody>
      </p:sp>
      <p:sp>
        <p:nvSpPr>
          <p:cNvPr id="14" name="Shape 14"/>
          <p:cNvSpPr txBox="1"/>
          <p:nvPr/>
        </p:nvSpPr>
        <p:spPr>
          <a:xfrm>
            <a:off x="822960" y="1380744"/>
            <a:ext cx="1280160" cy="54864"/>
          </a:xfrm>
          <a:prstGeom prst="rect">
            <a:avLst/>
          </a:prstGeom>
          <a:solidFill>
            <a:srgbClr val="D98F27"/>
          </a:solidFill>
          <a:ln>
            <a:noFill/>
          </a:ln>
        </p:spPr>
        <p:txBody>
          <a:bodyPr wrap="square" lIns="128016" tIns="91440" rIns="128016" bIns="91440" anchor="t">
            <a:normAutofit fontScale="25000" lnSpcReduction="20000"/>
          </a:bodyPr>
          <a:lstStyle/>
          <a:p>
            <a:endParaRPr/>
          </a:p>
        </p:txBody>
      </p:sp>
      <p:sp>
        <p:nvSpPr>
          <p:cNvPr id="15" name="Shape 15"/>
          <p:cNvSpPr txBox="1"/>
          <p:nvPr/>
        </p:nvSpPr>
        <p:spPr>
          <a:xfrm>
            <a:off x="822960" y="1783080"/>
            <a:ext cx="5669280" cy="1691640"/>
          </a:xfrm>
          <a:prstGeom prst="roundRect">
            <a:avLst>
              <a:gd name="adj" fmla="val 6000"/>
            </a:avLst>
          </a:prstGeom>
          <a:solidFill>
            <a:srgbClr val="FFFFFF">
              <a:alpha val="90000"/>
            </a:srgbClr>
          </a:solidFill>
          <a:ln>
            <a:noFill/>
          </a:ln>
        </p:spPr>
        <p:txBody>
          <a:bodyPr wrap="square" lIns="201168" tIns="164592" rIns="201168" bIns="164592" anchor="ctr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500" b="0" dirty="0">
                <a:solidFill>
                  <a:srgbClr val="2E1F16"/>
                </a:solidFill>
                <a:latin typeface="Calibri"/>
              </a:rPr>
              <a:t>El desierto es un bioma caracterizado por sus bajísimos índices de precipitación, lo que se traduce en climas secos, temperaturas extremas, suelos áridos y muy poca humedad.</a:t>
            </a:r>
          </a:p>
        </p:txBody>
      </p:sp>
      <p:sp>
        <p:nvSpPr>
          <p:cNvPr id="16" name="Shape 16"/>
          <p:cNvSpPr txBox="1"/>
          <p:nvPr/>
        </p:nvSpPr>
        <p:spPr>
          <a:xfrm>
            <a:off x="822960" y="3703320"/>
            <a:ext cx="5669280" cy="1051560"/>
          </a:xfrm>
          <a:prstGeom prst="roundRect">
            <a:avLst>
              <a:gd name="adj" fmla="val 6000"/>
            </a:avLst>
          </a:prstGeom>
          <a:solidFill>
            <a:srgbClr val="D98F27">
              <a:alpha val="22000"/>
            </a:srgbClr>
          </a:solidFill>
          <a:ln>
            <a:noFill/>
          </a:ln>
        </p:spPr>
        <p:txBody>
          <a:bodyPr wrap="square" lIns="201168" tIns="164592" rIns="201168" bIns="164592" anchor="ctr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600" b="1" dirty="0">
                <a:solidFill>
                  <a:srgbClr val="B4522C"/>
                </a:solidFill>
                <a:latin typeface="Calibri"/>
              </a:rPr>
              <a:t>Del latín “desertus”: abandonado</a:t>
            </a:r>
          </a:p>
        </p:txBody>
      </p:sp>
      <p:sp>
        <p:nvSpPr>
          <p:cNvPr id="17" name="Shape 17"/>
          <p:cNvSpPr txBox="1"/>
          <p:nvPr/>
        </p:nvSpPr>
        <p:spPr>
          <a:xfrm>
            <a:off x="822960" y="4983480"/>
            <a:ext cx="5669280" cy="8229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300" b="0" dirty="0">
                <a:solidFill>
                  <a:srgbClr val="6B5A4C"/>
                </a:solidFill>
                <a:latin typeface="Calibri"/>
              </a:rPr>
              <a:t>Ocupan cerca de un tercio de la superficie terrestre y existen tanto en zonas cálidas como polares.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Fond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12" name="Shape 12"/>
          <p:cNvSpPr txBox="1"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E9D6">
              <a:alpha val="93000"/>
            </a:srgbClr>
          </a:solidFill>
          <a:ln>
            <a:noFill/>
          </a:ln>
        </p:spPr>
        <p:txBody>
          <a:bodyPr wrap="square" lIns="128016" tIns="91440" rIns="128016" bIns="91440" anchor="t">
            <a:normAutofit/>
          </a:bodyPr>
          <a:lstStyle/>
          <a:p>
            <a:endParaRPr/>
          </a:p>
        </p:txBody>
      </p:sp>
      <p:sp>
        <p:nvSpPr>
          <p:cNvPr id="13" name="Shape 13"/>
          <p:cNvSpPr txBox="1"/>
          <p:nvPr/>
        </p:nvSpPr>
        <p:spPr>
          <a:xfrm>
            <a:off x="685800" y="411480"/>
            <a:ext cx="8686800" cy="5669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b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3000" b="1" dirty="0">
                <a:solidFill>
                  <a:srgbClr val="2E1F16"/>
                </a:solidFill>
                <a:latin typeface="Calibri Light"/>
              </a:rPr>
              <a:t>Tipos de desiertos</a:t>
            </a:r>
          </a:p>
        </p:txBody>
      </p:sp>
      <p:sp>
        <p:nvSpPr>
          <p:cNvPr id="14" name="Shape 14"/>
          <p:cNvSpPr txBox="1"/>
          <p:nvPr/>
        </p:nvSpPr>
        <p:spPr>
          <a:xfrm>
            <a:off x="685800" y="1014984"/>
            <a:ext cx="1280160" cy="54864"/>
          </a:xfrm>
          <a:prstGeom prst="rect">
            <a:avLst/>
          </a:prstGeom>
          <a:solidFill>
            <a:srgbClr val="D98F27"/>
          </a:solidFill>
          <a:ln>
            <a:noFill/>
          </a:ln>
        </p:spPr>
        <p:txBody>
          <a:bodyPr wrap="square" lIns="128016" tIns="91440" rIns="128016" bIns="91440" anchor="t">
            <a:normAutofit fontScale="25000" lnSpcReduction="20000"/>
          </a:bodyPr>
          <a:lstStyle/>
          <a:p>
            <a:endParaRPr/>
          </a:p>
        </p:txBody>
      </p:sp>
      <p:sp>
        <p:nvSpPr>
          <p:cNvPr id="15" name="Shape 15"/>
          <p:cNvSpPr txBox="1"/>
          <p:nvPr/>
        </p:nvSpPr>
        <p:spPr>
          <a:xfrm>
            <a:off x="685800" y="1243584"/>
            <a:ext cx="10789920" cy="38404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300" b="0" dirty="0">
                <a:solidFill>
                  <a:srgbClr val="6B5A4C"/>
                </a:solidFill>
                <a:latin typeface="Calibri"/>
              </a:rPr>
              <a:t>Siete grandes tipos según su origen y su clima</a:t>
            </a:r>
          </a:p>
        </p:txBody>
      </p:sp>
      <p:sp>
        <p:nvSpPr>
          <p:cNvPr id="16" name="Shape 16"/>
          <p:cNvSpPr txBox="1"/>
          <p:nvPr/>
        </p:nvSpPr>
        <p:spPr>
          <a:xfrm>
            <a:off x="685800" y="1783080"/>
            <a:ext cx="2651760" cy="2322576"/>
          </a:xfrm>
          <a:prstGeom prst="roundRect">
            <a:avLst>
              <a:gd name="adj" fmla="val 5000"/>
            </a:avLst>
          </a:prstGeom>
          <a:solidFill>
            <a:srgbClr val="FFFFFF">
              <a:alpha val="94000"/>
            </a:srgbClr>
          </a:solidFill>
          <a:ln>
            <a:noFill/>
          </a:ln>
        </p:spPr>
        <p:txBody>
          <a:bodyPr wrap="square" lIns="128016" tIns="91440" rIns="128016" bIns="91440" anchor="t">
            <a:normAutofit/>
          </a:bodyPr>
          <a:lstStyle/>
          <a:p>
            <a:endParaRPr lang="es-ES"/>
          </a:p>
        </p:txBody>
      </p:sp>
      <p:pic>
        <p:nvPicPr>
          <p:cNvPr id="17" name="Tropical"/>
          <p:cNvPicPr>
            <a:picLocks noChangeAspect="1"/>
          </p:cNvPicPr>
          <p:nvPr/>
        </p:nvPicPr>
        <p:blipFill>
          <a:blip r:embed="rId3"/>
          <a:srcRect t="20481" b="38038"/>
          <a:stretch>
            <a:fillRect/>
          </a:stretch>
        </p:blipFill>
        <p:spPr>
          <a:xfrm>
            <a:off x="777240" y="1874520"/>
            <a:ext cx="2468880" cy="1024128"/>
          </a:xfrm>
          <a:prstGeom prst="rect">
            <a:avLst/>
          </a:prstGeom>
        </p:spPr>
      </p:pic>
      <p:sp>
        <p:nvSpPr>
          <p:cNvPr id="18" name="Shape 18"/>
          <p:cNvSpPr txBox="1"/>
          <p:nvPr/>
        </p:nvSpPr>
        <p:spPr>
          <a:xfrm>
            <a:off x="777240" y="2935224"/>
            <a:ext cx="2468880" cy="1097280"/>
          </a:xfrm>
          <a:prstGeom prst="rect">
            <a:avLst/>
          </a:prstGeom>
          <a:noFill/>
          <a:ln>
            <a:noFill/>
          </a:ln>
        </p:spPr>
        <p:txBody>
          <a:bodyPr wrap="square" lIns="54864" tIns="0" rIns="54864" bIns="0" anchor="t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400" b="1" dirty="0">
                <a:solidFill>
                  <a:srgbClr val="B4522C"/>
                </a:solidFill>
                <a:latin typeface="Calibri"/>
              </a:rPr>
              <a:t>Tropical</a:t>
            </a:r>
          </a:p>
          <a:p>
            <a:pPr marL="0" indent="0" algn="l">
              <a:lnSpc>
                <a:spcPct val="100000"/>
              </a:lnSpc>
              <a:spcBef>
                <a:spcPts val="100"/>
              </a:spcBef>
              <a:buNone/>
            </a:pPr>
            <a:r>
              <a:rPr lang="es-ES" sz="1000" b="0" dirty="0">
                <a:solidFill>
                  <a:srgbClr val="2E1F16"/>
                </a:solidFill>
                <a:latin typeface="Calibri"/>
              </a:rPr>
              <a:t>Sequedad extrema y escasa precipitación; media de 30 °C.</a:t>
            </a:r>
          </a:p>
        </p:txBody>
      </p:sp>
      <p:sp>
        <p:nvSpPr>
          <p:cNvPr id="19" name="Shape 19"/>
          <p:cNvSpPr txBox="1"/>
          <p:nvPr/>
        </p:nvSpPr>
        <p:spPr>
          <a:xfrm>
            <a:off x="3557016" y="1783080"/>
            <a:ext cx="2651760" cy="2322576"/>
          </a:xfrm>
          <a:prstGeom prst="roundRect">
            <a:avLst>
              <a:gd name="adj" fmla="val 5000"/>
            </a:avLst>
          </a:prstGeom>
          <a:solidFill>
            <a:srgbClr val="FFFFFF">
              <a:alpha val="94000"/>
            </a:srgbClr>
          </a:solidFill>
          <a:ln>
            <a:noFill/>
          </a:ln>
        </p:spPr>
        <p:txBody>
          <a:bodyPr wrap="square" lIns="128016" tIns="91440" rIns="128016" bIns="91440" anchor="t">
            <a:normAutofit/>
          </a:bodyPr>
          <a:lstStyle/>
          <a:p>
            <a:endParaRPr lang="es-ES"/>
          </a:p>
        </p:txBody>
      </p:sp>
      <p:pic>
        <p:nvPicPr>
          <p:cNvPr id="20" name="Monzón"/>
          <p:cNvPicPr>
            <a:picLocks noChangeAspect="1"/>
          </p:cNvPicPr>
          <p:nvPr/>
        </p:nvPicPr>
        <p:blipFill>
          <a:blip r:embed="rId4"/>
          <a:srcRect t="20481" b="38038"/>
          <a:stretch>
            <a:fillRect/>
          </a:stretch>
        </p:blipFill>
        <p:spPr>
          <a:xfrm>
            <a:off x="3648456" y="1874520"/>
            <a:ext cx="2468880" cy="1024128"/>
          </a:xfrm>
          <a:prstGeom prst="rect">
            <a:avLst/>
          </a:prstGeom>
        </p:spPr>
      </p:pic>
      <p:sp>
        <p:nvSpPr>
          <p:cNvPr id="21" name="Shape 21"/>
          <p:cNvSpPr txBox="1"/>
          <p:nvPr/>
        </p:nvSpPr>
        <p:spPr>
          <a:xfrm>
            <a:off x="3648456" y="2935224"/>
            <a:ext cx="2468880" cy="1097280"/>
          </a:xfrm>
          <a:prstGeom prst="rect">
            <a:avLst/>
          </a:prstGeom>
          <a:noFill/>
          <a:ln>
            <a:noFill/>
          </a:ln>
        </p:spPr>
        <p:txBody>
          <a:bodyPr wrap="square" lIns="54864" tIns="0" rIns="54864" bIns="0" anchor="t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400" b="1" dirty="0">
                <a:solidFill>
                  <a:srgbClr val="B4522C"/>
                </a:solidFill>
                <a:latin typeface="Calibri"/>
              </a:rPr>
              <a:t>Monzón</a:t>
            </a:r>
          </a:p>
          <a:p>
            <a:pPr marL="0" indent="0" algn="l">
              <a:lnSpc>
                <a:spcPct val="100000"/>
              </a:lnSpc>
              <a:spcBef>
                <a:spcPts val="100"/>
              </a:spcBef>
              <a:buNone/>
            </a:pPr>
            <a:r>
              <a:rPr lang="es-ES" sz="1000" b="0" dirty="0">
                <a:solidFill>
                  <a:srgbClr val="2E1F16"/>
                </a:solidFill>
                <a:latin typeface="Calibri"/>
              </a:rPr>
              <a:t>Los monzones nacen en el océano y pierden humedad tierra adentro.</a:t>
            </a:r>
          </a:p>
        </p:txBody>
      </p:sp>
      <p:sp>
        <p:nvSpPr>
          <p:cNvPr id="22" name="Shape 22"/>
          <p:cNvSpPr txBox="1"/>
          <p:nvPr/>
        </p:nvSpPr>
        <p:spPr>
          <a:xfrm>
            <a:off x="6428232" y="1783080"/>
            <a:ext cx="2651760" cy="2322576"/>
          </a:xfrm>
          <a:prstGeom prst="roundRect">
            <a:avLst>
              <a:gd name="adj" fmla="val 5000"/>
            </a:avLst>
          </a:prstGeom>
          <a:solidFill>
            <a:srgbClr val="FFFFFF">
              <a:alpha val="94000"/>
            </a:srgbClr>
          </a:solidFill>
          <a:ln>
            <a:noFill/>
          </a:ln>
        </p:spPr>
        <p:txBody>
          <a:bodyPr wrap="square" lIns="128016" tIns="91440" rIns="128016" bIns="91440" anchor="t">
            <a:normAutofit/>
          </a:bodyPr>
          <a:lstStyle/>
          <a:p>
            <a:endParaRPr lang="es-ES"/>
          </a:p>
        </p:txBody>
      </p:sp>
      <p:pic>
        <p:nvPicPr>
          <p:cNvPr id="23" name="Barrera al aire húmedo"/>
          <p:cNvPicPr>
            <a:picLocks noChangeAspect="1"/>
          </p:cNvPicPr>
          <p:nvPr/>
        </p:nvPicPr>
        <p:blipFill>
          <a:blip r:embed="rId5"/>
          <a:srcRect t="20481" b="38038"/>
          <a:stretch>
            <a:fillRect/>
          </a:stretch>
        </p:blipFill>
        <p:spPr>
          <a:xfrm>
            <a:off x="6519672" y="1874520"/>
            <a:ext cx="2468880" cy="1024128"/>
          </a:xfrm>
          <a:prstGeom prst="rect">
            <a:avLst/>
          </a:prstGeom>
        </p:spPr>
      </p:pic>
      <p:sp>
        <p:nvSpPr>
          <p:cNvPr id="24" name="Shape 24"/>
          <p:cNvSpPr txBox="1"/>
          <p:nvPr/>
        </p:nvSpPr>
        <p:spPr>
          <a:xfrm>
            <a:off x="6519672" y="2935224"/>
            <a:ext cx="2468880" cy="1097280"/>
          </a:xfrm>
          <a:prstGeom prst="rect">
            <a:avLst/>
          </a:prstGeom>
          <a:noFill/>
          <a:ln>
            <a:noFill/>
          </a:ln>
        </p:spPr>
        <p:txBody>
          <a:bodyPr wrap="square" lIns="54864" tIns="0" rIns="54864" bIns="0" anchor="t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400" b="1" dirty="0">
                <a:solidFill>
                  <a:srgbClr val="B4522C"/>
                </a:solidFill>
                <a:latin typeface="Calibri"/>
              </a:rPr>
              <a:t>Barrera al aire húmedo</a:t>
            </a:r>
          </a:p>
          <a:p>
            <a:pPr marL="0" indent="0" algn="l">
              <a:lnSpc>
                <a:spcPct val="100000"/>
              </a:lnSpc>
              <a:spcBef>
                <a:spcPts val="100"/>
              </a:spcBef>
              <a:buNone/>
            </a:pPr>
            <a:r>
              <a:rPr lang="es-ES" sz="1000" b="0" dirty="0">
                <a:solidFill>
                  <a:srgbClr val="2E1F16"/>
                </a:solidFill>
                <a:latin typeface="Calibri"/>
              </a:rPr>
              <a:t>Las montañas frenan el aire: al ascender precipita el agua.</a:t>
            </a:r>
          </a:p>
        </p:txBody>
      </p:sp>
      <p:sp>
        <p:nvSpPr>
          <p:cNvPr id="25" name="Shape 25"/>
          <p:cNvSpPr txBox="1"/>
          <p:nvPr/>
        </p:nvSpPr>
        <p:spPr>
          <a:xfrm>
            <a:off x="9299448" y="1783080"/>
            <a:ext cx="2651760" cy="2322576"/>
          </a:xfrm>
          <a:prstGeom prst="roundRect">
            <a:avLst>
              <a:gd name="adj" fmla="val 5000"/>
            </a:avLst>
          </a:prstGeom>
          <a:solidFill>
            <a:srgbClr val="FFFFFF">
              <a:alpha val="94000"/>
            </a:srgbClr>
          </a:solidFill>
          <a:ln>
            <a:noFill/>
          </a:ln>
        </p:spPr>
        <p:txBody>
          <a:bodyPr wrap="square" lIns="128016" tIns="91440" rIns="128016" bIns="91440" anchor="t">
            <a:normAutofit/>
          </a:bodyPr>
          <a:lstStyle/>
          <a:p>
            <a:endParaRPr/>
          </a:p>
        </p:txBody>
      </p:sp>
      <p:pic>
        <p:nvPicPr>
          <p:cNvPr id="26" name="Frío"/>
          <p:cNvPicPr>
            <a:picLocks noChangeAspect="1"/>
          </p:cNvPicPr>
          <p:nvPr/>
        </p:nvPicPr>
        <p:blipFill>
          <a:blip r:embed="rId6"/>
          <a:srcRect t="20481" b="38038"/>
          <a:stretch>
            <a:fillRect/>
          </a:stretch>
        </p:blipFill>
        <p:spPr>
          <a:xfrm>
            <a:off x="9390888" y="1874520"/>
            <a:ext cx="2468880" cy="1024128"/>
          </a:xfrm>
          <a:prstGeom prst="rect">
            <a:avLst/>
          </a:prstGeom>
        </p:spPr>
      </p:pic>
      <p:sp>
        <p:nvSpPr>
          <p:cNvPr id="27" name="Shape 27"/>
          <p:cNvSpPr txBox="1"/>
          <p:nvPr/>
        </p:nvSpPr>
        <p:spPr>
          <a:xfrm>
            <a:off x="9390888" y="2935224"/>
            <a:ext cx="2468880" cy="1097280"/>
          </a:xfrm>
          <a:prstGeom prst="rect">
            <a:avLst/>
          </a:prstGeom>
          <a:noFill/>
          <a:ln>
            <a:noFill/>
          </a:ln>
        </p:spPr>
        <p:txBody>
          <a:bodyPr wrap="square" lIns="54864" tIns="0" rIns="54864" bIns="0" anchor="t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400" b="1" dirty="0">
                <a:solidFill>
                  <a:srgbClr val="B4522C"/>
                </a:solidFill>
                <a:latin typeface="Calibri"/>
              </a:rPr>
              <a:t>Frío</a:t>
            </a:r>
          </a:p>
          <a:p>
            <a:pPr marL="0" indent="0" algn="l">
              <a:lnSpc>
                <a:spcPct val="100000"/>
              </a:lnSpc>
              <a:spcBef>
                <a:spcPts val="100"/>
              </a:spcBef>
              <a:buNone/>
            </a:pPr>
            <a:r>
              <a:rPr lang="es-ES" sz="1000" b="0" dirty="0">
                <a:solidFill>
                  <a:srgbClr val="2E1F16"/>
                </a:solidFill>
                <a:latin typeface="Calibri"/>
              </a:rPr>
              <a:t>En zonas muy altas, con poca precipitación y mucha aridez.</a:t>
            </a:r>
          </a:p>
        </p:txBody>
      </p:sp>
      <p:sp>
        <p:nvSpPr>
          <p:cNvPr id="28" name="Shape 28"/>
          <p:cNvSpPr txBox="1"/>
          <p:nvPr/>
        </p:nvSpPr>
        <p:spPr>
          <a:xfrm>
            <a:off x="685800" y="4306824"/>
            <a:ext cx="2651760" cy="2322576"/>
          </a:xfrm>
          <a:prstGeom prst="roundRect">
            <a:avLst>
              <a:gd name="adj" fmla="val 5000"/>
            </a:avLst>
          </a:prstGeom>
          <a:solidFill>
            <a:srgbClr val="FFFFFF">
              <a:alpha val="94000"/>
            </a:srgbClr>
          </a:solidFill>
          <a:ln>
            <a:noFill/>
          </a:ln>
        </p:spPr>
        <p:txBody>
          <a:bodyPr wrap="square" lIns="128016" tIns="91440" rIns="128016" bIns="91440" anchor="t">
            <a:normAutofit/>
          </a:bodyPr>
          <a:lstStyle/>
          <a:p>
            <a:endParaRPr/>
          </a:p>
        </p:txBody>
      </p:sp>
      <p:pic>
        <p:nvPicPr>
          <p:cNvPr id="29" name="Latitudes medias"/>
          <p:cNvPicPr>
            <a:picLocks noChangeAspect="1"/>
          </p:cNvPicPr>
          <p:nvPr/>
        </p:nvPicPr>
        <p:blipFill>
          <a:blip r:embed="rId7"/>
          <a:srcRect t="20481" b="38038"/>
          <a:stretch>
            <a:fillRect/>
          </a:stretch>
        </p:blipFill>
        <p:spPr>
          <a:xfrm>
            <a:off x="777240" y="4398264"/>
            <a:ext cx="2468880" cy="1024128"/>
          </a:xfrm>
          <a:prstGeom prst="rect">
            <a:avLst/>
          </a:prstGeom>
        </p:spPr>
      </p:pic>
      <p:sp>
        <p:nvSpPr>
          <p:cNvPr id="30" name="Shape 30"/>
          <p:cNvSpPr txBox="1"/>
          <p:nvPr/>
        </p:nvSpPr>
        <p:spPr>
          <a:xfrm>
            <a:off x="777240" y="5458968"/>
            <a:ext cx="2468880" cy="1097280"/>
          </a:xfrm>
          <a:prstGeom prst="rect">
            <a:avLst/>
          </a:prstGeom>
          <a:noFill/>
          <a:ln>
            <a:noFill/>
          </a:ln>
        </p:spPr>
        <p:txBody>
          <a:bodyPr wrap="square" lIns="54864" tIns="0" rIns="54864" bIns="0" anchor="t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400" b="1" dirty="0">
                <a:solidFill>
                  <a:srgbClr val="B4522C"/>
                </a:solidFill>
                <a:latin typeface="Calibri"/>
              </a:rPr>
              <a:t>Latitudes medias</a:t>
            </a:r>
          </a:p>
          <a:p>
            <a:pPr marL="0" indent="0" algn="l">
              <a:lnSpc>
                <a:spcPct val="100000"/>
              </a:lnSpc>
              <a:spcBef>
                <a:spcPts val="100"/>
              </a:spcBef>
              <a:buNone/>
            </a:pPr>
            <a:r>
              <a:rPr lang="es-ES" sz="1000" b="0" dirty="0">
                <a:solidFill>
                  <a:srgbClr val="2E1F16"/>
                </a:solidFill>
                <a:latin typeface="Calibri"/>
              </a:rPr>
              <a:t>Cuencas alejadas del océano; temperatura muy variable.</a:t>
            </a:r>
          </a:p>
        </p:txBody>
      </p:sp>
      <p:sp>
        <p:nvSpPr>
          <p:cNvPr id="31" name="Shape 31"/>
          <p:cNvSpPr txBox="1"/>
          <p:nvPr/>
        </p:nvSpPr>
        <p:spPr>
          <a:xfrm>
            <a:off x="3557016" y="4306824"/>
            <a:ext cx="2651760" cy="2322576"/>
          </a:xfrm>
          <a:prstGeom prst="roundRect">
            <a:avLst>
              <a:gd name="adj" fmla="val 5000"/>
            </a:avLst>
          </a:prstGeom>
          <a:solidFill>
            <a:srgbClr val="FFFFFF">
              <a:alpha val="94000"/>
            </a:srgbClr>
          </a:solidFill>
          <a:ln>
            <a:noFill/>
          </a:ln>
        </p:spPr>
        <p:txBody>
          <a:bodyPr wrap="square" lIns="128016" tIns="91440" rIns="128016" bIns="91440" anchor="t">
            <a:normAutofit/>
          </a:bodyPr>
          <a:lstStyle/>
          <a:p>
            <a:endParaRPr/>
          </a:p>
        </p:txBody>
      </p:sp>
      <p:pic>
        <p:nvPicPr>
          <p:cNvPr id="32" name="Costero"/>
          <p:cNvPicPr>
            <a:picLocks noChangeAspect="1"/>
          </p:cNvPicPr>
          <p:nvPr/>
        </p:nvPicPr>
        <p:blipFill>
          <a:blip r:embed="rId8"/>
          <a:srcRect t="20481" b="38038"/>
          <a:stretch>
            <a:fillRect/>
          </a:stretch>
        </p:blipFill>
        <p:spPr>
          <a:xfrm>
            <a:off x="3648456" y="4398264"/>
            <a:ext cx="2468880" cy="1024128"/>
          </a:xfrm>
          <a:prstGeom prst="rect">
            <a:avLst/>
          </a:prstGeom>
        </p:spPr>
      </p:pic>
      <p:sp>
        <p:nvSpPr>
          <p:cNvPr id="33" name="Shape 33"/>
          <p:cNvSpPr txBox="1"/>
          <p:nvPr/>
        </p:nvSpPr>
        <p:spPr>
          <a:xfrm>
            <a:off x="3648456" y="5458968"/>
            <a:ext cx="2468880" cy="1097280"/>
          </a:xfrm>
          <a:prstGeom prst="rect">
            <a:avLst/>
          </a:prstGeom>
          <a:noFill/>
          <a:ln>
            <a:noFill/>
          </a:ln>
        </p:spPr>
        <p:txBody>
          <a:bodyPr wrap="square" lIns="54864" tIns="0" rIns="54864" bIns="0" anchor="t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400" b="1" dirty="0">
                <a:solidFill>
                  <a:srgbClr val="B4522C"/>
                </a:solidFill>
                <a:latin typeface="Calibri"/>
              </a:rPr>
              <a:t>Costero</a:t>
            </a:r>
          </a:p>
          <a:p>
            <a:pPr marL="0" indent="0" algn="l">
              <a:lnSpc>
                <a:spcPct val="100000"/>
              </a:lnSpc>
              <a:spcBef>
                <a:spcPts val="100"/>
              </a:spcBef>
              <a:buNone/>
            </a:pPr>
            <a:r>
              <a:rPr lang="es-ES" sz="1000" b="0" dirty="0">
                <a:solidFill>
                  <a:srgbClr val="2E1F16"/>
                </a:solidFill>
                <a:latin typeface="Calibri"/>
              </a:rPr>
              <a:t>Llueve cada 5-20 años; en bordes occidentales de los continentes.</a:t>
            </a:r>
          </a:p>
        </p:txBody>
      </p:sp>
      <p:sp>
        <p:nvSpPr>
          <p:cNvPr id="34" name="Shape 34"/>
          <p:cNvSpPr txBox="1"/>
          <p:nvPr/>
        </p:nvSpPr>
        <p:spPr>
          <a:xfrm>
            <a:off x="6428232" y="4306824"/>
            <a:ext cx="2651760" cy="2322576"/>
          </a:xfrm>
          <a:prstGeom prst="roundRect">
            <a:avLst>
              <a:gd name="adj" fmla="val 5000"/>
            </a:avLst>
          </a:prstGeom>
          <a:solidFill>
            <a:srgbClr val="FFFFFF">
              <a:alpha val="94000"/>
            </a:srgbClr>
          </a:solidFill>
          <a:ln>
            <a:noFill/>
          </a:ln>
        </p:spPr>
        <p:txBody>
          <a:bodyPr wrap="square" lIns="128016" tIns="91440" rIns="128016" bIns="91440" anchor="t">
            <a:normAutofit/>
          </a:bodyPr>
          <a:lstStyle/>
          <a:p>
            <a:endParaRPr/>
          </a:p>
        </p:txBody>
      </p:sp>
      <p:pic>
        <p:nvPicPr>
          <p:cNvPr id="35" name="Polares"/>
          <p:cNvPicPr>
            <a:picLocks noChangeAspect="1"/>
          </p:cNvPicPr>
          <p:nvPr/>
        </p:nvPicPr>
        <p:blipFill>
          <a:blip r:embed="rId9"/>
          <a:srcRect t="20481" b="38038"/>
          <a:stretch>
            <a:fillRect/>
          </a:stretch>
        </p:blipFill>
        <p:spPr>
          <a:xfrm>
            <a:off x="6519672" y="4398264"/>
            <a:ext cx="2468880" cy="1024128"/>
          </a:xfrm>
          <a:prstGeom prst="rect">
            <a:avLst/>
          </a:prstGeom>
        </p:spPr>
      </p:pic>
      <p:sp>
        <p:nvSpPr>
          <p:cNvPr id="36" name="Shape 36"/>
          <p:cNvSpPr txBox="1"/>
          <p:nvPr/>
        </p:nvSpPr>
        <p:spPr>
          <a:xfrm>
            <a:off x="6519672" y="5458968"/>
            <a:ext cx="2468880" cy="1097280"/>
          </a:xfrm>
          <a:prstGeom prst="rect">
            <a:avLst/>
          </a:prstGeom>
          <a:noFill/>
          <a:ln>
            <a:noFill/>
          </a:ln>
        </p:spPr>
        <p:txBody>
          <a:bodyPr wrap="square" lIns="54864" tIns="0" rIns="54864" bIns="0" anchor="t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400" b="1" dirty="0">
                <a:solidFill>
                  <a:srgbClr val="B4522C"/>
                </a:solidFill>
                <a:latin typeface="Calibri"/>
              </a:rPr>
              <a:t>Polares</a:t>
            </a:r>
          </a:p>
          <a:p>
            <a:pPr marL="0" indent="0" algn="l">
              <a:lnSpc>
                <a:spcPct val="100000"/>
              </a:lnSpc>
              <a:spcBef>
                <a:spcPts val="100"/>
              </a:spcBef>
              <a:buNone/>
            </a:pPr>
            <a:r>
              <a:rPr lang="es-ES" sz="1000" b="0" dirty="0">
                <a:solidFill>
                  <a:srgbClr val="2E1F16"/>
                </a:solidFill>
                <a:latin typeface="Calibri"/>
              </a:rPr>
              <a:t>Temperaturas bajo cero, hielo y escasa precipitación.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Fond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12" name="Shape 12"/>
          <p:cNvSpPr txBox="1"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E9D6">
              <a:alpha val="92000"/>
            </a:srgbClr>
          </a:solidFill>
          <a:ln>
            <a:noFill/>
          </a:ln>
        </p:spPr>
        <p:txBody>
          <a:bodyPr wrap="square" lIns="128016" tIns="91440" rIns="128016" bIns="91440" anchor="t">
            <a:normAutofit/>
          </a:bodyPr>
          <a:lstStyle/>
          <a:p>
            <a:endParaRPr/>
          </a:p>
        </p:txBody>
      </p:sp>
      <p:sp>
        <p:nvSpPr>
          <p:cNvPr id="13" name="Shape 13"/>
          <p:cNvSpPr txBox="1"/>
          <p:nvPr/>
        </p:nvSpPr>
        <p:spPr>
          <a:xfrm>
            <a:off x="685800" y="411480"/>
            <a:ext cx="8686800" cy="5669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b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3000" b="1" dirty="0">
                <a:solidFill>
                  <a:srgbClr val="2E1F16"/>
                </a:solidFill>
                <a:latin typeface="Calibri Light"/>
              </a:rPr>
              <a:t>Tipos de clima en los desiertos</a:t>
            </a:r>
          </a:p>
        </p:txBody>
      </p:sp>
      <p:sp>
        <p:nvSpPr>
          <p:cNvPr id="14" name="Shape 14"/>
          <p:cNvSpPr txBox="1"/>
          <p:nvPr/>
        </p:nvSpPr>
        <p:spPr>
          <a:xfrm>
            <a:off x="685800" y="1014984"/>
            <a:ext cx="1280160" cy="54864"/>
          </a:xfrm>
          <a:prstGeom prst="rect">
            <a:avLst/>
          </a:prstGeom>
          <a:solidFill>
            <a:srgbClr val="D98F27"/>
          </a:solidFill>
          <a:ln>
            <a:noFill/>
          </a:ln>
        </p:spPr>
        <p:txBody>
          <a:bodyPr wrap="square" lIns="128016" tIns="91440" rIns="128016" bIns="91440" anchor="t">
            <a:normAutofit fontScale="25000" lnSpcReduction="20000"/>
          </a:bodyPr>
          <a:lstStyle/>
          <a:p>
            <a:endParaRPr/>
          </a:p>
        </p:txBody>
      </p:sp>
      <p:sp>
        <p:nvSpPr>
          <p:cNvPr id="15" name="Shape 15"/>
          <p:cNvSpPr txBox="1"/>
          <p:nvPr/>
        </p:nvSpPr>
        <p:spPr>
          <a:xfrm>
            <a:off x="685800" y="1243584"/>
            <a:ext cx="10789920" cy="38404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300" b="0" dirty="0">
                <a:solidFill>
                  <a:srgbClr val="6B5A4C"/>
                </a:solidFill>
                <a:latin typeface="Calibri"/>
              </a:rPr>
              <a:t>Según su grado de aridez y sus precipitaciones</a:t>
            </a:r>
          </a:p>
        </p:txBody>
      </p:sp>
      <p:sp>
        <p:nvSpPr>
          <p:cNvPr id="16" name="Shape 16"/>
          <p:cNvSpPr txBox="1"/>
          <p:nvPr/>
        </p:nvSpPr>
        <p:spPr>
          <a:xfrm>
            <a:off x="822960" y="1874520"/>
            <a:ext cx="3337560" cy="3657600"/>
          </a:xfrm>
          <a:prstGeom prst="roundRect">
            <a:avLst>
              <a:gd name="adj" fmla="val 4000"/>
            </a:avLst>
          </a:prstGeom>
          <a:solidFill>
            <a:srgbClr val="FFFFFF">
              <a:alpha val="95000"/>
            </a:srgbClr>
          </a:solidFill>
          <a:ln>
            <a:noFill/>
          </a:ln>
        </p:spPr>
        <p:txBody>
          <a:bodyPr wrap="square" lIns="128016" tIns="91440" rIns="128016" bIns="91440" anchor="t">
            <a:normAutofit/>
          </a:bodyPr>
          <a:lstStyle/>
          <a:p>
            <a:endParaRPr/>
          </a:p>
        </p:txBody>
      </p:sp>
      <p:pic>
        <p:nvPicPr>
          <p:cNvPr id="17" name="Hiperáridos"/>
          <p:cNvPicPr>
            <a:picLocks noChangeAspect="1"/>
          </p:cNvPicPr>
          <p:nvPr/>
        </p:nvPicPr>
        <p:blipFill>
          <a:blip r:embed="rId3"/>
          <a:srcRect t="12933" b="24017"/>
          <a:stretch>
            <a:fillRect/>
          </a:stretch>
        </p:blipFill>
        <p:spPr>
          <a:xfrm>
            <a:off x="932688" y="1984248"/>
            <a:ext cx="3118104" cy="1965960"/>
          </a:xfrm>
          <a:prstGeom prst="rect">
            <a:avLst/>
          </a:prstGeom>
        </p:spPr>
      </p:pic>
      <p:sp>
        <p:nvSpPr>
          <p:cNvPr id="18" name="Shape 18"/>
          <p:cNvSpPr txBox="1"/>
          <p:nvPr/>
        </p:nvSpPr>
        <p:spPr>
          <a:xfrm>
            <a:off x="932688" y="4023360"/>
            <a:ext cx="3118104" cy="109728"/>
          </a:xfrm>
          <a:prstGeom prst="rect">
            <a:avLst/>
          </a:prstGeom>
          <a:solidFill>
            <a:srgbClr val="B4522C"/>
          </a:solidFill>
          <a:ln>
            <a:noFill/>
          </a:ln>
        </p:spPr>
        <p:txBody>
          <a:bodyPr wrap="square" lIns="128016" tIns="91440" rIns="128016" bIns="91440" anchor="t">
            <a:normAutofit fontScale="25000" lnSpcReduction="20000"/>
          </a:bodyPr>
          <a:lstStyle/>
          <a:p>
            <a:endParaRPr/>
          </a:p>
        </p:txBody>
      </p:sp>
      <p:sp>
        <p:nvSpPr>
          <p:cNvPr id="19" name="Shape 19"/>
          <p:cNvSpPr txBox="1"/>
          <p:nvPr/>
        </p:nvSpPr>
        <p:spPr>
          <a:xfrm>
            <a:off x="932688" y="4224528"/>
            <a:ext cx="3118104" cy="1234440"/>
          </a:xfrm>
          <a:prstGeom prst="rect">
            <a:avLst/>
          </a:prstGeom>
          <a:noFill/>
          <a:ln>
            <a:noFill/>
          </a:ln>
        </p:spPr>
        <p:txBody>
          <a:bodyPr wrap="square" lIns="54864" tIns="0" rIns="54864" bIns="0" anchor="t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900" b="1" dirty="0">
                <a:solidFill>
                  <a:srgbClr val="B4522C"/>
                </a:solidFill>
                <a:latin typeface="Calibri Light"/>
              </a:rPr>
              <a:t>Hiperáridos</a:t>
            </a:r>
          </a:p>
          <a:p>
            <a:pPr marL="0" indent="0" algn="l">
              <a:lnSpc>
                <a:spcPct val="100000"/>
              </a:lnSpc>
              <a:spcBef>
                <a:spcPts val="140"/>
              </a:spcBef>
              <a:buNone/>
            </a:pPr>
            <a:r>
              <a:rPr lang="es-ES" sz="1200" b="0" dirty="0">
                <a:solidFill>
                  <a:srgbClr val="2E1F16"/>
                </a:solidFill>
                <a:latin typeface="Calibri"/>
              </a:rPr>
              <a:t>Puede no llover durante años. Se limitan a los desiertos polares y al corazón de los grandes desiertos cálidos.</a:t>
            </a:r>
          </a:p>
        </p:txBody>
      </p:sp>
      <p:sp>
        <p:nvSpPr>
          <p:cNvPr id="20" name="Shape 20"/>
          <p:cNvSpPr txBox="1"/>
          <p:nvPr/>
        </p:nvSpPr>
        <p:spPr>
          <a:xfrm>
            <a:off x="4480560" y="1874520"/>
            <a:ext cx="3337560" cy="3657600"/>
          </a:xfrm>
          <a:prstGeom prst="roundRect">
            <a:avLst>
              <a:gd name="adj" fmla="val 4000"/>
            </a:avLst>
          </a:prstGeom>
          <a:solidFill>
            <a:srgbClr val="FFFFFF">
              <a:alpha val="95000"/>
            </a:srgbClr>
          </a:solidFill>
          <a:ln>
            <a:noFill/>
          </a:ln>
        </p:spPr>
        <p:txBody>
          <a:bodyPr wrap="square" lIns="128016" tIns="91440" rIns="128016" bIns="91440" anchor="t">
            <a:normAutofit/>
          </a:bodyPr>
          <a:lstStyle/>
          <a:p>
            <a:endParaRPr/>
          </a:p>
        </p:txBody>
      </p:sp>
      <p:pic>
        <p:nvPicPr>
          <p:cNvPr id="21" name="Áridos"/>
          <p:cNvPicPr>
            <a:picLocks noChangeAspect="1"/>
          </p:cNvPicPr>
          <p:nvPr/>
        </p:nvPicPr>
        <p:blipFill>
          <a:blip r:embed="rId4"/>
          <a:srcRect t="12933" b="24017"/>
          <a:stretch>
            <a:fillRect/>
          </a:stretch>
        </p:blipFill>
        <p:spPr>
          <a:xfrm>
            <a:off x="4590288" y="1984248"/>
            <a:ext cx="3118104" cy="1965960"/>
          </a:xfrm>
          <a:prstGeom prst="rect">
            <a:avLst/>
          </a:prstGeom>
        </p:spPr>
      </p:pic>
      <p:sp>
        <p:nvSpPr>
          <p:cNvPr id="22" name="Shape 22"/>
          <p:cNvSpPr txBox="1"/>
          <p:nvPr/>
        </p:nvSpPr>
        <p:spPr>
          <a:xfrm>
            <a:off x="4590288" y="4023360"/>
            <a:ext cx="3118104" cy="109728"/>
          </a:xfrm>
          <a:prstGeom prst="rect">
            <a:avLst/>
          </a:prstGeom>
          <a:solidFill>
            <a:srgbClr val="D98F27"/>
          </a:solidFill>
          <a:ln>
            <a:noFill/>
          </a:ln>
        </p:spPr>
        <p:txBody>
          <a:bodyPr wrap="square" lIns="128016" tIns="91440" rIns="128016" bIns="91440" anchor="t">
            <a:normAutofit fontScale="25000" lnSpcReduction="20000"/>
          </a:bodyPr>
          <a:lstStyle/>
          <a:p>
            <a:endParaRPr/>
          </a:p>
        </p:txBody>
      </p:sp>
      <p:sp>
        <p:nvSpPr>
          <p:cNvPr id="23" name="Shape 23"/>
          <p:cNvSpPr txBox="1"/>
          <p:nvPr/>
        </p:nvSpPr>
        <p:spPr>
          <a:xfrm>
            <a:off x="4590288" y="4224528"/>
            <a:ext cx="3118104" cy="1234440"/>
          </a:xfrm>
          <a:prstGeom prst="rect">
            <a:avLst/>
          </a:prstGeom>
          <a:noFill/>
          <a:ln>
            <a:noFill/>
          </a:ln>
        </p:spPr>
        <p:txBody>
          <a:bodyPr wrap="square" lIns="54864" tIns="0" rIns="54864" bIns="0" anchor="t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900" b="1" dirty="0">
                <a:solidFill>
                  <a:srgbClr val="D98F27"/>
                </a:solidFill>
                <a:latin typeface="Calibri Light"/>
              </a:rPr>
              <a:t>Áridos</a:t>
            </a:r>
          </a:p>
          <a:p>
            <a:pPr marL="0" indent="0" algn="l">
              <a:lnSpc>
                <a:spcPct val="100000"/>
              </a:lnSpc>
              <a:spcBef>
                <a:spcPts val="140"/>
              </a:spcBef>
              <a:buNone/>
            </a:pPr>
            <a:r>
              <a:rPr lang="es-ES" sz="1200" b="0" dirty="0">
                <a:solidFill>
                  <a:srgbClr val="2E1F16"/>
                </a:solidFill>
                <a:latin typeface="Calibri"/>
              </a:rPr>
              <a:t>Precipitaciones anuales menores a 300 mm y temperatura media anual de unos 18 °C.</a:t>
            </a:r>
          </a:p>
        </p:txBody>
      </p:sp>
      <p:sp>
        <p:nvSpPr>
          <p:cNvPr id="24" name="Shape 24"/>
          <p:cNvSpPr txBox="1"/>
          <p:nvPr/>
        </p:nvSpPr>
        <p:spPr>
          <a:xfrm>
            <a:off x="8138160" y="1874520"/>
            <a:ext cx="3337560" cy="3657600"/>
          </a:xfrm>
          <a:prstGeom prst="roundRect">
            <a:avLst>
              <a:gd name="adj" fmla="val 4000"/>
            </a:avLst>
          </a:prstGeom>
          <a:solidFill>
            <a:srgbClr val="FFFFFF">
              <a:alpha val="95000"/>
            </a:srgbClr>
          </a:solidFill>
          <a:ln>
            <a:noFill/>
          </a:ln>
        </p:spPr>
        <p:txBody>
          <a:bodyPr wrap="square" lIns="128016" tIns="91440" rIns="128016" bIns="91440" anchor="t">
            <a:normAutofit/>
          </a:bodyPr>
          <a:lstStyle/>
          <a:p>
            <a:endParaRPr/>
          </a:p>
        </p:txBody>
      </p:sp>
      <p:pic>
        <p:nvPicPr>
          <p:cNvPr id="25" name="Semiáridos"/>
          <p:cNvPicPr>
            <a:picLocks noChangeAspect="1"/>
          </p:cNvPicPr>
          <p:nvPr/>
        </p:nvPicPr>
        <p:blipFill>
          <a:blip r:embed="rId5"/>
          <a:srcRect t="12933" b="24017"/>
          <a:stretch>
            <a:fillRect/>
          </a:stretch>
        </p:blipFill>
        <p:spPr>
          <a:xfrm>
            <a:off x="8247888" y="1984248"/>
            <a:ext cx="3118104" cy="1965960"/>
          </a:xfrm>
          <a:prstGeom prst="rect">
            <a:avLst/>
          </a:prstGeom>
        </p:spPr>
      </p:pic>
      <p:sp>
        <p:nvSpPr>
          <p:cNvPr id="26" name="Shape 26"/>
          <p:cNvSpPr txBox="1"/>
          <p:nvPr/>
        </p:nvSpPr>
        <p:spPr>
          <a:xfrm>
            <a:off x="8247888" y="4023360"/>
            <a:ext cx="3118104" cy="109728"/>
          </a:xfrm>
          <a:prstGeom prst="rect">
            <a:avLst/>
          </a:prstGeom>
          <a:solidFill>
            <a:srgbClr val="6F7F4B"/>
          </a:solidFill>
          <a:ln>
            <a:noFill/>
          </a:ln>
        </p:spPr>
        <p:txBody>
          <a:bodyPr wrap="square" lIns="128016" tIns="91440" rIns="128016" bIns="91440" anchor="t">
            <a:normAutofit fontScale="25000" lnSpcReduction="20000"/>
          </a:bodyPr>
          <a:lstStyle/>
          <a:p>
            <a:endParaRPr/>
          </a:p>
        </p:txBody>
      </p:sp>
      <p:sp>
        <p:nvSpPr>
          <p:cNvPr id="27" name="Shape 27"/>
          <p:cNvSpPr txBox="1"/>
          <p:nvPr/>
        </p:nvSpPr>
        <p:spPr>
          <a:xfrm>
            <a:off x="8247888" y="4224528"/>
            <a:ext cx="3118104" cy="1234440"/>
          </a:xfrm>
          <a:prstGeom prst="rect">
            <a:avLst/>
          </a:prstGeom>
          <a:noFill/>
          <a:ln>
            <a:noFill/>
          </a:ln>
        </p:spPr>
        <p:txBody>
          <a:bodyPr wrap="square" lIns="54864" tIns="0" rIns="54864" bIns="0" anchor="t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900" b="1" dirty="0">
                <a:solidFill>
                  <a:srgbClr val="6F7F4B"/>
                </a:solidFill>
                <a:latin typeface="Calibri Light"/>
              </a:rPr>
              <a:t>Semiáridos</a:t>
            </a:r>
          </a:p>
          <a:p>
            <a:pPr marL="0" indent="0" algn="l">
              <a:lnSpc>
                <a:spcPct val="100000"/>
              </a:lnSpc>
              <a:spcBef>
                <a:spcPts val="140"/>
              </a:spcBef>
              <a:buNone/>
            </a:pPr>
            <a:r>
              <a:rPr lang="es-ES" sz="1200" b="0" dirty="0">
                <a:solidFill>
                  <a:srgbClr val="2E1F16"/>
                </a:solidFill>
                <a:latin typeface="Calibri"/>
              </a:rPr>
              <a:t>Temperatura media anual de 18,2 °C, sin lluvias regulares y con alta humedad atmosférica.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Fond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12" name="Shape 12"/>
          <p:cNvSpPr txBox="1"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E9D6">
              <a:alpha val="92000"/>
            </a:srgbClr>
          </a:solidFill>
          <a:ln>
            <a:noFill/>
          </a:ln>
        </p:spPr>
        <p:txBody>
          <a:bodyPr wrap="square" lIns="128016" tIns="91440" rIns="128016" bIns="91440" anchor="t">
            <a:normAutofit/>
          </a:bodyPr>
          <a:lstStyle/>
          <a:p>
            <a:endParaRPr/>
          </a:p>
        </p:txBody>
      </p:sp>
      <p:sp>
        <p:nvSpPr>
          <p:cNvPr id="13" name="Shape 13"/>
          <p:cNvSpPr txBox="1"/>
          <p:nvPr/>
        </p:nvSpPr>
        <p:spPr>
          <a:xfrm>
            <a:off x="777240" y="457200"/>
            <a:ext cx="8686800" cy="5669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b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3000" b="1" dirty="0">
                <a:solidFill>
                  <a:srgbClr val="2E1F16"/>
                </a:solidFill>
                <a:latin typeface="Calibri Light"/>
              </a:rPr>
              <a:t>Flora</a:t>
            </a:r>
          </a:p>
        </p:txBody>
      </p:sp>
      <p:sp>
        <p:nvSpPr>
          <p:cNvPr id="14" name="Shape 14"/>
          <p:cNvSpPr txBox="1"/>
          <p:nvPr/>
        </p:nvSpPr>
        <p:spPr>
          <a:xfrm>
            <a:off x="777240" y="1060704"/>
            <a:ext cx="1280160" cy="54864"/>
          </a:xfrm>
          <a:prstGeom prst="rect">
            <a:avLst/>
          </a:prstGeom>
          <a:solidFill>
            <a:srgbClr val="D98F27"/>
          </a:solidFill>
          <a:ln>
            <a:noFill/>
          </a:ln>
        </p:spPr>
        <p:txBody>
          <a:bodyPr wrap="square" lIns="128016" tIns="91440" rIns="128016" bIns="91440" anchor="t">
            <a:normAutofit fontScale="25000" lnSpcReduction="20000"/>
          </a:bodyPr>
          <a:lstStyle/>
          <a:p>
            <a:endParaRPr/>
          </a:p>
        </p:txBody>
      </p:sp>
      <p:sp>
        <p:nvSpPr>
          <p:cNvPr id="15" name="Shape 15"/>
          <p:cNvSpPr txBox="1"/>
          <p:nvPr/>
        </p:nvSpPr>
        <p:spPr>
          <a:xfrm>
            <a:off x="777240" y="1298448"/>
            <a:ext cx="10607040" cy="4114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300" b="0" dirty="0">
                <a:solidFill>
                  <a:srgbClr val="6B5A4C"/>
                </a:solidFill>
                <a:latin typeface="Calibri"/>
              </a:rPr>
              <a:t>Adaptada al calor y a la sequedad extremas: almacena agua y reduce su pérdida.</a:t>
            </a:r>
          </a:p>
        </p:txBody>
      </p:sp>
      <p:sp>
        <p:nvSpPr>
          <p:cNvPr id="16" name="Shape 16"/>
          <p:cNvSpPr txBox="1"/>
          <p:nvPr/>
        </p:nvSpPr>
        <p:spPr>
          <a:xfrm>
            <a:off x="777240" y="1828800"/>
            <a:ext cx="3337560" cy="2139696"/>
          </a:xfrm>
          <a:prstGeom prst="roundRect">
            <a:avLst>
              <a:gd name="adj" fmla="val 5000"/>
            </a:avLst>
          </a:prstGeom>
          <a:solidFill>
            <a:srgbClr val="FFFFFF">
              <a:alpha val="95000"/>
            </a:srgbClr>
          </a:solidFill>
          <a:ln>
            <a:noFill/>
          </a:ln>
        </p:spPr>
        <p:txBody>
          <a:bodyPr wrap="square" lIns="128016" tIns="91440" rIns="128016" bIns="91440" anchor="t">
            <a:normAutofit/>
          </a:bodyPr>
          <a:lstStyle/>
          <a:p>
            <a:endParaRPr lang="es-ES"/>
          </a:p>
        </p:txBody>
      </p:sp>
      <p:pic>
        <p:nvPicPr>
          <p:cNvPr id="17" name="Cactus catedral"/>
          <p:cNvPicPr>
            <a:picLocks noChangeAspect="1"/>
          </p:cNvPicPr>
          <p:nvPr/>
        </p:nvPicPr>
        <p:blipFill>
          <a:blip r:embed="rId3"/>
          <a:srcRect t="18578" b="34501"/>
          <a:stretch>
            <a:fillRect/>
          </a:stretch>
        </p:blipFill>
        <p:spPr>
          <a:xfrm>
            <a:off x="886968" y="1938528"/>
            <a:ext cx="3118104" cy="1463040"/>
          </a:xfrm>
          <a:prstGeom prst="rect">
            <a:avLst/>
          </a:prstGeom>
        </p:spPr>
      </p:pic>
      <p:sp>
        <p:nvSpPr>
          <p:cNvPr id="18" name="Shape 18"/>
          <p:cNvSpPr txBox="1"/>
          <p:nvPr/>
        </p:nvSpPr>
        <p:spPr>
          <a:xfrm>
            <a:off x="886968" y="3438144"/>
            <a:ext cx="1933224" cy="402336"/>
          </a:xfrm>
          <a:prstGeom prst="rect">
            <a:avLst/>
          </a:prstGeom>
          <a:noFill/>
          <a:ln>
            <a:noFill/>
          </a:ln>
        </p:spPr>
        <p:txBody>
          <a:bodyPr wrap="square" lIns="54864" tIns="0" rIns="0" bIns="0" anchor="ctr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400" b="1" dirty="0">
                <a:solidFill>
                  <a:srgbClr val="B4522C"/>
                </a:solidFill>
                <a:latin typeface="Calibri"/>
              </a:rPr>
              <a:t>Cactus catedral</a:t>
            </a:r>
          </a:p>
        </p:txBody>
      </p:sp>
      <p:sp>
        <p:nvSpPr>
          <p:cNvPr id="19" name="Shape 19"/>
          <p:cNvSpPr txBox="1"/>
          <p:nvPr/>
        </p:nvSpPr>
        <p:spPr>
          <a:xfrm>
            <a:off x="2820192" y="3438144"/>
            <a:ext cx="1184880" cy="40233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54864" bIns="0" anchor="ctr"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100" b="1" dirty="0">
                <a:solidFill>
                  <a:srgbClr val="6F7F4B"/>
                </a:solidFill>
                <a:latin typeface="Calibri"/>
              </a:rPr>
              <a:t>Espinosa</a:t>
            </a:r>
          </a:p>
        </p:txBody>
      </p:sp>
      <p:sp>
        <p:nvSpPr>
          <p:cNvPr id="20" name="Shape 20"/>
          <p:cNvSpPr txBox="1"/>
          <p:nvPr/>
        </p:nvSpPr>
        <p:spPr>
          <a:xfrm>
            <a:off x="4434840" y="1828800"/>
            <a:ext cx="3337560" cy="2139696"/>
          </a:xfrm>
          <a:prstGeom prst="roundRect">
            <a:avLst>
              <a:gd name="adj" fmla="val 5000"/>
            </a:avLst>
          </a:prstGeom>
          <a:solidFill>
            <a:srgbClr val="FFFFFF">
              <a:alpha val="95000"/>
            </a:srgbClr>
          </a:solidFill>
          <a:ln>
            <a:noFill/>
          </a:ln>
        </p:spPr>
        <p:txBody>
          <a:bodyPr wrap="square" lIns="128016" tIns="91440" rIns="128016" bIns="91440" anchor="t">
            <a:normAutofit/>
          </a:bodyPr>
          <a:lstStyle/>
          <a:p>
            <a:endParaRPr/>
          </a:p>
        </p:txBody>
      </p:sp>
      <p:pic>
        <p:nvPicPr>
          <p:cNvPr id="21" name="Biznaga"/>
          <p:cNvPicPr>
            <a:picLocks noChangeAspect="1"/>
          </p:cNvPicPr>
          <p:nvPr/>
        </p:nvPicPr>
        <p:blipFill>
          <a:blip r:embed="rId4"/>
          <a:srcRect t="18578" b="34501"/>
          <a:stretch>
            <a:fillRect/>
          </a:stretch>
        </p:blipFill>
        <p:spPr>
          <a:xfrm>
            <a:off x="4544568" y="1938528"/>
            <a:ext cx="3118104" cy="1463040"/>
          </a:xfrm>
          <a:prstGeom prst="rect">
            <a:avLst/>
          </a:prstGeom>
        </p:spPr>
      </p:pic>
      <p:sp>
        <p:nvSpPr>
          <p:cNvPr id="22" name="Shape 22"/>
          <p:cNvSpPr txBox="1"/>
          <p:nvPr/>
        </p:nvSpPr>
        <p:spPr>
          <a:xfrm>
            <a:off x="4544568" y="3438144"/>
            <a:ext cx="1933224" cy="402336"/>
          </a:xfrm>
          <a:prstGeom prst="rect">
            <a:avLst/>
          </a:prstGeom>
          <a:noFill/>
          <a:ln>
            <a:noFill/>
          </a:ln>
        </p:spPr>
        <p:txBody>
          <a:bodyPr wrap="square" lIns="54864" tIns="0" rIns="0" bIns="0" anchor="ctr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400" b="1" dirty="0">
                <a:solidFill>
                  <a:srgbClr val="B4522C"/>
                </a:solidFill>
                <a:latin typeface="Calibri"/>
              </a:rPr>
              <a:t>Biznaga</a:t>
            </a:r>
          </a:p>
        </p:txBody>
      </p:sp>
      <p:sp>
        <p:nvSpPr>
          <p:cNvPr id="23" name="Shape 23"/>
          <p:cNvSpPr txBox="1"/>
          <p:nvPr/>
        </p:nvSpPr>
        <p:spPr>
          <a:xfrm>
            <a:off x="6477792" y="3438144"/>
            <a:ext cx="1184880" cy="40233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54864" bIns="0" anchor="ctr"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100" b="1" dirty="0">
                <a:solidFill>
                  <a:srgbClr val="6F7F4B"/>
                </a:solidFill>
                <a:latin typeface="Calibri"/>
              </a:rPr>
              <a:t>Espinosa</a:t>
            </a:r>
          </a:p>
        </p:txBody>
      </p:sp>
      <p:sp>
        <p:nvSpPr>
          <p:cNvPr id="24" name="Shape 24"/>
          <p:cNvSpPr txBox="1"/>
          <p:nvPr/>
        </p:nvSpPr>
        <p:spPr>
          <a:xfrm>
            <a:off x="8092440" y="1828800"/>
            <a:ext cx="3337560" cy="2139696"/>
          </a:xfrm>
          <a:prstGeom prst="roundRect">
            <a:avLst>
              <a:gd name="adj" fmla="val 5000"/>
            </a:avLst>
          </a:prstGeom>
          <a:solidFill>
            <a:srgbClr val="FFFFFF">
              <a:alpha val="95000"/>
            </a:srgbClr>
          </a:solidFill>
          <a:ln>
            <a:noFill/>
          </a:ln>
        </p:spPr>
        <p:txBody>
          <a:bodyPr wrap="square" lIns="128016" tIns="91440" rIns="128016" bIns="91440" anchor="t">
            <a:normAutofit/>
          </a:bodyPr>
          <a:lstStyle/>
          <a:p>
            <a:endParaRPr/>
          </a:p>
        </p:txBody>
      </p:sp>
      <p:pic>
        <p:nvPicPr>
          <p:cNvPr id="25" name="Agave"/>
          <p:cNvPicPr>
            <a:picLocks noChangeAspect="1"/>
          </p:cNvPicPr>
          <p:nvPr/>
        </p:nvPicPr>
        <p:blipFill>
          <a:blip r:embed="rId5"/>
          <a:srcRect t="18578" b="34501"/>
          <a:stretch>
            <a:fillRect/>
          </a:stretch>
        </p:blipFill>
        <p:spPr>
          <a:xfrm>
            <a:off x="8202168" y="1938528"/>
            <a:ext cx="3118104" cy="1463040"/>
          </a:xfrm>
          <a:prstGeom prst="rect">
            <a:avLst/>
          </a:prstGeom>
        </p:spPr>
      </p:pic>
      <p:sp>
        <p:nvSpPr>
          <p:cNvPr id="26" name="Shape 26"/>
          <p:cNvSpPr txBox="1"/>
          <p:nvPr/>
        </p:nvSpPr>
        <p:spPr>
          <a:xfrm>
            <a:off x="8202168" y="3438144"/>
            <a:ext cx="1933224" cy="402336"/>
          </a:xfrm>
          <a:prstGeom prst="rect">
            <a:avLst/>
          </a:prstGeom>
          <a:noFill/>
          <a:ln>
            <a:noFill/>
          </a:ln>
        </p:spPr>
        <p:txBody>
          <a:bodyPr wrap="square" lIns="54864" tIns="0" rIns="0" bIns="0" anchor="ctr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400" b="1" dirty="0">
                <a:solidFill>
                  <a:srgbClr val="B4522C"/>
                </a:solidFill>
                <a:latin typeface="Calibri"/>
              </a:rPr>
              <a:t>Agave</a:t>
            </a:r>
          </a:p>
        </p:txBody>
      </p:sp>
      <p:sp>
        <p:nvSpPr>
          <p:cNvPr id="27" name="Shape 27"/>
          <p:cNvSpPr txBox="1"/>
          <p:nvPr/>
        </p:nvSpPr>
        <p:spPr>
          <a:xfrm>
            <a:off x="10135392" y="3438144"/>
            <a:ext cx="1184880" cy="40233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54864" bIns="0" anchor="ctr"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100" b="1" dirty="0">
                <a:solidFill>
                  <a:srgbClr val="6F7F4B"/>
                </a:solidFill>
                <a:latin typeface="Calibri"/>
              </a:rPr>
              <a:t>Carnosa</a:t>
            </a:r>
          </a:p>
        </p:txBody>
      </p:sp>
      <p:sp>
        <p:nvSpPr>
          <p:cNvPr id="28" name="Shape 28"/>
          <p:cNvSpPr txBox="1"/>
          <p:nvPr/>
        </p:nvSpPr>
        <p:spPr>
          <a:xfrm>
            <a:off x="777240" y="4224528"/>
            <a:ext cx="3337560" cy="2139696"/>
          </a:xfrm>
          <a:prstGeom prst="roundRect">
            <a:avLst>
              <a:gd name="adj" fmla="val 5000"/>
            </a:avLst>
          </a:prstGeom>
          <a:solidFill>
            <a:srgbClr val="FFFFFF">
              <a:alpha val="95000"/>
            </a:srgbClr>
          </a:solidFill>
          <a:ln>
            <a:noFill/>
          </a:ln>
        </p:spPr>
        <p:txBody>
          <a:bodyPr wrap="square" lIns="128016" tIns="91440" rIns="128016" bIns="91440" anchor="t">
            <a:normAutofit/>
          </a:bodyPr>
          <a:lstStyle/>
          <a:p>
            <a:endParaRPr/>
          </a:p>
        </p:txBody>
      </p:sp>
      <p:pic>
        <p:nvPicPr>
          <p:cNvPr id="29" name="Sedum"/>
          <p:cNvPicPr>
            <a:picLocks noChangeAspect="1"/>
          </p:cNvPicPr>
          <p:nvPr/>
        </p:nvPicPr>
        <p:blipFill>
          <a:blip r:embed="rId6"/>
          <a:srcRect t="18578" b="34501"/>
          <a:stretch>
            <a:fillRect/>
          </a:stretch>
        </p:blipFill>
        <p:spPr>
          <a:xfrm>
            <a:off x="886968" y="4334256"/>
            <a:ext cx="3118104" cy="1463040"/>
          </a:xfrm>
          <a:prstGeom prst="rect">
            <a:avLst/>
          </a:prstGeom>
        </p:spPr>
      </p:pic>
      <p:sp>
        <p:nvSpPr>
          <p:cNvPr id="30" name="Shape 30"/>
          <p:cNvSpPr txBox="1"/>
          <p:nvPr/>
        </p:nvSpPr>
        <p:spPr>
          <a:xfrm>
            <a:off x="886968" y="5833872"/>
            <a:ext cx="1933224" cy="402336"/>
          </a:xfrm>
          <a:prstGeom prst="rect">
            <a:avLst/>
          </a:prstGeom>
          <a:noFill/>
          <a:ln>
            <a:noFill/>
          </a:ln>
        </p:spPr>
        <p:txBody>
          <a:bodyPr wrap="square" lIns="54864" tIns="0" rIns="0" bIns="0" anchor="ctr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400" b="1" dirty="0">
                <a:solidFill>
                  <a:srgbClr val="B4522C"/>
                </a:solidFill>
                <a:latin typeface="Calibri"/>
              </a:rPr>
              <a:t>Sedum</a:t>
            </a:r>
          </a:p>
        </p:txBody>
      </p:sp>
      <p:sp>
        <p:nvSpPr>
          <p:cNvPr id="31" name="Shape 31"/>
          <p:cNvSpPr txBox="1"/>
          <p:nvPr/>
        </p:nvSpPr>
        <p:spPr>
          <a:xfrm>
            <a:off x="2820192" y="5833872"/>
            <a:ext cx="1184880" cy="40233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54864" bIns="0" anchor="ctr"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100" b="1" dirty="0">
                <a:solidFill>
                  <a:srgbClr val="6F7F4B"/>
                </a:solidFill>
                <a:latin typeface="Calibri"/>
              </a:rPr>
              <a:t>Carnosa</a:t>
            </a:r>
          </a:p>
        </p:txBody>
      </p:sp>
      <p:sp>
        <p:nvSpPr>
          <p:cNvPr id="32" name="Shape 32"/>
          <p:cNvSpPr txBox="1"/>
          <p:nvPr/>
        </p:nvSpPr>
        <p:spPr>
          <a:xfrm>
            <a:off x="4434840" y="4224528"/>
            <a:ext cx="3337560" cy="2139696"/>
          </a:xfrm>
          <a:prstGeom prst="roundRect">
            <a:avLst>
              <a:gd name="adj" fmla="val 5000"/>
            </a:avLst>
          </a:prstGeom>
          <a:solidFill>
            <a:srgbClr val="FFFFFF">
              <a:alpha val="95000"/>
            </a:srgbClr>
          </a:solidFill>
          <a:ln>
            <a:noFill/>
          </a:ln>
        </p:spPr>
        <p:txBody>
          <a:bodyPr wrap="square" lIns="128016" tIns="91440" rIns="128016" bIns="91440" anchor="t">
            <a:normAutofit/>
          </a:bodyPr>
          <a:lstStyle/>
          <a:p>
            <a:endParaRPr/>
          </a:p>
        </p:txBody>
      </p:sp>
      <p:pic>
        <p:nvPicPr>
          <p:cNvPr id="33" name="Espinillo"/>
          <p:cNvPicPr>
            <a:picLocks noChangeAspect="1"/>
          </p:cNvPicPr>
          <p:nvPr/>
        </p:nvPicPr>
        <p:blipFill>
          <a:blip r:embed="rId7"/>
          <a:srcRect t="18578" b="34501"/>
          <a:stretch>
            <a:fillRect/>
          </a:stretch>
        </p:blipFill>
        <p:spPr>
          <a:xfrm>
            <a:off x="4544568" y="4334256"/>
            <a:ext cx="3118104" cy="1463040"/>
          </a:xfrm>
          <a:prstGeom prst="rect">
            <a:avLst/>
          </a:prstGeom>
        </p:spPr>
      </p:pic>
      <p:sp>
        <p:nvSpPr>
          <p:cNvPr id="34" name="Shape 34"/>
          <p:cNvSpPr txBox="1"/>
          <p:nvPr/>
        </p:nvSpPr>
        <p:spPr>
          <a:xfrm>
            <a:off x="4544568" y="5833872"/>
            <a:ext cx="1933224" cy="402336"/>
          </a:xfrm>
          <a:prstGeom prst="rect">
            <a:avLst/>
          </a:prstGeom>
          <a:noFill/>
          <a:ln>
            <a:noFill/>
          </a:ln>
        </p:spPr>
        <p:txBody>
          <a:bodyPr wrap="square" lIns="54864" tIns="0" rIns="0" bIns="0" anchor="ctr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400" b="1" dirty="0">
                <a:solidFill>
                  <a:srgbClr val="B4522C"/>
                </a:solidFill>
                <a:latin typeface="Calibri"/>
              </a:rPr>
              <a:t>Espinillo</a:t>
            </a:r>
          </a:p>
        </p:txBody>
      </p:sp>
      <p:sp>
        <p:nvSpPr>
          <p:cNvPr id="35" name="Shape 35"/>
          <p:cNvSpPr txBox="1"/>
          <p:nvPr/>
        </p:nvSpPr>
        <p:spPr>
          <a:xfrm>
            <a:off x="6477792" y="5833872"/>
            <a:ext cx="1184880" cy="40233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54864" bIns="0" anchor="ctr"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100" b="1" dirty="0">
                <a:solidFill>
                  <a:srgbClr val="6F7F4B"/>
                </a:solidFill>
                <a:latin typeface="Calibri"/>
              </a:rPr>
              <a:t>Resistente</a:t>
            </a:r>
          </a:p>
        </p:txBody>
      </p:sp>
      <p:sp>
        <p:nvSpPr>
          <p:cNvPr id="36" name="Shape 36"/>
          <p:cNvSpPr txBox="1"/>
          <p:nvPr/>
        </p:nvSpPr>
        <p:spPr>
          <a:xfrm>
            <a:off x="8092440" y="4224528"/>
            <a:ext cx="3337560" cy="2139696"/>
          </a:xfrm>
          <a:prstGeom prst="roundRect">
            <a:avLst>
              <a:gd name="adj" fmla="val 5000"/>
            </a:avLst>
          </a:prstGeom>
          <a:solidFill>
            <a:srgbClr val="FFFFFF">
              <a:alpha val="95000"/>
            </a:srgbClr>
          </a:solidFill>
          <a:ln>
            <a:noFill/>
          </a:ln>
        </p:spPr>
        <p:txBody>
          <a:bodyPr wrap="square" lIns="128016" tIns="91440" rIns="128016" bIns="91440" anchor="t">
            <a:normAutofit/>
          </a:bodyPr>
          <a:lstStyle/>
          <a:p>
            <a:endParaRPr/>
          </a:p>
        </p:txBody>
      </p:sp>
      <p:pic>
        <p:nvPicPr>
          <p:cNvPr id="37" name="Zamioculcas"/>
          <p:cNvPicPr>
            <a:picLocks noChangeAspect="1"/>
          </p:cNvPicPr>
          <p:nvPr/>
        </p:nvPicPr>
        <p:blipFill>
          <a:blip r:embed="rId8"/>
          <a:srcRect t="18578" b="34501"/>
          <a:stretch>
            <a:fillRect/>
          </a:stretch>
        </p:blipFill>
        <p:spPr>
          <a:xfrm>
            <a:off x="8202168" y="4334256"/>
            <a:ext cx="3118104" cy="1463040"/>
          </a:xfrm>
          <a:prstGeom prst="rect">
            <a:avLst/>
          </a:prstGeom>
        </p:spPr>
      </p:pic>
      <p:sp>
        <p:nvSpPr>
          <p:cNvPr id="38" name="Shape 38"/>
          <p:cNvSpPr txBox="1"/>
          <p:nvPr/>
        </p:nvSpPr>
        <p:spPr>
          <a:xfrm>
            <a:off x="8202168" y="5833872"/>
            <a:ext cx="1933224" cy="402336"/>
          </a:xfrm>
          <a:prstGeom prst="rect">
            <a:avLst/>
          </a:prstGeom>
          <a:noFill/>
          <a:ln>
            <a:noFill/>
          </a:ln>
        </p:spPr>
        <p:txBody>
          <a:bodyPr wrap="square" lIns="54864" tIns="0" rIns="0" bIns="0" anchor="ctr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400" b="1" dirty="0">
                <a:solidFill>
                  <a:srgbClr val="B4522C"/>
                </a:solidFill>
                <a:latin typeface="Calibri"/>
              </a:rPr>
              <a:t>Zamioculcas</a:t>
            </a:r>
          </a:p>
        </p:txBody>
      </p:sp>
      <p:sp>
        <p:nvSpPr>
          <p:cNvPr id="39" name="Shape 39"/>
          <p:cNvSpPr txBox="1"/>
          <p:nvPr/>
        </p:nvSpPr>
        <p:spPr>
          <a:xfrm>
            <a:off x="10135392" y="5833872"/>
            <a:ext cx="1184880" cy="40233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54864" bIns="0" anchor="ctr"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100" b="1" dirty="0">
                <a:solidFill>
                  <a:srgbClr val="6F7F4B"/>
                </a:solidFill>
                <a:latin typeface="Calibri"/>
              </a:rPr>
              <a:t>Resistente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Fond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12" name="Shape 12"/>
          <p:cNvSpPr txBox="1"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E9D6">
              <a:alpha val="92000"/>
            </a:srgbClr>
          </a:solidFill>
          <a:ln>
            <a:noFill/>
          </a:ln>
        </p:spPr>
        <p:txBody>
          <a:bodyPr wrap="square" lIns="128016" tIns="91440" rIns="128016" bIns="91440" anchor="t">
            <a:normAutofit/>
          </a:bodyPr>
          <a:lstStyle/>
          <a:p>
            <a:endParaRPr/>
          </a:p>
        </p:txBody>
      </p:sp>
      <p:sp>
        <p:nvSpPr>
          <p:cNvPr id="13" name="Shape 13"/>
          <p:cNvSpPr txBox="1"/>
          <p:nvPr/>
        </p:nvSpPr>
        <p:spPr>
          <a:xfrm>
            <a:off x="777240" y="457200"/>
            <a:ext cx="8686800" cy="5669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b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3000" b="1" dirty="0">
                <a:solidFill>
                  <a:srgbClr val="2E1F16"/>
                </a:solidFill>
                <a:latin typeface="Calibri Light"/>
              </a:rPr>
              <a:t>Fauna</a:t>
            </a:r>
          </a:p>
        </p:txBody>
      </p:sp>
      <p:sp>
        <p:nvSpPr>
          <p:cNvPr id="14" name="Shape 14"/>
          <p:cNvSpPr txBox="1"/>
          <p:nvPr/>
        </p:nvSpPr>
        <p:spPr>
          <a:xfrm>
            <a:off x="777240" y="1060704"/>
            <a:ext cx="1280160" cy="54864"/>
          </a:xfrm>
          <a:prstGeom prst="rect">
            <a:avLst/>
          </a:prstGeom>
          <a:solidFill>
            <a:srgbClr val="D98F27"/>
          </a:solidFill>
          <a:ln>
            <a:noFill/>
          </a:ln>
        </p:spPr>
        <p:txBody>
          <a:bodyPr wrap="square" lIns="128016" tIns="91440" rIns="128016" bIns="91440" anchor="t">
            <a:normAutofit fontScale="25000" lnSpcReduction="20000"/>
          </a:bodyPr>
          <a:lstStyle/>
          <a:p>
            <a:endParaRPr/>
          </a:p>
        </p:txBody>
      </p:sp>
      <p:sp>
        <p:nvSpPr>
          <p:cNvPr id="15" name="Shape 15"/>
          <p:cNvSpPr txBox="1"/>
          <p:nvPr/>
        </p:nvSpPr>
        <p:spPr>
          <a:xfrm>
            <a:off x="777240" y="1298448"/>
            <a:ext cx="10607040" cy="4114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300" b="0" dirty="0">
                <a:solidFill>
                  <a:srgbClr val="6B5A4C"/>
                </a:solidFill>
                <a:latin typeface="Calibri"/>
              </a:rPr>
              <a:t>Adaptada a la escasez de agua con cuerpos ásperos y rígidos que reducen su pérdida y la protegen de sus depredadores.</a:t>
            </a:r>
          </a:p>
        </p:txBody>
      </p:sp>
      <p:sp>
        <p:nvSpPr>
          <p:cNvPr id="16" name="Shape 16"/>
          <p:cNvSpPr txBox="1"/>
          <p:nvPr/>
        </p:nvSpPr>
        <p:spPr>
          <a:xfrm>
            <a:off x="777240" y="1874520"/>
            <a:ext cx="2569464" cy="2715768"/>
          </a:xfrm>
          <a:prstGeom prst="roundRect">
            <a:avLst>
              <a:gd name="adj" fmla="val 5000"/>
            </a:avLst>
          </a:prstGeom>
          <a:solidFill>
            <a:srgbClr val="FFFFFF">
              <a:alpha val="95000"/>
            </a:srgbClr>
          </a:solidFill>
          <a:ln>
            <a:noFill/>
          </a:ln>
        </p:spPr>
        <p:txBody>
          <a:bodyPr wrap="square" lIns="128016" tIns="91440" rIns="128016" bIns="91440" anchor="t">
            <a:normAutofit/>
          </a:bodyPr>
          <a:lstStyle/>
          <a:p>
            <a:endParaRPr lang="es-ES"/>
          </a:p>
        </p:txBody>
      </p:sp>
      <p:pic>
        <p:nvPicPr>
          <p:cNvPr id="17" name="Coyote"/>
          <p:cNvPicPr>
            <a:picLocks noChangeAspect="1"/>
          </p:cNvPicPr>
          <p:nvPr/>
        </p:nvPicPr>
        <p:blipFill>
          <a:blip r:embed="rId3"/>
          <a:srcRect t="4630" b="8600"/>
          <a:stretch>
            <a:fillRect/>
          </a:stretch>
        </p:blipFill>
        <p:spPr>
          <a:xfrm>
            <a:off x="886968" y="1984248"/>
            <a:ext cx="2350008" cy="2039112"/>
          </a:xfrm>
          <a:prstGeom prst="rect">
            <a:avLst/>
          </a:prstGeom>
        </p:spPr>
      </p:pic>
      <p:sp>
        <p:nvSpPr>
          <p:cNvPr id="18" name="Shape 18"/>
          <p:cNvSpPr txBox="1"/>
          <p:nvPr/>
        </p:nvSpPr>
        <p:spPr>
          <a:xfrm>
            <a:off x="886968" y="4078224"/>
            <a:ext cx="2350008" cy="384048"/>
          </a:xfrm>
          <a:prstGeom prst="rect">
            <a:avLst/>
          </a:prstGeom>
          <a:noFill/>
          <a:ln>
            <a:noFill/>
          </a:ln>
        </p:spPr>
        <p:txBody>
          <a:bodyPr wrap="square" lIns="36576" tIns="0" rIns="36576" bIns="0" anchor="ctr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300" b="1" dirty="0">
                <a:solidFill>
                  <a:srgbClr val="B4522C"/>
                </a:solidFill>
                <a:latin typeface="Calibri"/>
              </a:rPr>
              <a:t>Coyote</a:t>
            </a:r>
          </a:p>
        </p:txBody>
      </p:sp>
      <p:sp>
        <p:nvSpPr>
          <p:cNvPr id="19" name="Shape 19"/>
          <p:cNvSpPr txBox="1"/>
          <p:nvPr/>
        </p:nvSpPr>
        <p:spPr>
          <a:xfrm>
            <a:off x="3447288" y="1874520"/>
            <a:ext cx="2569464" cy="2715768"/>
          </a:xfrm>
          <a:prstGeom prst="roundRect">
            <a:avLst>
              <a:gd name="adj" fmla="val 5000"/>
            </a:avLst>
          </a:prstGeom>
          <a:solidFill>
            <a:srgbClr val="FFFFFF">
              <a:alpha val="95000"/>
            </a:srgbClr>
          </a:solidFill>
          <a:ln>
            <a:noFill/>
          </a:ln>
        </p:spPr>
        <p:txBody>
          <a:bodyPr wrap="square" lIns="128016" tIns="91440" rIns="128016" bIns="91440" anchor="t">
            <a:normAutofit/>
          </a:bodyPr>
          <a:lstStyle/>
          <a:p>
            <a:endParaRPr lang="es-ES"/>
          </a:p>
        </p:txBody>
      </p:sp>
      <p:pic>
        <p:nvPicPr>
          <p:cNvPr id="20" name="Camello y dromedario"/>
          <p:cNvPicPr>
            <a:picLocks noChangeAspect="1"/>
          </p:cNvPicPr>
          <p:nvPr/>
        </p:nvPicPr>
        <p:blipFill>
          <a:blip r:embed="rId4"/>
          <a:srcRect t="4630" b="8600"/>
          <a:stretch>
            <a:fillRect/>
          </a:stretch>
        </p:blipFill>
        <p:spPr>
          <a:xfrm>
            <a:off x="3557016" y="1984248"/>
            <a:ext cx="2350008" cy="2039112"/>
          </a:xfrm>
          <a:prstGeom prst="rect">
            <a:avLst/>
          </a:prstGeom>
        </p:spPr>
      </p:pic>
      <p:sp>
        <p:nvSpPr>
          <p:cNvPr id="21" name="Shape 21"/>
          <p:cNvSpPr txBox="1"/>
          <p:nvPr/>
        </p:nvSpPr>
        <p:spPr>
          <a:xfrm>
            <a:off x="3557016" y="4078224"/>
            <a:ext cx="2350008" cy="384048"/>
          </a:xfrm>
          <a:prstGeom prst="rect">
            <a:avLst/>
          </a:prstGeom>
          <a:noFill/>
          <a:ln>
            <a:noFill/>
          </a:ln>
        </p:spPr>
        <p:txBody>
          <a:bodyPr wrap="square" lIns="36576" tIns="0" rIns="36576" bIns="0" anchor="ctr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300" b="1" dirty="0">
                <a:solidFill>
                  <a:srgbClr val="B4522C"/>
                </a:solidFill>
                <a:latin typeface="Calibri"/>
              </a:rPr>
              <a:t>Camello y dromedario</a:t>
            </a:r>
          </a:p>
        </p:txBody>
      </p:sp>
      <p:sp>
        <p:nvSpPr>
          <p:cNvPr id="22" name="Shape 22"/>
          <p:cNvSpPr txBox="1"/>
          <p:nvPr/>
        </p:nvSpPr>
        <p:spPr>
          <a:xfrm>
            <a:off x="6117336" y="1874520"/>
            <a:ext cx="2569464" cy="2715768"/>
          </a:xfrm>
          <a:prstGeom prst="roundRect">
            <a:avLst>
              <a:gd name="adj" fmla="val 5000"/>
            </a:avLst>
          </a:prstGeom>
          <a:solidFill>
            <a:srgbClr val="FFFFFF">
              <a:alpha val="95000"/>
            </a:srgbClr>
          </a:solidFill>
          <a:ln>
            <a:noFill/>
          </a:ln>
        </p:spPr>
        <p:txBody>
          <a:bodyPr wrap="square" lIns="128016" tIns="91440" rIns="128016" bIns="91440" anchor="t">
            <a:normAutofit/>
          </a:bodyPr>
          <a:lstStyle/>
          <a:p>
            <a:endParaRPr lang="es-ES"/>
          </a:p>
        </p:txBody>
      </p:sp>
      <p:pic>
        <p:nvPicPr>
          <p:cNvPr id="23" name="Ave correcaminos"/>
          <p:cNvPicPr>
            <a:picLocks noChangeAspect="1"/>
          </p:cNvPicPr>
          <p:nvPr/>
        </p:nvPicPr>
        <p:blipFill>
          <a:blip r:embed="rId5"/>
          <a:srcRect t="4630" b="8600"/>
          <a:stretch>
            <a:fillRect/>
          </a:stretch>
        </p:blipFill>
        <p:spPr>
          <a:xfrm>
            <a:off x="6227064" y="1984248"/>
            <a:ext cx="2350008" cy="2039112"/>
          </a:xfrm>
          <a:prstGeom prst="rect">
            <a:avLst/>
          </a:prstGeom>
        </p:spPr>
      </p:pic>
      <p:sp>
        <p:nvSpPr>
          <p:cNvPr id="24" name="Shape 24"/>
          <p:cNvSpPr txBox="1"/>
          <p:nvPr/>
        </p:nvSpPr>
        <p:spPr>
          <a:xfrm>
            <a:off x="6227064" y="4078224"/>
            <a:ext cx="2350008" cy="384048"/>
          </a:xfrm>
          <a:prstGeom prst="rect">
            <a:avLst/>
          </a:prstGeom>
          <a:noFill/>
          <a:ln>
            <a:noFill/>
          </a:ln>
        </p:spPr>
        <p:txBody>
          <a:bodyPr wrap="square" lIns="36576" tIns="0" rIns="36576" bIns="0" anchor="ctr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300" b="1" dirty="0">
                <a:solidFill>
                  <a:srgbClr val="B4522C"/>
                </a:solidFill>
                <a:latin typeface="Calibri"/>
              </a:rPr>
              <a:t>Ave correcaminos</a:t>
            </a:r>
          </a:p>
        </p:txBody>
      </p:sp>
      <p:sp>
        <p:nvSpPr>
          <p:cNvPr id="25" name="Shape 25"/>
          <p:cNvSpPr txBox="1"/>
          <p:nvPr/>
        </p:nvSpPr>
        <p:spPr>
          <a:xfrm>
            <a:off x="8787384" y="1874520"/>
            <a:ext cx="2569464" cy="2715768"/>
          </a:xfrm>
          <a:prstGeom prst="roundRect">
            <a:avLst>
              <a:gd name="adj" fmla="val 5000"/>
            </a:avLst>
          </a:prstGeom>
          <a:solidFill>
            <a:srgbClr val="FFFFFF">
              <a:alpha val="95000"/>
            </a:srgbClr>
          </a:solidFill>
          <a:ln>
            <a:noFill/>
          </a:ln>
        </p:spPr>
        <p:txBody>
          <a:bodyPr wrap="square" lIns="128016" tIns="91440" rIns="128016" bIns="91440" anchor="t">
            <a:normAutofit/>
          </a:bodyPr>
          <a:lstStyle/>
          <a:p>
            <a:endParaRPr lang="es-ES"/>
          </a:p>
        </p:txBody>
      </p:sp>
      <p:pic>
        <p:nvPicPr>
          <p:cNvPr id="26" name="Escorpión"/>
          <p:cNvPicPr>
            <a:picLocks noChangeAspect="1"/>
          </p:cNvPicPr>
          <p:nvPr/>
        </p:nvPicPr>
        <p:blipFill>
          <a:blip r:embed="rId6"/>
          <a:srcRect t="4630" b="8600"/>
          <a:stretch>
            <a:fillRect/>
          </a:stretch>
        </p:blipFill>
        <p:spPr>
          <a:xfrm>
            <a:off x="8897112" y="1984248"/>
            <a:ext cx="2350008" cy="2039112"/>
          </a:xfrm>
          <a:prstGeom prst="rect">
            <a:avLst/>
          </a:prstGeom>
        </p:spPr>
      </p:pic>
      <p:sp>
        <p:nvSpPr>
          <p:cNvPr id="27" name="Shape 27"/>
          <p:cNvSpPr txBox="1"/>
          <p:nvPr/>
        </p:nvSpPr>
        <p:spPr>
          <a:xfrm>
            <a:off x="8897112" y="4078224"/>
            <a:ext cx="2350008" cy="384048"/>
          </a:xfrm>
          <a:prstGeom prst="rect">
            <a:avLst/>
          </a:prstGeom>
          <a:noFill/>
          <a:ln>
            <a:noFill/>
          </a:ln>
        </p:spPr>
        <p:txBody>
          <a:bodyPr wrap="square" lIns="36576" tIns="0" rIns="36576" bIns="0" anchor="ctr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300" b="1" dirty="0">
                <a:solidFill>
                  <a:srgbClr val="B4522C"/>
                </a:solidFill>
                <a:latin typeface="Calibri"/>
              </a:rPr>
              <a:t>Escorpión</a:t>
            </a:r>
          </a:p>
        </p:txBody>
      </p:sp>
      <p:sp>
        <p:nvSpPr>
          <p:cNvPr id="28" name="Shape 28"/>
          <p:cNvSpPr txBox="1"/>
          <p:nvPr/>
        </p:nvSpPr>
        <p:spPr>
          <a:xfrm>
            <a:off x="777240" y="4892040"/>
            <a:ext cx="10607040" cy="1234440"/>
          </a:xfrm>
          <a:prstGeom prst="roundRect">
            <a:avLst>
              <a:gd name="adj" fmla="val 8000"/>
            </a:avLst>
          </a:prstGeom>
          <a:solidFill>
            <a:srgbClr val="FFFFFF">
              <a:alpha val="90000"/>
            </a:srgbClr>
          </a:solidFill>
          <a:ln>
            <a:noFill/>
          </a:ln>
        </p:spPr>
        <p:txBody>
          <a:bodyPr wrap="square" lIns="256032" tIns="146304" rIns="256032" bIns="146304" anchor="ctr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300" b="1" dirty="0">
                <a:solidFill>
                  <a:srgbClr val="B4522C"/>
                </a:solidFill>
                <a:latin typeface="Calibri"/>
              </a:rPr>
              <a:t>Otras especies del desierto</a:t>
            </a:r>
          </a:p>
          <a:p>
            <a:pPr marL="0" indent="0" algn="l">
              <a:lnSpc>
                <a:spcPct val="100000"/>
              </a:lnSpc>
              <a:spcBef>
                <a:spcPts val="140"/>
              </a:spcBef>
              <a:buNone/>
            </a:pPr>
            <a:r>
              <a:rPr lang="es-ES" sz="1200" b="0" dirty="0">
                <a:solidFill>
                  <a:srgbClr val="2E1F16"/>
                </a:solidFill>
                <a:latin typeface="Calibri"/>
              </a:rPr>
              <a:t>Dingo australiano  ·  Avispa caza tarántulas  ·  Cobra  ·  Rata del desierto  ·  Gacela  ·  Zorro  ·  Lechuza de Sonora  ·  Armadillo  ·  Iguana del desierto  ·  Murciélago norteño  ·  Liebre antílope  ·  Buitre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E9D6">
              <a:alpha val="100000"/>
            </a:srgbClr>
          </a:solidFill>
          <a:ln>
            <a:noFill/>
          </a:ln>
        </p:spPr>
        <p:txBody>
          <a:bodyPr wrap="square" lIns="128016" tIns="91440" rIns="128016" bIns="91440" anchor="t">
            <a:normAutofit/>
          </a:bodyPr>
          <a:lstStyle/>
          <a:p>
            <a:endParaRPr/>
          </a:p>
        </p:txBody>
      </p:sp>
      <p:sp>
        <p:nvSpPr>
          <p:cNvPr id="12" name="Shape 12"/>
          <p:cNvSpPr txBox="1"/>
          <p:nvPr/>
        </p:nvSpPr>
        <p:spPr>
          <a:xfrm>
            <a:off x="777240" y="457200"/>
            <a:ext cx="8686800" cy="5669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b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3000" b="1" dirty="0">
                <a:solidFill>
                  <a:srgbClr val="2E1F16"/>
                </a:solidFill>
                <a:latin typeface="Calibri Light"/>
              </a:rPr>
              <a:t>Los grandes desiertos del mundo</a:t>
            </a:r>
          </a:p>
        </p:txBody>
      </p:sp>
      <p:sp>
        <p:nvSpPr>
          <p:cNvPr id="13" name="Shape 13"/>
          <p:cNvSpPr txBox="1"/>
          <p:nvPr/>
        </p:nvSpPr>
        <p:spPr>
          <a:xfrm>
            <a:off x="777240" y="1060704"/>
            <a:ext cx="1280160" cy="54864"/>
          </a:xfrm>
          <a:prstGeom prst="rect">
            <a:avLst/>
          </a:prstGeom>
          <a:solidFill>
            <a:srgbClr val="D98F27"/>
          </a:solidFill>
          <a:ln>
            <a:noFill/>
          </a:ln>
        </p:spPr>
        <p:txBody>
          <a:bodyPr wrap="square" lIns="128016" tIns="91440" rIns="128016" bIns="91440" anchor="t">
            <a:normAutofit fontScale="25000" lnSpcReduction="20000"/>
          </a:bodyPr>
          <a:lstStyle/>
          <a:p>
            <a:endParaRPr/>
          </a:p>
        </p:txBody>
      </p:sp>
      <p:sp>
        <p:nvSpPr>
          <p:cNvPr id="14" name="Shape 14"/>
          <p:cNvSpPr txBox="1"/>
          <p:nvPr/>
        </p:nvSpPr>
        <p:spPr>
          <a:xfrm>
            <a:off x="777240" y="1298448"/>
            <a:ext cx="10607040" cy="4114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300" b="0" dirty="0">
                <a:solidFill>
                  <a:srgbClr val="6B5A4C"/>
                </a:solidFill>
                <a:latin typeface="Calibri"/>
              </a:rPr>
              <a:t>Las zonas áridas se concentran en torno a los trópicos y en el interior de los continentes.</a:t>
            </a:r>
          </a:p>
        </p:txBody>
      </p:sp>
      <p:sp>
        <p:nvSpPr>
          <p:cNvPr id="15" name="Shape 15"/>
          <p:cNvSpPr txBox="1"/>
          <p:nvPr/>
        </p:nvSpPr>
        <p:spPr>
          <a:xfrm>
            <a:off x="777240" y="1828800"/>
            <a:ext cx="7406640" cy="4480560"/>
          </a:xfrm>
          <a:prstGeom prst="roundRect">
            <a:avLst>
              <a:gd name="adj" fmla="val 4000"/>
            </a:avLst>
          </a:prstGeom>
          <a:solidFill>
            <a:srgbClr val="FFFFFF">
              <a:alpha val="95000"/>
            </a:srgbClr>
          </a:solidFill>
          <a:ln>
            <a:noFill/>
          </a:ln>
        </p:spPr>
        <p:txBody>
          <a:bodyPr wrap="square" lIns="128016" tIns="91440" rIns="128016" bIns="91440" anchor="t">
            <a:normAutofit/>
          </a:bodyPr>
          <a:lstStyle/>
          <a:p>
            <a:endParaRPr/>
          </a:p>
        </p:txBody>
      </p:sp>
      <p:pic>
        <p:nvPicPr>
          <p:cNvPr id="16" name="Mapa de desiertos"/>
          <p:cNvPicPr>
            <a:picLocks noChangeAspect="1"/>
          </p:cNvPicPr>
          <p:nvPr/>
        </p:nvPicPr>
        <p:blipFill>
          <a:blip r:embed="rId2"/>
          <a:srcRect t="5534" b="5534"/>
          <a:stretch>
            <a:fillRect/>
          </a:stretch>
        </p:blipFill>
        <p:spPr>
          <a:xfrm>
            <a:off x="886968" y="1938528"/>
            <a:ext cx="7187184" cy="4261104"/>
          </a:xfrm>
          <a:prstGeom prst="rect">
            <a:avLst/>
          </a:prstGeom>
        </p:spPr>
      </p:pic>
      <p:sp>
        <p:nvSpPr>
          <p:cNvPr id="17" name="Shape 17"/>
          <p:cNvSpPr txBox="1"/>
          <p:nvPr/>
        </p:nvSpPr>
        <p:spPr>
          <a:xfrm>
            <a:off x="8549640" y="1828800"/>
            <a:ext cx="2834640" cy="685800"/>
          </a:xfrm>
          <a:prstGeom prst="roundRect">
            <a:avLst>
              <a:gd name="adj" fmla="val 14000"/>
            </a:avLst>
          </a:prstGeom>
          <a:solidFill>
            <a:srgbClr val="FFFFFF">
              <a:alpha val="92000"/>
            </a:srgbClr>
          </a:solidFill>
          <a:ln>
            <a:noFill/>
          </a:ln>
        </p:spPr>
        <p:txBody>
          <a:bodyPr wrap="square" lIns="146304" tIns="54864" rIns="109728" bIns="54864" anchor="ctr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300" b="1" dirty="0">
                <a:solidFill>
                  <a:srgbClr val="B4522C"/>
                </a:solidFill>
                <a:latin typeface="Calibri"/>
              </a:rPr>
              <a:t>Sahara</a:t>
            </a:r>
          </a:p>
          <a:p>
            <a:pPr marL="0" indent="0" algn="l">
              <a:lnSpc>
                <a:spcPct val="100000"/>
              </a:lnSpc>
              <a:spcBef>
                <a:spcPts val="60"/>
              </a:spcBef>
              <a:buNone/>
            </a:pPr>
            <a:r>
              <a:rPr lang="es-ES" sz="1000" b="0" dirty="0">
                <a:solidFill>
                  <a:srgbClr val="2E1F16"/>
                </a:solidFill>
                <a:latin typeface="Calibri"/>
              </a:rPr>
              <a:t>África · el mayor desierto cálido</a:t>
            </a:r>
          </a:p>
        </p:txBody>
      </p:sp>
      <p:sp>
        <p:nvSpPr>
          <p:cNvPr id="18" name="Shape 18"/>
          <p:cNvSpPr txBox="1"/>
          <p:nvPr/>
        </p:nvSpPr>
        <p:spPr>
          <a:xfrm>
            <a:off x="8549640" y="2587752"/>
            <a:ext cx="2834640" cy="685800"/>
          </a:xfrm>
          <a:prstGeom prst="roundRect">
            <a:avLst>
              <a:gd name="adj" fmla="val 14000"/>
            </a:avLst>
          </a:prstGeom>
          <a:solidFill>
            <a:srgbClr val="FFFFFF">
              <a:alpha val="92000"/>
            </a:srgbClr>
          </a:solidFill>
          <a:ln>
            <a:noFill/>
          </a:ln>
        </p:spPr>
        <p:txBody>
          <a:bodyPr wrap="square" lIns="146304" tIns="54864" rIns="109728" bIns="54864" anchor="ctr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300" b="1" dirty="0">
                <a:solidFill>
                  <a:srgbClr val="B4522C"/>
                </a:solidFill>
                <a:latin typeface="Calibri"/>
              </a:rPr>
              <a:t>Arábigo</a:t>
            </a:r>
          </a:p>
          <a:p>
            <a:pPr marL="0" indent="0" algn="l">
              <a:lnSpc>
                <a:spcPct val="100000"/>
              </a:lnSpc>
              <a:spcBef>
                <a:spcPts val="60"/>
              </a:spcBef>
              <a:buNone/>
            </a:pPr>
            <a:r>
              <a:rPr lang="es-ES" sz="1000" b="0" dirty="0">
                <a:solidFill>
                  <a:srgbClr val="2E1F16"/>
                </a:solidFill>
                <a:latin typeface="Calibri"/>
              </a:rPr>
              <a:t>Península arábiga</a:t>
            </a:r>
          </a:p>
        </p:txBody>
      </p:sp>
      <p:sp>
        <p:nvSpPr>
          <p:cNvPr id="19" name="Shape 19"/>
          <p:cNvSpPr txBox="1"/>
          <p:nvPr/>
        </p:nvSpPr>
        <p:spPr>
          <a:xfrm>
            <a:off x="8549640" y="3346704"/>
            <a:ext cx="2834640" cy="685800"/>
          </a:xfrm>
          <a:prstGeom prst="roundRect">
            <a:avLst>
              <a:gd name="adj" fmla="val 14000"/>
            </a:avLst>
          </a:prstGeom>
          <a:solidFill>
            <a:srgbClr val="FFFFFF">
              <a:alpha val="92000"/>
            </a:srgbClr>
          </a:solidFill>
          <a:ln>
            <a:noFill/>
          </a:ln>
        </p:spPr>
        <p:txBody>
          <a:bodyPr wrap="square" lIns="146304" tIns="54864" rIns="109728" bIns="54864" anchor="ctr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300" b="1" dirty="0">
                <a:solidFill>
                  <a:srgbClr val="B4522C"/>
                </a:solidFill>
                <a:latin typeface="Calibri"/>
              </a:rPr>
              <a:t>Gobi</a:t>
            </a:r>
          </a:p>
          <a:p>
            <a:pPr marL="0" indent="0" algn="l">
              <a:lnSpc>
                <a:spcPct val="100000"/>
              </a:lnSpc>
              <a:spcBef>
                <a:spcPts val="60"/>
              </a:spcBef>
              <a:buNone/>
            </a:pPr>
            <a:r>
              <a:rPr lang="es-ES" sz="1000" b="0" dirty="0">
                <a:solidFill>
                  <a:srgbClr val="2E1F16"/>
                </a:solidFill>
                <a:latin typeface="Calibri"/>
              </a:rPr>
              <a:t>Asia central · desierto frío</a:t>
            </a:r>
          </a:p>
        </p:txBody>
      </p:sp>
      <p:sp>
        <p:nvSpPr>
          <p:cNvPr id="20" name="Shape 20"/>
          <p:cNvSpPr txBox="1"/>
          <p:nvPr/>
        </p:nvSpPr>
        <p:spPr>
          <a:xfrm>
            <a:off x="8549640" y="4105656"/>
            <a:ext cx="2834640" cy="685800"/>
          </a:xfrm>
          <a:prstGeom prst="roundRect">
            <a:avLst>
              <a:gd name="adj" fmla="val 14000"/>
            </a:avLst>
          </a:prstGeom>
          <a:solidFill>
            <a:srgbClr val="FFFFFF">
              <a:alpha val="92000"/>
            </a:srgbClr>
          </a:solidFill>
          <a:ln>
            <a:noFill/>
          </a:ln>
        </p:spPr>
        <p:txBody>
          <a:bodyPr wrap="square" lIns="146304" tIns="54864" rIns="109728" bIns="54864" anchor="ctr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300" b="1" dirty="0">
                <a:solidFill>
                  <a:srgbClr val="B4522C"/>
                </a:solidFill>
                <a:latin typeface="Calibri"/>
              </a:rPr>
              <a:t>Atacama</a:t>
            </a:r>
          </a:p>
          <a:p>
            <a:pPr marL="0" indent="0" algn="l">
              <a:lnSpc>
                <a:spcPct val="100000"/>
              </a:lnSpc>
              <a:spcBef>
                <a:spcPts val="60"/>
              </a:spcBef>
              <a:buNone/>
            </a:pPr>
            <a:r>
              <a:rPr lang="es-ES" sz="1000" b="0" dirty="0">
                <a:solidFill>
                  <a:srgbClr val="2E1F16"/>
                </a:solidFill>
                <a:latin typeface="Calibri"/>
              </a:rPr>
              <a:t>Chile · el más árido del planeta</a:t>
            </a:r>
          </a:p>
        </p:txBody>
      </p:sp>
      <p:sp>
        <p:nvSpPr>
          <p:cNvPr id="21" name="Shape 21"/>
          <p:cNvSpPr txBox="1"/>
          <p:nvPr/>
        </p:nvSpPr>
        <p:spPr>
          <a:xfrm>
            <a:off x="8549640" y="4864608"/>
            <a:ext cx="2834640" cy="685800"/>
          </a:xfrm>
          <a:prstGeom prst="roundRect">
            <a:avLst>
              <a:gd name="adj" fmla="val 14000"/>
            </a:avLst>
          </a:prstGeom>
          <a:solidFill>
            <a:srgbClr val="FFFFFF">
              <a:alpha val="92000"/>
            </a:srgbClr>
          </a:solidFill>
          <a:ln>
            <a:noFill/>
          </a:ln>
        </p:spPr>
        <p:txBody>
          <a:bodyPr wrap="square" lIns="146304" tIns="54864" rIns="109728" bIns="54864" anchor="ctr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300" b="1" dirty="0">
                <a:solidFill>
                  <a:srgbClr val="B4522C"/>
                </a:solidFill>
                <a:latin typeface="Calibri"/>
              </a:rPr>
              <a:t>Gran Desierto Australiano</a:t>
            </a:r>
          </a:p>
          <a:p>
            <a:pPr marL="0" indent="0" algn="l">
              <a:lnSpc>
                <a:spcPct val="100000"/>
              </a:lnSpc>
              <a:spcBef>
                <a:spcPts val="60"/>
              </a:spcBef>
              <a:buNone/>
            </a:pPr>
            <a:r>
              <a:rPr lang="es-ES" sz="1000" b="0" dirty="0">
                <a:solidFill>
                  <a:srgbClr val="2E1F16"/>
                </a:solidFill>
                <a:latin typeface="Calibri"/>
              </a:rPr>
              <a:t>Australia</a:t>
            </a:r>
          </a:p>
        </p:txBody>
      </p:sp>
      <p:sp>
        <p:nvSpPr>
          <p:cNvPr id="22" name="Shape 22"/>
          <p:cNvSpPr txBox="1"/>
          <p:nvPr/>
        </p:nvSpPr>
        <p:spPr>
          <a:xfrm>
            <a:off x="8549640" y="5623560"/>
            <a:ext cx="2834640" cy="685800"/>
          </a:xfrm>
          <a:prstGeom prst="roundRect">
            <a:avLst>
              <a:gd name="adj" fmla="val 14000"/>
            </a:avLst>
          </a:prstGeom>
          <a:solidFill>
            <a:srgbClr val="FFFFFF">
              <a:alpha val="92000"/>
            </a:srgbClr>
          </a:solidFill>
          <a:ln>
            <a:noFill/>
          </a:ln>
        </p:spPr>
        <p:txBody>
          <a:bodyPr wrap="square" lIns="146304" tIns="54864" rIns="109728" bIns="54864" anchor="ctr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300" b="1" dirty="0">
                <a:solidFill>
                  <a:srgbClr val="B4522C"/>
                </a:solidFill>
                <a:latin typeface="Calibri"/>
              </a:rPr>
              <a:t>Antártida</a:t>
            </a:r>
          </a:p>
          <a:p>
            <a:pPr marL="0" indent="0" algn="l">
              <a:lnSpc>
                <a:spcPct val="100000"/>
              </a:lnSpc>
              <a:spcBef>
                <a:spcPts val="60"/>
              </a:spcBef>
              <a:buNone/>
            </a:pPr>
            <a:r>
              <a:rPr lang="es-ES" sz="1000" b="0" dirty="0">
                <a:solidFill>
                  <a:srgbClr val="2E1F16"/>
                </a:solidFill>
                <a:latin typeface="Calibri"/>
              </a:rPr>
              <a:t>El mayor desierto polar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Fond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Shape 12"/>
          <p:cNvSpPr txBox="1"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E1F16">
              <a:alpha val="55000"/>
            </a:srgbClr>
          </a:solidFill>
          <a:ln>
            <a:noFill/>
          </a:ln>
        </p:spPr>
        <p:txBody>
          <a:bodyPr wrap="square" lIns="128016" tIns="91440" rIns="128016" bIns="91440" anchor="t">
            <a:normAutofit/>
          </a:bodyPr>
          <a:lstStyle/>
          <a:p>
            <a:endParaRPr/>
          </a:p>
        </p:txBody>
      </p:sp>
      <p:sp>
        <p:nvSpPr>
          <p:cNvPr id="13" name="Shape 13"/>
          <p:cNvSpPr txBox="1"/>
          <p:nvPr/>
        </p:nvSpPr>
        <p:spPr>
          <a:xfrm>
            <a:off x="1005840" y="2057400"/>
            <a:ext cx="8686800" cy="8686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4200" b="1" dirty="0">
                <a:solidFill>
                  <a:srgbClr val="FFFFFF"/>
                </a:solidFill>
                <a:latin typeface="Calibri Light"/>
              </a:rPr>
              <a:t>Los desiertos del mundo</a:t>
            </a:r>
          </a:p>
        </p:txBody>
      </p:sp>
      <p:sp>
        <p:nvSpPr>
          <p:cNvPr id="14" name="Shape 14"/>
          <p:cNvSpPr txBox="1"/>
          <p:nvPr/>
        </p:nvSpPr>
        <p:spPr>
          <a:xfrm>
            <a:off x="1005840" y="3063240"/>
            <a:ext cx="2011680" cy="68580"/>
          </a:xfrm>
          <a:prstGeom prst="rect">
            <a:avLst/>
          </a:prstGeom>
          <a:solidFill>
            <a:srgbClr val="D98F27"/>
          </a:solidFill>
          <a:ln>
            <a:noFill/>
          </a:ln>
        </p:spPr>
        <p:txBody>
          <a:bodyPr wrap="square" lIns="128016" tIns="91440" rIns="128016" bIns="91440" anchor="t">
            <a:normAutofit fontScale="25000" lnSpcReduction="20000"/>
          </a:bodyPr>
          <a:lstStyle/>
          <a:p>
            <a:endParaRPr/>
          </a:p>
        </p:txBody>
      </p:sp>
      <p:sp>
        <p:nvSpPr>
          <p:cNvPr id="15" name="Shape 15"/>
          <p:cNvSpPr txBox="1"/>
          <p:nvPr/>
        </p:nvSpPr>
        <p:spPr>
          <a:xfrm>
            <a:off x="1005840" y="3337560"/>
            <a:ext cx="7863840" cy="10972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700" b="0" dirty="0">
                <a:solidFill>
                  <a:srgbClr val="F2E3CF"/>
                </a:solidFill>
                <a:latin typeface="Calibri"/>
              </a:rPr>
              <a:t>Un tercio del planeta vive en condiciones de aridez: paisajes extremos donde la flora y la fauna han aprendido a resistir.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664</TotalTime>
  <Words>446</Words>
  <Application>Microsoft Office PowerPoint</Application>
  <PresentationFormat>Panorámica</PresentationFormat>
  <Paragraphs>75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alejandra.luevano1919@gmail.com</dc:creator>
  <cp:lastModifiedBy>Maria Sanz</cp:lastModifiedBy>
  <cp:revision>46</cp:revision>
  <dcterms:created xsi:type="dcterms:W3CDTF">2020-03-01T04:18:49Z</dcterms:created>
  <dcterms:modified xsi:type="dcterms:W3CDTF">2026-08-29T17:31:47Z</dcterms:modified>
</cp:coreProperties>
</file>