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2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39" y="490220"/>
            <a:ext cx="6539230" cy="703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69" y="1634490"/>
            <a:ext cx="7949565" cy="295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rcRect l="5880" r="10786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ctr" rtl="0">
              <a:lnSpc>
                <a:spcPct val="90000"/>
              </a:lnSpc>
              <a:spcBef>
                <a:spcPct val="0"/>
              </a:spcBef>
            </a:pPr>
            <a:r>
              <a:rPr lang="en-US" sz="31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El</a:t>
            </a:r>
            <a:r>
              <a:rPr lang="en-US" sz="3100" b="1" kern="1200" spc="-125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 </a:t>
            </a:r>
            <a:r>
              <a:rPr lang="en-US" sz="31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bosque</a:t>
            </a:r>
            <a:r>
              <a:rPr lang="en-US" sz="3100" b="1" kern="1200" spc="-114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 </a:t>
            </a:r>
            <a:r>
              <a:rPr lang="en-US" sz="3100" b="1" kern="1200" spc="-1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mediterráneo.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3" descr="Primer plano de una lagartija">
            <a:extLst>
              <a:ext uri="{FF2B5EF4-FFF2-40B4-BE49-F238E27FC236}">
                <a16:creationId xmlns:a16="http://schemas.microsoft.com/office/drawing/2014/main" id="{CC5926E7-719E-A6EE-D3FF-6E6146ECB3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413" r="-1" b="-1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/>
          <p:cNvSpPr txBox="1"/>
          <p:nvPr/>
        </p:nvSpPr>
        <p:spPr>
          <a:xfrm>
            <a:off x="5648707" y="2434201"/>
            <a:ext cx="2866642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4965" indent="-228600" algn="l" rtl="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Reptiles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</a:t>
            </a: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pueden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spc="-25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rtl="0"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</a:pP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Lagarto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ocelado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Culebra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bastarda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Lagartija</a:t>
            </a: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</a:t>
            </a:r>
            <a:r>
              <a:rPr lang="en-US" sz="1700" kern="1200" spc="-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cola</a:t>
            </a: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spc="-2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roja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Víbora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spcBef>
                <a:spcPts val="790"/>
              </a:spcBef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 spc="-1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Lagartija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97535" lvl="1" indent="-228600" algn="l" rtl="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597535" algn="l"/>
              </a:tabLst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Culebra de</a:t>
            </a:r>
            <a:r>
              <a:rPr lang="en-US" sz="1700" kern="1200" spc="5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spc="-2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agua</a:t>
            </a: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81400" cy="26987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0" y="0"/>
            <a:ext cx="4572000" cy="29654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199129"/>
            <a:ext cx="4762500" cy="31724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47590" y="3199129"/>
            <a:ext cx="4296410" cy="28676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osque verde vibrante">
            <a:extLst>
              <a:ext uri="{FF2B5EF4-FFF2-40B4-BE49-F238E27FC236}">
                <a16:creationId xmlns:a16="http://schemas.microsoft.com/office/drawing/2014/main" id="{0994E31C-7289-A2AA-7004-AD3E46D1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05" r="17207" b="-1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  <a:prstGeom prst="rect">
            <a:avLst/>
          </a:prstGeom>
        </p:spPr>
        <p:txBody>
          <a:bodyPr vert="horz" lIns="0" tIns="12700" rIns="0" bIns="0" rtlCol="0">
            <a:normAutofit/>
          </a:bodyPr>
          <a:lstStyle/>
          <a:p>
            <a:pPr marL="1332230">
              <a:spcBef>
                <a:spcPts val="100"/>
              </a:spcBef>
            </a:pPr>
            <a:r>
              <a:rPr lang="es-ES" sz="1700" spc="-10"/>
              <a:t>Características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648707" y="2434201"/>
            <a:ext cx="2866642" cy="3742762"/>
          </a:xfrm>
          <a:prstGeom prst="rect">
            <a:avLst/>
          </a:prstGeom>
        </p:spPr>
        <p:txBody>
          <a:bodyPr vert="horz" lIns="0" tIns="12700" rIns="0" bIns="0" rtlCol="0">
            <a:normAutofit/>
          </a:bodyPr>
          <a:lstStyle/>
          <a:p>
            <a:pPr marL="354965" marR="5080" indent="-342900"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lang="es-ES" sz="1700"/>
              <a:t>El</a:t>
            </a:r>
            <a:r>
              <a:rPr lang="es-ES" sz="1700" spc="-30"/>
              <a:t> </a:t>
            </a:r>
            <a:r>
              <a:rPr lang="es-ES" sz="1700" b="1">
                <a:latin typeface="Arial"/>
                <a:cs typeface="Arial"/>
              </a:rPr>
              <a:t>bosque</a:t>
            </a:r>
            <a:r>
              <a:rPr lang="es-ES" sz="1700" b="1" spc="-20">
                <a:latin typeface="Arial"/>
                <a:cs typeface="Arial"/>
              </a:rPr>
              <a:t> </a:t>
            </a:r>
            <a:r>
              <a:rPr lang="es-ES" sz="1700" b="1">
                <a:latin typeface="Arial"/>
                <a:cs typeface="Arial"/>
              </a:rPr>
              <a:t>y</a:t>
            </a:r>
            <a:r>
              <a:rPr lang="es-ES" sz="1700" b="1" spc="-40">
                <a:latin typeface="Arial"/>
                <a:cs typeface="Arial"/>
              </a:rPr>
              <a:t> </a:t>
            </a:r>
            <a:r>
              <a:rPr lang="es-ES" sz="1700" b="1">
                <a:latin typeface="Arial"/>
                <a:cs typeface="Arial"/>
              </a:rPr>
              <a:t>matorral</a:t>
            </a:r>
            <a:r>
              <a:rPr lang="es-ES" sz="1700" b="1" spc="-30">
                <a:latin typeface="Arial"/>
                <a:cs typeface="Arial"/>
              </a:rPr>
              <a:t> </a:t>
            </a:r>
            <a:r>
              <a:rPr lang="es-ES" sz="1700" b="1">
                <a:latin typeface="Arial"/>
                <a:cs typeface="Arial"/>
              </a:rPr>
              <a:t>mediterráneo</a:t>
            </a:r>
            <a:r>
              <a:rPr lang="es-ES" sz="1700"/>
              <a:t>,</a:t>
            </a:r>
            <a:r>
              <a:rPr lang="es-ES" sz="1700" spc="-35"/>
              <a:t> </a:t>
            </a:r>
            <a:r>
              <a:rPr lang="es-ES" sz="1700" spc="-25"/>
              <a:t>es </a:t>
            </a:r>
            <a:r>
              <a:rPr lang="es-ES" sz="1700"/>
              <a:t>un bioma</a:t>
            </a:r>
            <a:r>
              <a:rPr lang="es-ES" sz="1700" spc="10"/>
              <a:t> </a:t>
            </a:r>
            <a:r>
              <a:rPr lang="es-ES" sz="1700"/>
              <a:t>de bosques</a:t>
            </a:r>
            <a:r>
              <a:rPr lang="es-ES" sz="1700" spc="10"/>
              <a:t> </a:t>
            </a:r>
            <a:r>
              <a:rPr lang="es-ES" sz="1700"/>
              <a:t>y</a:t>
            </a:r>
            <a:r>
              <a:rPr lang="es-ES" sz="1700" spc="-10"/>
              <a:t> </a:t>
            </a:r>
            <a:r>
              <a:rPr lang="es-ES" sz="1700"/>
              <a:t>matorrales</a:t>
            </a:r>
            <a:r>
              <a:rPr lang="es-ES" sz="1700" spc="10"/>
              <a:t> </a:t>
            </a:r>
            <a:r>
              <a:rPr lang="es-ES" sz="1700"/>
              <a:t>que</a:t>
            </a:r>
            <a:r>
              <a:rPr lang="es-ES" sz="1700" spc="5"/>
              <a:t> </a:t>
            </a:r>
            <a:r>
              <a:rPr lang="es-ES" sz="1700" spc="-25"/>
              <a:t>se </a:t>
            </a:r>
            <a:r>
              <a:rPr lang="es-ES" sz="1700"/>
              <a:t>desarrolla</a:t>
            </a:r>
            <a:r>
              <a:rPr lang="es-ES" sz="1700" spc="-10"/>
              <a:t> </a:t>
            </a:r>
            <a:r>
              <a:rPr lang="es-ES" sz="1700"/>
              <a:t>en</a:t>
            </a:r>
            <a:r>
              <a:rPr lang="es-ES" sz="1700" spc="5"/>
              <a:t> </a:t>
            </a:r>
            <a:r>
              <a:rPr lang="es-ES" sz="1700"/>
              <a:t>regiones con </a:t>
            </a:r>
            <a:r>
              <a:rPr lang="es-ES" sz="1700" spc="-10"/>
              <a:t>clima </a:t>
            </a:r>
            <a:r>
              <a:rPr lang="es-ES" sz="1700"/>
              <a:t>mediterráneo,</a:t>
            </a:r>
            <a:r>
              <a:rPr lang="es-ES" sz="1700" spc="-10"/>
              <a:t> </a:t>
            </a:r>
            <a:r>
              <a:rPr lang="es-ES" sz="1700"/>
              <a:t>caracterizado por</a:t>
            </a:r>
            <a:r>
              <a:rPr lang="es-ES" sz="1700" spc="-5"/>
              <a:t> </a:t>
            </a:r>
            <a:r>
              <a:rPr lang="es-ES" sz="1700" spc="-10"/>
              <a:t>inviernos </a:t>
            </a:r>
            <a:r>
              <a:rPr lang="es-ES" sz="1700"/>
              <a:t>fríos,</a:t>
            </a:r>
            <a:r>
              <a:rPr lang="es-ES" sz="1700" spc="-10"/>
              <a:t> </a:t>
            </a:r>
            <a:r>
              <a:rPr lang="es-ES" sz="1700"/>
              <a:t>veranos secos,</a:t>
            </a:r>
            <a:r>
              <a:rPr lang="es-ES" sz="1700" spc="-10"/>
              <a:t> </a:t>
            </a:r>
            <a:r>
              <a:rPr lang="es-ES" sz="1700"/>
              <a:t>otoños</a:t>
            </a:r>
            <a:r>
              <a:rPr lang="es-ES" sz="1700" spc="5"/>
              <a:t> </a:t>
            </a:r>
            <a:r>
              <a:rPr lang="es-ES" sz="1700"/>
              <a:t>y</a:t>
            </a:r>
            <a:r>
              <a:rPr lang="es-ES" sz="1700" spc="-10"/>
              <a:t> primaveras </a:t>
            </a:r>
            <a:r>
              <a:rPr lang="es-ES" sz="1700"/>
              <a:t>con</a:t>
            </a:r>
            <a:r>
              <a:rPr lang="es-ES" sz="1700" spc="-5"/>
              <a:t> </a:t>
            </a:r>
            <a:r>
              <a:rPr lang="es-ES" sz="1700"/>
              <a:t>abundantes</a:t>
            </a:r>
            <a:r>
              <a:rPr lang="es-ES" sz="1700" spc="10"/>
              <a:t> </a:t>
            </a:r>
            <a:r>
              <a:rPr lang="es-ES" sz="1700" spc="-10"/>
              <a:t>precipitaciones.</a:t>
            </a:r>
            <a:endParaRPr lang="es-ES"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095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Flora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34490"/>
            <a:ext cx="21329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La </a:t>
            </a:r>
            <a:r>
              <a:rPr sz="3200" spc="-10" dirty="0">
                <a:latin typeface="Arial MT"/>
                <a:cs typeface="Arial MT"/>
              </a:rPr>
              <a:t>encina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2438400"/>
            <a:ext cx="455295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rcRect r="-3" b="-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 txBox="1"/>
          <p:nvPr/>
        </p:nvSpPr>
        <p:spPr>
          <a:xfrm>
            <a:off x="392906" y="5317240"/>
            <a:ext cx="8408194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4965" indent="-342265" algn="ctr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354965" algn="l"/>
              </a:tabLst>
            </a:pPr>
            <a:r>
              <a:rPr lang="en-US" sz="31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La</a:t>
            </a:r>
            <a:r>
              <a:rPr lang="en-US" sz="3100" kern="1200" spc="-1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spc="-2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jara</a:t>
            </a:r>
            <a:endParaRPr lang="en-US" sz="31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669" y="567690"/>
            <a:ext cx="22021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La </a:t>
            </a:r>
            <a:r>
              <a:rPr sz="3200" spc="-10" dirty="0">
                <a:latin typeface="Arial MT"/>
                <a:cs typeface="Arial MT"/>
              </a:rPr>
              <a:t>retama</a:t>
            </a:r>
            <a:endParaRPr sz="32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751329"/>
            <a:ext cx="5314950" cy="44869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53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Fauna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34490"/>
            <a:ext cx="49625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Aves,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podemos</a:t>
            </a:r>
            <a:r>
              <a:rPr sz="3200" spc="2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destacar: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2489" y="2123440"/>
            <a:ext cx="2287270" cy="35572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89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Cernícalo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259715" algn="l"/>
              </a:tabLst>
            </a:pPr>
            <a:r>
              <a:rPr sz="3200" dirty="0">
                <a:latin typeface="Arial MT"/>
                <a:cs typeface="Arial MT"/>
              </a:rPr>
              <a:t>Búho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chico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Gavilán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Mochuelo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Lechuza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Grajo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98142" y="2123440"/>
            <a:ext cx="1988185" cy="35572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89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Perdiz</a:t>
            </a:r>
            <a:endParaRPr sz="3200">
              <a:latin typeface="Arial MT"/>
              <a:cs typeface="Arial MT"/>
            </a:endParaRPr>
          </a:p>
          <a:p>
            <a:pPr marL="306705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306705" algn="l"/>
              </a:tabLst>
            </a:pPr>
            <a:r>
              <a:rPr sz="3200" spc="-10" dirty="0">
                <a:latin typeface="Arial MT"/>
                <a:cs typeface="Arial MT"/>
              </a:rPr>
              <a:t>Avutarda</a:t>
            </a:r>
            <a:endParaRPr sz="3200">
              <a:latin typeface="Arial MT"/>
              <a:cs typeface="Arial MT"/>
            </a:endParaRPr>
          </a:p>
          <a:p>
            <a:pPr marL="346075" indent="-246379">
              <a:lnSpc>
                <a:spcPct val="100000"/>
              </a:lnSpc>
              <a:spcBef>
                <a:spcPts val="800"/>
              </a:spcBef>
              <a:buChar char="-"/>
              <a:tabLst>
                <a:tab pos="346075" algn="l"/>
              </a:tabLst>
            </a:pPr>
            <a:r>
              <a:rPr sz="3200" spc="-10" dirty="0">
                <a:latin typeface="Arial MT"/>
                <a:cs typeface="Arial MT"/>
              </a:rPr>
              <a:t>Codorniz</a:t>
            </a:r>
            <a:endParaRPr sz="3200">
              <a:latin typeface="Arial MT"/>
              <a:cs typeface="Arial MT"/>
            </a:endParaRPr>
          </a:p>
          <a:p>
            <a:pPr marL="396240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396240" algn="l"/>
              </a:tabLst>
            </a:pPr>
            <a:r>
              <a:rPr sz="3200" spc="-10" dirty="0">
                <a:latin typeface="Arial MT"/>
                <a:cs typeface="Arial MT"/>
              </a:rPr>
              <a:t>Ortega</a:t>
            </a:r>
            <a:endParaRPr sz="3200">
              <a:latin typeface="Arial MT"/>
              <a:cs typeface="Arial MT"/>
            </a:endParaRPr>
          </a:p>
          <a:p>
            <a:pPr marL="394970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394970" algn="l"/>
              </a:tabLst>
            </a:pPr>
            <a:r>
              <a:rPr sz="3200" spc="-10" dirty="0">
                <a:latin typeface="Arial MT"/>
                <a:cs typeface="Arial MT"/>
              </a:rPr>
              <a:t>Ganga</a:t>
            </a:r>
            <a:endParaRPr sz="3200">
              <a:latin typeface="Arial MT"/>
              <a:cs typeface="Arial MT"/>
            </a:endParaRPr>
          </a:p>
          <a:p>
            <a:pPr marL="411480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411480" algn="l"/>
              </a:tabLst>
            </a:pPr>
            <a:r>
              <a:rPr sz="3200" spc="-10" dirty="0">
                <a:latin typeface="Arial MT"/>
                <a:cs typeface="Arial MT"/>
              </a:rPr>
              <a:t>Paloma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209800" cy="304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7800" y="0"/>
            <a:ext cx="3886200" cy="2590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276600"/>
            <a:ext cx="4552950" cy="301879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09800" y="304800"/>
            <a:ext cx="3048000" cy="2286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2000" y="3200400"/>
            <a:ext cx="4572000" cy="3041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669" y="415290"/>
            <a:ext cx="67081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Mamíferos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que</a:t>
            </a:r>
            <a:r>
              <a:rPr sz="3200" spc="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podemos</a:t>
            </a:r>
            <a:r>
              <a:rPr sz="3200" spc="1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encontrar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2489" y="1490980"/>
            <a:ext cx="2605405" cy="355981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9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Zorro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dirty="0">
                <a:latin typeface="Arial MT"/>
                <a:cs typeface="Arial MT"/>
              </a:rPr>
              <a:t>Lince</a:t>
            </a:r>
            <a:r>
              <a:rPr sz="3200" spc="1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ibérico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259715" algn="l"/>
              </a:tabLst>
            </a:pPr>
            <a:r>
              <a:rPr sz="3200" dirty="0">
                <a:latin typeface="Arial MT"/>
                <a:cs typeface="Arial MT"/>
              </a:rPr>
              <a:t>Gato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montes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Tejon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Jineta</a:t>
            </a:r>
            <a:endParaRPr sz="3200">
              <a:latin typeface="Arial MT"/>
              <a:cs typeface="Arial MT"/>
            </a:endParaRPr>
          </a:p>
          <a:p>
            <a:pPr marL="259715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Liebre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7495" y="1490980"/>
            <a:ext cx="1790064" cy="355981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900"/>
              </a:spcBef>
              <a:buChar char="-"/>
              <a:tabLst>
                <a:tab pos="259715" algn="l"/>
              </a:tabLst>
            </a:pPr>
            <a:r>
              <a:rPr sz="3200" spc="-10" dirty="0">
                <a:latin typeface="Arial MT"/>
                <a:cs typeface="Arial MT"/>
              </a:rPr>
              <a:t>Jabalí</a:t>
            </a:r>
            <a:endParaRPr sz="3200">
              <a:latin typeface="Arial MT"/>
              <a:cs typeface="Arial MT"/>
            </a:endParaRPr>
          </a:p>
          <a:p>
            <a:pPr marL="335915" lvl="1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335915" algn="l"/>
              </a:tabLst>
            </a:pPr>
            <a:r>
              <a:rPr sz="3200" spc="-10" dirty="0">
                <a:latin typeface="Arial MT"/>
                <a:cs typeface="Arial MT"/>
              </a:rPr>
              <a:t>Corzo</a:t>
            </a:r>
            <a:endParaRPr sz="3200">
              <a:latin typeface="Arial MT"/>
              <a:cs typeface="Arial MT"/>
            </a:endParaRPr>
          </a:p>
          <a:p>
            <a:pPr marL="383540" lvl="1" indent="-247015">
              <a:lnSpc>
                <a:spcPct val="100000"/>
              </a:lnSpc>
              <a:spcBef>
                <a:spcPts val="790"/>
              </a:spcBef>
              <a:buChar char="-"/>
              <a:tabLst>
                <a:tab pos="383540" algn="l"/>
              </a:tabLst>
            </a:pPr>
            <a:r>
              <a:rPr sz="3200" spc="-20" dirty="0">
                <a:latin typeface="Arial MT"/>
                <a:cs typeface="Arial MT"/>
              </a:rPr>
              <a:t>Lobo</a:t>
            </a:r>
            <a:endParaRPr sz="3200">
              <a:latin typeface="Arial MT"/>
              <a:cs typeface="Arial MT"/>
            </a:endParaRPr>
          </a:p>
          <a:p>
            <a:pPr marL="418465" lvl="1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418465" algn="l"/>
              </a:tabLst>
            </a:pPr>
            <a:r>
              <a:rPr sz="3200" spc="-10" dirty="0">
                <a:latin typeface="Arial MT"/>
                <a:cs typeface="Arial MT"/>
              </a:rPr>
              <a:t>Ardilla</a:t>
            </a:r>
            <a:endParaRPr sz="3200">
              <a:latin typeface="Arial MT"/>
              <a:cs typeface="Arial MT"/>
            </a:endParaRPr>
          </a:p>
          <a:p>
            <a:pPr marL="486409" lvl="2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486409" algn="l"/>
              </a:tabLst>
            </a:pPr>
            <a:r>
              <a:rPr sz="3200" spc="-10" dirty="0">
                <a:latin typeface="Arial MT"/>
                <a:cs typeface="Arial MT"/>
              </a:rPr>
              <a:t>Conejo</a:t>
            </a:r>
            <a:endParaRPr sz="3200">
              <a:latin typeface="Arial MT"/>
              <a:cs typeface="Arial MT"/>
            </a:endParaRPr>
          </a:p>
          <a:p>
            <a:pPr marL="531495" lvl="2" indent="-247015">
              <a:lnSpc>
                <a:spcPct val="100000"/>
              </a:lnSpc>
              <a:spcBef>
                <a:spcPts val="800"/>
              </a:spcBef>
              <a:buChar char="-"/>
              <a:tabLst>
                <a:tab pos="531495" algn="l"/>
              </a:tabLst>
            </a:pPr>
            <a:r>
              <a:rPr sz="3200" spc="-10" dirty="0">
                <a:latin typeface="Arial MT"/>
                <a:cs typeface="Arial MT"/>
              </a:rPr>
              <a:t>Erizo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419600" cy="6858000"/>
            <a:chOff x="0" y="0"/>
            <a:chExt cx="44196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419600" cy="24866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514600"/>
              <a:ext cx="4343400" cy="43434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3000" y="0"/>
            <a:ext cx="3782059" cy="378079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0600" y="3829050"/>
            <a:ext cx="4038600" cy="3028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104</Words>
  <Application>Microsoft Office PowerPoint</Application>
  <PresentationFormat>Presentación en pantalla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Arial MT</vt:lpstr>
      <vt:lpstr>Calibri</vt:lpstr>
      <vt:lpstr>Office Theme</vt:lpstr>
      <vt:lpstr>El bosque mediterráneo.</vt:lpstr>
      <vt:lpstr>Características</vt:lpstr>
      <vt:lpstr>Flora</vt:lpstr>
      <vt:lpstr>Presentación de PowerPoint</vt:lpstr>
      <vt:lpstr>Presentación de PowerPoint</vt:lpstr>
      <vt:lpstr>Fauna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Maria Sanz</cp:lastModifiedBy>
  <cp:revision>1</cp:revision>
  <dcterms:created xsi:type="dcterms:W3CDTF">2026-08-24T16:23:03Z</dcterms:created>
  <dcterms:modified xsi:type="dcterms:W3CDTF">2026-08-24T16:36:43Z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2015-11-06T00:00:00Z</vt:filetime>
  </property>
  <property fmtid="{D5CDD505-2E9C-101B-9397-08002B2CF9AE}" pid="4" name="Creator">
    <vt:lpwstr>pdftk 1.44 - www.pdftk.com</vt:lpwstr>
  </property>
  <property fmtid="{D5CDD505-2E9C-101B-9397-08002B2CF9AE}" pid="5" name="LastSaved">
    <vt:filetime>2026-08-24T00:00:00Z</vt:filetime>
  </property>
  <property fmtid="{D5CDD505-2E9C-101B-9397-08002B2CF9AE}" pid="6" name="Producer">
    <vt:lpwstr>itext-paulo-155 (itextpdf.sf.net-lowagie.com)</vt:lpwstr>
  </property>
</Properties>
</file>