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3" r:id="rId11"/>
    <p:sldId id="274" r:id="rId12"/>
    <p:sldId id="276" r:id="rId13"/>
    <p:sldId id="277" r:id="rId14"/>
    <p:sldId id="278" r:id="rId15"/>
    <p:sldId id="280" r:id="rId16"/>
    <p:sldId id="283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9" r:id="rId33"/>
    <p:sldId id="314" r:id="rId34"/>
    <p:sldId id="322" r:id="rId35"/>
    <p:sldId id="323" r:id="rId36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219702" y="25399"/>
            <a:ext cx="1945004" cy="330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3954" y="134493"/>
            <a:ext cx="8831300" cy="1955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52728"/>
            <a:ext cx="9144000" cy="543687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415335" y="256031"/>
            <a:ext cx="2417445" cy="675640"/>
            <a:chOff x="3415335" y="256031"/>
            <a:chExt cx="2417445" cy="67564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39668" y="280415"/>
              <a:ext cx="2392680" cy="65074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15335" y="256031"/>
              <a:ext cx="2390342" cy="64731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88848"/>
            <a:ext cx="9144000" cy="6669405"/>
            <a:chOff x="0" y="188848"/>
            <a:chExt cx="9144000" cy="66694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95875" y="836548"/>
              <a:ext cx="4048125" cy="26955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186175"/>
              <a:ext cx="4895850" cy="36718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92275" y="188848"/>
              <a:ext cx="4048125" cy="303847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78739" y="1940432"/>
            <a:ext cx="15284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Arial MT"/>
                <a:cs typeface="Arial MT"/>
              </a:rPr>
              <a:t>Nunataks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76825" y="4000500"/>
            <a:ext cx="3810000" cy="2857500"/>
          </a:xfrm>
          <a:prstGeom prst="rect">
            <a:avLst/>
          </a:prstGeom>
        </p:spPr>
      </p:pic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6266179" y="23875"/>
            <a:ext cx="26962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Casquete</a:t>
            </a:r>
            <a:r>
              <a:rPr spc="-120" dirty="0"/>
              <a:t> </a:t>
            </a:r>
            <a:r>
              <a:rPr spc="-10" dirty="0"/>
              <a:t>glaciar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087" y="836549"/>
            <a:ext cx="3400425" cy="307657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32426" y="2636773"/>
            <a:ext cx="3705225" cy="239077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087" y="4581525"/>
            <a:ext cx="3705225" cy="2276475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5241416" y="357378"/>
            <a:ext cx="245935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Icebergs</a:t>
            </a:r>
            <a:r>
              <a:rPr spc="-80" dirty="0"/>
              <a:t> </a:t>
            </a:r>
            <a:r>
              <a:rPr spc="-20" dirty="0"/>
              <a:t>desde </a:t>
            </a:r>
            <a:r>
              <a:rPr dirty="0"/>
              <a:t>plataformas</a:t>
            </a:r>
            <a:r>
              <a:rPr spc="-135" dirty="0"/>
              <a:t> </a:t>
            </a:r>
            <a:r>
              <a:rPr spc="-25" dirty="0"/>
              <a:t>de </a:t>
            </a:r>
            <a:r>
              <a:rPr spc="-10" dirty="0"/>
              <a:t>casquetes glaciares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604506" y="360426"/>
            <a:ext cx="9391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Antártida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639557" y="288747"/>
            <a:ext cx="11182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5" dirty="0">
                <a:solidFill>
                  <a:srgbClr val="FFFFFF"/>
                </a:solidFill>
                <a:latin typeface="Arial"/>
                <a:cs typeface="Arial"/>
              </a:rPr>
              <a:t>Groenlandia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424553" y="789178"/>
            <a:ext cx="46335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Glaciares</a:t>
            </a:r>
            <a:r>
              <a:rPr spc="-65" dirty="0"/>
              <a:t> </a:t>
            </a:r>
            <a:r>
              <a:rPr dirty="0"/>
              <a:t>de</a:t>
            </a:r>
            <a:r>
              <a:rPr spc="-55" dirty="0"/>
              <a:t> </a:t>
            </a:r>
            <a:r>
              <a:rPr dirty="0"/>
              <a:t>valle</a:t>
            </a:r>
            <a:r>
              <a:rPr spc="-50" dirty="0"/>
              <a:t> </a:t>
            </a:r>
            <a:r>
              <a:rPr dirty="0"/>
              <a:t>o</a:t>
            </a:r>
            <a:r>
              <a:rPr spc="-55" dirty="0"/>
              <a:t> </a:t>
            </a:r>
            <a:r>
              <a:rPr spc="-10" dirty="0"/>
              <a:t>montaña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8312" y="476250"/>
            <a:ext cx="3762375" cy="244792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0" y="2708275"/>
            <a:ext cx="3733800" cy="23431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387" y="404812"/>
            <a:ext cx="8964549" cy="5819775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074921" y="23875"/>
            <a:ext cx="46380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Glaciares</a:t>
            </a:r>
            <a:r>
              <a:rPr spc="-65" dirty="0"/>
              <a:t> </a:t>
            </a:r>
            <a:r>
              <a:rPr dirty="0"/>
              <a:t>de</a:t>
            </a:r>
            <a:r>
              <a:rPr spc="-45" dirty="0"/>
              <a:t> </a:t>
            </a:r>
            <a:r>
              <a:rPr dirty="0"/>
              <a:t>valle</a:t>
            </a:r>
            <a:r>
              <a:rPr spc="-50" dirty="0"/>
              <a:t> </a:t>
            </a:r>
            <a:r>
              <a:rPr dirty="0"/>
              <a:t>o</a:t>
            </a:r>
            <a:r>
              <a:rPr spc="-50" dirty="0"/>
              <a:t> </a:t>
            </a:r>
            <a:r>
              <a:rPr spc="-10" dirty="0"/>
              <a:t>montaña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4212" y="836612"/>
            <a:ext cx="7848600" cy="503555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580001" y="26923"/>
            <a:ext cx="29667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Glaciares</a:t>
            </a:r>
            <a:r>
              <a:rPr sz="18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8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valle</a:t>
            </a:r>
            <a:r>
              <a:rPr sz="18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(colgados)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67553" y="6213449"/>
            <a:ext cx="1508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Monte</a:t>
            </a:r>
            <a:r>
              <a:rPr sz="18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Perdido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3437" y="1085850"/>
            <a:ext cx="7477125" cy="46863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492500" y="260350"/>
            <a:ext cx="2259330" cy="744220"/>
            <a:chOff x="3492500" y="260350"/>
            <a:chExt cx="2259330" cy="74422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17392" y="284988"/>
              <a:ext cx="2234184" cy="71932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92500" y="260350"/>
              <a:ext cx="2231929" cy="71602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914905" y="5777682"/>
            <a:ext cx="5196205" cy="806631"/>
          </a:xfrm>
          <a:prstGeom prst="rect">
            <a:avLst/>
          </a:prstGeom>
        </p:spPr>
        <p:txBody>
          <a:bodyPr vert="horz" wrap="square" lIns="0" tIns="250190" rIns="0" bIns="0" rtlCol="0">
            <a:spAutoFit/>
          </a:bodyPr>
          <a:lstStyle/>
          <a:p>
            <a:pPr marL="227329">
              <a:lnSpc>
                <a:spcPct val="100000"/>
              </a:lnSpc>
              <a:spcBef>
                <a:spcPts val="1970"/>
              </a:spcBef>
            </a:pPr>
            <a:r>
              <a:rPr sz="3600" dirty="0">
                <a:solidFill>
                  <a:srgbClr val="FFFFFF"/>
                </a:solidFill>
                <a:latin typeface="Comic Sans MS"/>
                <a:cs typeface="Comic Sans MS"/>
              </a:rPr>
              <a:t>PARTES</a:t>
            </a:r>
            <a:r>
              <a:rPr sz="3600" spc="-12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3600" dirty="0">
                <a:solidFill>
                  <a:srgbClr val="FFFFFF"/>
                </a:solidFill>
                <a:latin typeface="Comic Sans MS"/>
                <a:cs typeface="Comic Sans MS"/>
              </a:rPr>
              <a:t>DEL</a:t>
            </a:r>
            <a:r>
              <a:rPr sz="3600" spc="-114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3600" spc="-10" dirty="0">
                <a:solidFill>
                  <a:srgbClr val="FFFFFF"/>
                </a:solidFill>
                <a:latin typeface="Comic Sans MS"/>
                <a:cs typeface="Comic Sans MS"/>
              </a:rPr>
              <a:t>GLACI</a:t>
            </a:r>
            <a:r>
              <a:rPr lang="es-ES" sz="3600" spc="-10" dirty="0">
                <a:solidFill>
                  <a:srgbClr val="FFFFFF"/>
                </a:solidFill>
                <a:latin typeface="Comic Sans MS"/>
                <a:cs typeface="Comic Sans MS"/>
              </a:rPr>
              <a:t>AR</a:t>
            </a:r>
            <a:endParaRPr sz="3600" dirty="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64226" y="476250"/>
            <a:ext cx="3333750" cy="238125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804153" y="2880486"/>
            <a:ext cx="23228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3300"/>
                </a:solidFill>
                <a:latin typeface="Arial"/>
                <a:cs typeface="Arial"/>
              </a:rPr>
              <a:t>Área</a:t>
            </a:r>
            <a:r>
              <a:rPr sz="1800" b="1" spc="-2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3300"/>
                </a:solidFill>
                <a:latin typeface="Arial"/>
                <a:cs typeface="Arial"/>
              </a:rPr>
              <a:t>de</a:t>
            </a:r>
            <a:r>
              <a:rPr sz="1800" b="1" spc="-10" dirty="0">
                <a:solidFill>
                  <a:srgbClr val="FF3300"/>
                </a:solidFill>
                <a:latin typeface="Arial"/>
                <a:cs typeface="Arial"/>
              </a:rPr>
              <a:t> acumulación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9387" y="1268412"/>
            <a:ext cx="8590280" cy="5118100"/>
            <a:chOff x="179387" y="1268412"/>
            <a:chExt cx="8590280" cy="51181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35600" y="4005262"/>
              <a:ext cx="3333750" cy="238125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9387" y="1268412"/>
              <a:ext cx="4752975" cy="44640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757934" y="1334642"/>
              <a:ext cx="4685665" cy="3476625"/>
            </a:xfrm>
            <a:custGeom>
              <a:avLst/>
              <a:gdLst/>
              <a:ahLst/>
              <a:cxnLst/>
              <a:rect l="l" t="t" r="r" b="b"/>
              <a:pathLst>
                <a:path w="4685665" h="3476625">
                  <a:moveTo>
                    <a:pt x="3750691" y="78232"/>
                  </a:moveTo>
                  <a:lnTo>
                    <a:pt x="3723817" y="69596"/>
                  </a:lnTo>
                  <a:lnTo>
                    <a:pt x="3507359" y="0"/>
                  </a:lnTo>
                  <a:lnTo>
                    <a:pt x="3518966" y="75399"/>
                  </a:lnTo>
                  <a:lnTo>
                    <a:pt x="0" y="616839"/>
                  </a:lnTo>
                  <a:lnTo>
                    <a:pt x="11557" y="692150"/>
                  </a:lnTo>
                  <a:lnTo>
                    <a:pt x="3530562" y="150698"/>
                  </a:lnTo>
                  <a:lnTo>
                    <a:pt x="3542157" y="225933"/>
                  </a:lnTo>
                  <a:lnTo>
                    <a:pt x="3750691" y="78232"/>
                  </a:lnTo>
                  <a:close/>
                </a:path>
                <a:path w="4685665" h="3476625">
                  <a:moveTo>
                    <a:pt x="4685665" y="3389757"/>
                  </a:moveTo>
                  <a:lnTo>
                    <a:pt x="4472051" y="3249549"/>
                  </a:lnTo>
                  <a:lnTo>
                    <a:pt x="4463148" y="3325253"/>
                  </a:lnTo>
                  <a:lnTo>
                    <a:pt x="2242185" y="3064637"/>
                  </a:lnTo>
                  <a:lnTo>
                    <a:pt x="2233422" y="3140202"/>
                  </a:lnTo>
                  <a:lnTo>
                    <a:pt x="4454258" y="3400945"/>
                  </a:lnTo>
                  <a:lnTo>
                    <a:pt x="4445381" y="3476625"/>
                  </a:lnTo>
                  <a:lnTo>
                    <a:pt x="4642447" y="3405378"/>
                  </a:lnTo>
                  <a:lnTo>
                    <a:pt x="4685665" y="3389757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00112" y="1844675"/>
              <a:ext cx="3240405" cy="2808605"/>
            </a:xfrm>
            <a:custGeom>
              <a:avLst/>
              <a:gdLst/>
              <a:ahLst/>
              <a:cxnLst/>
              <a:rect l="l" t="t" r="r" b="b"/>
              <a:pathLst>
                <a:path w="3240404" h="2808604">
                  <a:moveTo>
                    <a:pt x="0" y="288163"/>
                  </a:moveTo>
                  <a:lnTo>
                    <a:pt x="14278" y="217215"/>
                  </a:lnTo>
                  <a:lnTo>
                    <a:pt x="54779" y="152703"/>
                  </a:lnTo>
                  <a:lnTo>
                    <a:pt x="83767" y="123536"/>
                  </a:lnTo>
                  <a:lnTo>
                    <a:pt x="117996" y="96789"/>
                  </a:lnTo>
                  <a:lnTo>
                    <a:pt x="157028" y="72731"/>
                  </a:lnTo>
                  <a:lnTo>
                    <a:pt x="200425" y="51633"/>
                  </a:lnTo>
                  <a:lnTo>
                    <a:pt x="247749" y="33766"/>
                  </a:lnTo>
                  <a:lnTo>
                    <a:pt x="298561" y="19398"/>
                  </a:lnTo>
                  <a:lnTo>
                    <a:pt x="352424" y="8801"/>
                  </a:lnTo>
                  <a:lnTo>
                    <a:pt x="408900" y="2245"/>
                  </a:lnTo>
                  <a:lnTo>
                    <a:pt x="467550" y="0"/>
                  </a:lnTo>
                  <a:lnTo>
                    <a:pt x="526192" y="2245"/>
                  </a:lnTo>
                  <a:lnTo>
                    <a:pt x="582659" y="8801"/>
                  </a:lnTo>
                  <a:lnTo>
                    <a:pt x="636515" y="19398"/>
                  </a:lnTo>
                  <a:lnTo>
                    <a:pt x="687320" y="33766"/>
                  </a:lnTo>
                  <a:lnTo>
                    <a:pt x="734638" y="51633"/>
                  </a:lnTo>
                  <a:lnTo>
                    <a:pt x="778029" y="72731"/>
                  </a:lnTo>
                  <a:lnTo>
                    <a:pt x="817056" y="96789"/>
                  </a:lnTo>
                  <a:lnTo>
                    <a:pt x="851280" y="123536"/>
                  </a:lnTo>
                  <a:lnTo>
                    <a:pt x="880265" y="152703"/>
                  </a:lnTo>
                  <a:lnTo>
                    <a:pt x="903570" y="184019"/>
                  </a:lnTo>
                  <a:lnTo>
                    <a:pt x="931395" y="252019"/>
                  </a:lnTo>
                  <a:lnTo>
                    <a:pt x="935037" y="288163"/>
                  </a:lnTo>
                  <a:lnTo>
                    <a:pt x="931395" y="324306"/>
                  </a:lnTo>
                  <a:lnTo>
                    <a:pt x="920760" y="359110"/>
                  </a:lnTo>
                  <a:lnTo>
                    <a:pt x="880265" y="423622"/>
                  </a:lnTo>
                  <a:lnTo>
                    <a:pt x="851280" y="452789"/>
                  </a:lnTo>
                  <a:lnTo>
                    <a:pt x="817056" y="479536"/>
                  </a:lnTo>
                  <a:lnTo>
                    <a:pt x="778029" y="503594"/>
                  </a:lnTo>
                  <a:lnTo>
                    <a:pt x="734638" y="524692"/>
                  </a:lnTo>
                  <a:lnTo>
                    <a:pt x="687320" y="542559"/>
                  </a:lnTo>
                  <a:lnTo>
                    <a:pt x="636515" y="556927"/>
                  </a:lnTo>
                  <a:lnTo>
                    <a:pt x="582659" y="567524"/>
                  </a:lnTo>
                  <a:lnTo>
                    <a:pt x="526192" y="574080"/>
                  </a:lnTo>
                  <a:lnTo>
                    <a:pt x="467550" y="576326"/>
                  </a:lnTo>
                  <a:lnTo>
                    <a:pt x="408900" y="574080"/>
                  </a:lnTo>
                  <a:lnTo>
                    <a:pt x="352424" y="567524"/>
                  </a:lnTo>
                  <a:lnTo>
                    <a:pt x="298561" y="556927"/>
                  </a:lnTo>
                  <a:lnTo>
                    <a:pt x="247749" y="542559"/>
                  </a:lnTo>
                  <a:lnTo>
                    <a:pt x="200425" y="524692"/>
                  </a:lnTo>
                  <a:lnTo>
                    <a:pt x="157028" y="503594"/>
                  </a:lnTo>
                  <a:lnTo>
                    <a:pt x="117996" y="479536"/>
                  </a:lnTo>
                  <a:lnTo>
                    <a:pt x="83767" y="452789"/>
                  </a:lnTo>
                  <a:lnTo>
                    <a:pt x="54779" y="423622"/>
                  </a:lnTo>
                  <a:lnTo>
                    <a:pt x="31470" y="392306"/>
                  </a:lnTo>
                  <a:lnTo>
                    <a:pt x="3642" y="324306"/>
                  </a:lnTo>
                  <a:lnTo>
                    <a:pt x="0" y="288163"/>
                  </a:lnTo>
                  <a:close/>
                </a:path>
                <a:path w="3240404" h="2808604">
                  <a:moveTo>
                    <a:pt x="1727263" y="2304288"/>
                  </a:moveTo>
                  <a:lnTo>
                    <a:pt x="1735463" y="2229801"/>
                  </a:lnTo>
                  <a:lnTo>
                    <a:pt x="1759283" y="2158708"/>
                  </a:lnTo>
                  <a:lnTo>
                    <a:pt x="1776685" y="2124678"/>
                  </a:lnTo>
                  <a:lnTo>
                    <a:pt x="1797554" y="2091788"/>
                  </a:lnTo>
                  <a:lnTo>
                    <a:pt x="1821743" y="2060137"/>
                  </a:lnTo>
                  <a:lnTo>
                    <a:pt x="1849107" y="2029821"/>
                  </a:lnTo>
                  <a:lnTo>
                    <a:pt x="1879499" y="2000938"/>
                  </a:lnTo>
                  <a:lnTo>
                    <a:pt x="1912773" y="1973586"/>
                  </a:lnTo>
                  <a:lnTo>
                    <a:pt x="1948783" y="1947862"/>
                  </a:lnTo>
                  <a:lnTo>
                    <a:pt x="1987383" y="1923863"/>
                  </a:lnTo>
                  <a:lnTo>
                    <a:pt x="2028426" y="1901688"/>
                  </a:lnTo>
                  <a:lnTo>
                    <a:pt x="2071768" y="1881433"/>
                  </a:lnTo>
                  <a:lnTo>
                    <a:pt x="2117260" y="1863196"/>
                  </a:lnTo>
                  <a:lnTo>
                    <a:pt x="2164758" y="1847074"/>
                  </a:lnTo>
                  <a:lnTo>
                    <a:pt x="2214115" y="1833165"/>
                  </a:lnTo>
                  <a:lnTo>
                    <a:pt x="2265186" y="1821566"/>
                  </a:lnTo>
                  <a:lnTo>
                    <a:pt x="2317823" y="1812375"/>
                  </a:lnTo>
                  <a:lnTo>
                    <a:pt x="2371881" y="1805690"/>
                  </a:lnTo>
                  <a:lnTo>
                    <a:pt x="2427214" y="1801607"/>
                  </a:lnTo>
                  <a:lnTo>
                    <a:pt x="2483675" y="1800225"/>
                  </a:lnTo>
                  <a:lnTo>
                    <a:pt x="2540120" y="1801607"/>
                  </a:lnTo>
                  <a:lnTo>
                    <a:pt x="2595440" y="1805690"/>
                  </a:lnTo>
                  <a:lnTo>
                    <a:pt x="2649488" y="1812375"/>
                  </a:lnTo>
                  <a:lnTo>
                    <a:pt x="2702118" y="1821566"/>
                  </a:lnTo>
                  <a:lnTo>
                    <a:pt x="2753183" y="1833165"/>
                  </a:lnTo>
                  <a:lnTo>
                    <a:pt x="2802537" y="1847074"/>
                  </a:lnTo>
                  <a:lnTo>
                    <a:pt x="2850033" y="1863196"/>
                  </a:lnTo>
                  <a:lnTo>
                    <a:pt x="2895526" y="1881433"/>
                  </a:lnTo>
                  <a:lnTo>
                    <a:pt x="2938869" y="1901688"/>
                  </a:lnTo>
                  <a:lnTo>
                    <a:pt x="2979916" y="1923863"/>
                  </a:lnTo>
                  <a:lnTo>
                    <a:pt x="3018520" y="1947862"/>
                  </a:lnTo>
                  <a:lnTo>
                    <a:pt x="3054534" y="1973586"/>
                  </a:lnTo>
                  <a:lnTo>
                    <a:pt x="3087814" y="2000938"/>
                  </a:lnTo>
                  <a:lnTo>
                    <a:pt x="3118211" y="2029821"/>
                  </a:lnTo>
                  <a:lnTo>
                    <a:pt x="3145581" y="2060137"/>
                  </a:lnTo>
                  <a:lnTo>
                    <a:pt x="3169776" y="2091788"/>
                  </a:lnTo>
                  <a:lnTo>
                    <a:pt x="3190650" y="2124678"/>
                  </a:lnTo>
                  <a:lnTo>
                    <a:pt x="3208057" y="2158708"/>
                  </a:lnTo>
                  <a:lnTo>
                    <a:pt x="3231884" y="2229801"/>
                  </a:lnTo>
                  <a:lnTo>
                    <a:pt x="3240087" y="2304288"/>
                  </a:lnTo>
                  <a:lnTo>
                    <a:pt x="3238012" y="2341906"/>
                  </a:lnTo>
                  <a:lnTo>
                    <a:pt x="3231884" y="2378774"/>
                  </a:lnTo>
                  <a:lnTo>
                    <a:pt x="3208057" y="2449867"/>
                  </a:lnTo>
                  <a:lnTo>
                    <a:pt x="3190650" y="2483897"/>
                  </a:lnTo>
                  <a:lnTo>
                    <a:pt x="3169776" y="2516787"/>
                  </a:lnTo>
                  <a:lnTo>
                    <a:pt x="3145581" y="2548438"/>
                  </a:lnTo>
                  <a:lnTo>
                    <a:pt x="3118211" y="2578754"/>
                  </a:lnTo>
                  <a:lnTo>
                    <a:pt x="3087814" y="2607637"/>
                  </a:lnTo>
                  <a:lnTo>
                    <a:pt x="3054534" y="2634989"/>
                  </a:lnTo>
                  <a:lnTo>
                    <a:pt x="3018520" y="2660713"/>
                  </a:lnTo>
                  <a:lnTo>
                    <a:pt x="2979916" y="2684712"/>
                  </a:lnTo>
                  <a:lnTo>
                    <a:pt x="2938869" y="2706887"/>
                  </a:lnTo>
                  <a:lnTo>
                    <a:pt x="2895526" y="2727142"/>
                  </a:lnTo>
                  <a:lnTo>
                    <a:pt x="2850033" y="2745379"/>
                  </a:lnTo>
                  <a:lnTo>
                    <a:pt x="2802537" y="2761501"/>
                  </a:lnTo>
                  <a:lnTo>
                    <a:pt x="2753183" y="2775410"/>
                  </a:lnTo>
                  <a:lnTo>
                    <a:pt x="2702118" y="2787009"/>
                  </a:lnTo>
                  <a:lnTo>
                    <a:pt x="2649488" y="2796200"/>
                  </a:lnTo>
                  <a:lnTo>
                    <a:pt x="2595440" y="2802885"/>
                  </a:lnTo>
                  <a:lnTo>
                    <a:pt x="2540120" y="2806968"/>
                  </a:lnTo>
                  <a:lnTo>
                    <a:pt x="2483675" y="2808351"/>
                  </a:lnTo>
                  <a:lnTo>
                    <a:pt x="2427214" y="2806968"/>
                  </a:lnTo>
                  <a:lnTo>
                    <a:pt x="2371881" y="2802885"/>
                  </a:lnTo>
                  <a:lnTo>
                    <a:pt x="2317823" y="2796200"/>
                  </a:lnTo>
                  <a:lnTo>
                    <a:pt x="2265186" y="2787009"/>
                  </a:lnTo>
                  <a:lnTo>
                    <a:pt x="2214115" y="2775410"/>
                  </a:lnTo>
                  <a:lnTo>
                    <a:pt x="2164758" y="2761501"/>
                  </a:lnTo>
                  <a:lnTo>
                    <a:pt x="2117260" y="2745379"/>
                  </a:lnTo>
                  <a:lnTo>
                    <a:pt x="2071768" y="2727142"/>
                  </a:lnTo>
                  <a:lnTo>
                    <a:pt x="2028426" y="2706887"/>
                  </a:lnTo>
                  <a:lnTo>
                    <a:pt x="1987383" y="2684712"/>
                  </a:lnTo>
                  <a:lnTo>
                    <a:pt x="1948783" y="2660713"/>
                  </a:lnTo>
                  <a:lnTo>
                    <a:pt x="1912773" y="2634989"/>
                  </a:lnTo>
                  <a:lnTo>
                    <a:pt x="1879499" y="2607637"/>
                  </a:lnTo>
                  <a:lnTo>
                    <a:pt x="1849107" y="2578754"/>
                  </a:lnTo>
                  <a:lnTo>
                    <a:pt x="1821743" y="2548438"/>
                  </a:lnTo>
                  <a:lnTo>
                    <a:pt x="1797554" y="2516787"/>
                  </a:lnTo>
                  <a:lnTo>
                    <a:pt x="1776685" y="2483897"/>
                  </a:lnTo>
                  <a:lnTo>
                    <a:pt x="1759283" y="2449867"/>
                  </a:lnTo>
                  <a:lnTo>
                    <a:pt x="1735463" y="2378774"/>
                  </a:lnTo>
                  <a:lnTo>
                    <a:pt x="1727263" y="2304288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091554" y="6519773"/>
            <a:ext cx="18535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3300"/>
                </a:solidFill>
                <a:latin typeface="Arial"/>
                <a:cs typeface="Arial"/>
              </a:rPr>
              <a:t>Área</a:t>
            </a:r>
            <a:r>
              <a:rPr sz="1800" b="1" spc="-2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3300"/>
                </a:solidFill>
                <a:latin typeface="Arial"/>
                <a:cs typeface="Arial"/>
              </a:rPr>
              <a:t>de</a:t>
            </a:r>
            <a:r>
              <a:rPr sz="1800" b="1" spc="-10" dirty="0">
                <a:solidFill>
                  <a:srgbClr val="FF3300"/>
                </a:solidFill>
                <a:latin typeface="Arial"/>
                <a:cs typeface="Arial"/>
              </a:rPr>
              <a:t> ablación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08175" y="981075"/>
            <a:ext cx="5327650" cy="5111750"/>
            <a:chOff x="1908175" y="981075"/>
            <a:chExt cx="5327650" cy="51117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08175" y="981075"/>
              <a:ext cx="5327650" cy="511175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419475" y="1050632"/>
              <a:ext cx="3067050" cy="367030"/>
            </a:xfrm>
            <a:custGeom>
              <a:avLst/>
              <a:gdLst/>
              <a:ahLst/>
              <a:cxnLst/>
              <a:rect l="l" t="t" r="r" b="b"/>
              <a:pathLst>
                <a:path w="3067050" h="367030">
                  <a:moveTo>
                    <a:pt x="3067050" y="0"/>
                  </a:moveTo>
                  <a:lnTo>
                    <a:pt x="0" y="0"/>
                  </a:lnTo>
                  <a:lnTo>
                    <a:pt x="0" y="366560"/>
                  </a:lnTo>
                  <a:lnTo>
                    <a:pt x="3067050" y="366560"/>
                  </a:lnTo>
                  <a:lnTo>
                    <a:pt x="30670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498850" y="1077848"/>
            <a:ext cx="29044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MT"/>
                <a:cs typeface="Arial MT"/>
              </a:rPr>
              <a:t>Partes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de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un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glaciar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de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valle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237" y="900112"/>
            <a:ext cx="7629525" cy="505777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71591" y="6193637"/>
            <a:ext cx="12433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Eiger.</a:t>
            </a:r>
            <a:r>
              <a:rPr sz="1800" spc="-8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Suiza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43686" rIns="0" bIns="0" rtlCol="0">
            <a:spAutoFit/>
          </a:bodyPr>
          <a:lstStyle/>
          <a:p>
            <a:pPr marL="293751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Circo</a:t>
            </a:r>
            <a:r>
              <a:rPr sz="2400" spc="-85" dirty="0"/>
              <a:t> </a:t>
            </a:r>
            <a:r>
              <a:rPr sz="2400" spc="-10" dirty="0"/>
              <a:t>glaciar</a:t>
            </a:r>
            <a:endParaRPr sz="2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35150" y="1557337"/>
            <a:ext cx="6029325" cy="442912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037969" y="6068974"/>
            <a:ext cx="176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Argentière,</a:t>
            </a:r>
            <a:r>
              <a:rPr sz="18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Alpes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8312" y="692150"/>
            <a:ext cx="8316849" cy="5426075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7109" rIns="0" bIns="0" rtlCol="0">
            <a:spAutoFit/>
          </a:bodyPr>
          <a:lstStyle/>
          <a:p>
            <a:pPr marL="295656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Circo</a:t>
            </a:r>
            <a:r>
              <a:rPr sz="2400" spc="-85" dirty="0"/>
              <a:t> </a:t>
            </a:r>
            <a:r>
              <a:rPr sz="2400" spc="-10" dirty="0"/>
              <a:t>glaciar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5659628" y="6519773"/>
            <a:ext cx="5962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Alpes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5650" y="1557274"/>
            <a:ext cx="3438525" cy="319087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27601" y="1628775"/>
            <a:ext cx="3667125" cy="31908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606041" y="5997346"/>
            <a:ext cx="2525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Glaciar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Nabesna,</a:t>
            </a:r>
            <a:r>
              <a:rPr sz="1800" spc="-8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Alaska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90601" rIns="0" bIns="0" rtlCol="0">
            <a:spAutoFit/>
          </a:bodyPr>
          <a:lstStyle/>
          <a:p>
            <a:pPr marL="3225165">
              <a:lnSpc>
                <a:spcPct val="100000"/>
              </a:lnSpc>
              <a:spcBef>
                <a:spcPts val="95"/>
              </a:spcBef>
            </a:pPr>
            <a:r>
              <a:rPr dirty="0"/>
              <a:t>Lenguas</a:t>
            </a:r>
            <a:r>
              <a:rPr spc="-85" dirty="0"/>
              <a:t> </a:t>
            </a:r>
            <a:r>
              <a:rPr spc="-10" dirty="0"/>
              <a:t>glaciares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1746" rIns="0" bIns="0" rtlCol="0">
            <a:spAutoFit/>
          </a:bodyPr>
          <a:lstStyle/>
          <a:p>
            <a:pPr marL="3245485">
              <a:lnSpc>
                <a:spcPct val="100000"/>
              </a:lnSpc>
              <a:spcBef>
                <a:spcPts val="95"/>
              </a:spcBef>
            </a:pPr>
            <a:r>
              <a:rPr dirty="0"/>
              <a:t>Lenguas</a:t>
            </a:r>
            <a:r>
              <a:rPr spc="-120" dirty="0"/>
              <a:t> </a:t>
            </a:r>
            <a:r>
              <a:rPr spc="-10" dirty="0"/>
              <a:t>glaciares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550" y="985837"/>
            <a:ext cx="7345299" cy="481647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0423" rIns="0" bIns="0" rtlCol="0">
            <a:spAutoFit/>
          </a:bodyPr>
          <a:lstStyle/>
          <a:p>
            <a:pPr marL="3245485">
              <a:lnSpc>
                <a:spcPct val="100000"/>
              </a:lnSpc>
              <a:spcBef>
                <a:spcPts val="95"/>
              </a:spcBef>
            </a:pPr>
            <a:r>
              <a:rPr dirty="0"/>
              <a:t>Lenguas</a:t>
            </a:r>
            <a:r>
              <a:rPr spc="-85" dirty="0"/>
              <a:t> </a:t>
            </a:r>
            <a:r>
              <a:rPr spc="-10" dirty="0"/>
              <a:t>glaciares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850" y="765175"/>
            <a:ext cx="8604250" cy="578802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3850" y="571500"/>
            <a:ext cx="8820150" cy="5715000"/>
            <a:chOff x="323850" y="571500"/>
            <a:chExt cx="8820150" cy="5715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850" y="2133600"/>
              <a:ext cx="2381250" cy="33337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43650" y="1916112"/>
              <a:ext cx="2800350" cy="42291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43200" y="571500"/>
              <a:ext cx="3657600" cy="5715000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47827" y="646303"/>
            <a:ext cx="155003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0045" marR="5080" indent="-347980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Crevasses: grietas</a:t>
            </a:r>
            <a:endParaRPr sz="2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3905" rIns="0" bIns="0" rtlCol="0">
            <a:spAutoFit/>
          </a:bodyPr>
          <a:lstStyle/>
          <a:p>
            <a:pPr marL="128016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Crevasses:</a:t>
            </a:r>
            <a:r>
              <a:rPr sz="2400" spc="-140" dirty="0"/>
              <a:t> </a:t>
            </a:r>
            <a:r>
              <a:rPr sz="2400" spc="-10" dirty="0"/>
              <a:t>grietas</a:t>
            </a:r>
            <a:endParaRPr sz="2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14450"/>
            <a:ext cx="9144000" cy="6043549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1746" rIns="0" bIns="0" rtlCol="0">
            <a:spAutoFit/>
          </a:bodyPr>
          <a:lstStyle/>
          <a:p>
            <a:pPr marL="108521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Seracs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087" y="1509775"/>
            <a:ext cx="8066024" cy="53482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135626" y="6429247"/>
            <a:ext cx="813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Zermatt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1746" rIns="0" bIns="0" rtlCol="0">
            <a:spAutoFit/>
          </a:bodyPr>
          <a:lstStyle/>
          <a:p>
            <a:pPr marL="108521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Seracs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91554" y="6519773"/>
            <a:ext cx="16090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Kangchenjunga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836612"/>
            <a:ext cx="8891905" cy="5391150"/>
            <a:chOff x="0" y="836612"/>
            <a:chExt cx="8891905" cy="53911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48326" y="836612"/>
              <a:ext cx="3743325" cy="539115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773300"/>
              <a:ext cx="5111750" cy="369404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245819" y="5926023"/>
            <a:ext cx="11303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Kang</a:t>
            </a:r>
            <a:r>
              <a:rPr sz="18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Arial MT"/>
                <a:cs typeface="Arial MT"/>
              </a:rPr>
              <a:t>Guru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4950" rIns="0" bIns="0" rtlCol="0">
            <a:spAutoFit/>
          </a:bodyPr>
          <a:lstStyle/>
          <a:p>
            <a:pPr marL="508634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Seracs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91554" y="6519773"/>
            <a:ext cx="19767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Glaciar</a:t>
            </a:r>
            <a:r>
              <a:rPr sz="18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del</a:t>
            </a:r>
            <a:r>
              <a:rPr sz="18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Ródano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87651" y="0"/>
              <a:ext cx="6856349" cy="429895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024376"/>
              <a:ext cx="4464050" cy="28336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419350"/>
            <a:ext cx="3348101" cy="443865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260222"/>
            <a:ext cx="9144000" cy="6240780"/>
            <a:chOff x="0" y="260222"/>
            <a:chExt cx="9144000" cy="624078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67100" y="2204859"/>
              <a:ext cx="5676900" cy="429577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059810" y="2132837"/>
              <a:ext cx="1584325" cy="1585595"/>
            </a:xfrm>
            <a:custGeom>
              <a:avLst/>
              <a:gdLst/>
              <a:ahLst/>
              <a:cxnLst/>
              <a:rect l="l" t="t" r="r" b="b"/>
              <a:pathLst>
                <a:path w="1584325" h="1585595">
                  <a:moveTo>
                    <a:pt x="0" y="792607"/>
                  </a:moveTo>
                  <a:lnTo>
                    <a:pt x="1445" y="744321"/>
                  </a:lnTo>
                  <a:lnTo>
                    <a:pt x="5728" y="696800"/>
                  </a:lnTo>
                  <a:lnTo>
                    <a:pt x="12764" y="650128"/>
                  </a:lnTo>
                  <a:lnTo>
                    <a:pt x="22470" y="604387"/>
                  </a:lnTo>
                  <a:lnTo>
                    <a:pt x="34765" y="559660"/>
                  </a:lnTo>
                  <a:lnTo>
                    <a:pt x="49564" y="516030"/>
                  </a:lnTo>
                  <a:lnTo>
                    <a:pt x="66785" y="473581"/>
                  </a:lnTo>
                  <a:lnTo>
                    <a:pt x="86345" y="432393"/>
                  </a:lnTo>
                  <a:lnTo>
                    <a:pt x="108161" y="392552"/>
                  </a:lnTo>
                  <a:lnTo>
                    <a:pt x="132150" y="354139"/>
                  </a:lnTo>
                  <a:lnTo>
                    <a:pt x="158230" y="317237"/>
                  </a:lnTo>
                  <a:lnTo>
                    <a:pt x="186316" y="281930"/>
                  </a:lnTo>
                  <a:lnTo>
                    <a:pt x="216327" y="248300"/>
                  </a:lnTo>
                  <a:lnTo>
                    <a:pt x="248180" y="216430"/>
                  </a:lnTo>
                  <a:lnTo>
                    <a:pt x="281791" y="186403"/>
                  </a:lnTo>
                  <a:lnTo>
                    <a:pt x="317077" y="158302"/>
                  </a:lnTo>
                  <a:lnTo>
                    <a:pt x="353956" y="132209"/>
                  </a:lnTo>
                  <a:lnTo>
                    <a:pt x="392345" y="108208"/>
                  </a:lnTo>
                  <a:lnTo>
                    <a:pt x="432160" y="86382"/>
                  </a:lnTo>
                  <a:lnTo>
                    <a:pt x="473320" y="66813"/>
                  </a:lnTo>
                  <a:lnTo>
                    <a:pt x="515740" y="49584"/>
                  </a:lnTo>
                  <a:lnTo>
                    <a:pt x="559339" y="34779"/>
                  </a:lnTo>
                  <a:lnTo>
                    <a:pt x="604032" y="22479"/>
                  </a:lnTo>
                  <a:lnTo>
                    <a:pt x="649738" y="12769"/>
                  </a:lnTo>
                  <a:lnTo>
                    <a:pt x="696373" y="5730"/>
                  </a:lnTo>
                  <a:lnTo>
                    <a:pt x="743854" y="1446"/>
                  </a:lnTo>
                  <a:lnTo>
                    <a:pt x="792099" y="0"/>
                  </a:lnTo>
                  <a:lnTo>
                    <a:pt x="840356" y="1446"/>
                  </a:lnTo>
                  <a:lnTo>
                    <a:pt x="887849" y="5730"/>
                  </a:lnTo>
                  <a:lnTo>
                    <a:pt x="934493" y="12769"/>
                  </a:lnTo>
                  <a:lnTo>
                    <a:pt x="980206" y="22479"/>
                  </a:lnTo>
                  <a:lnTo>
                    <a:pt x="1024905" y="34779"/>
                  </a:lnTo>
                  <a:lnTo>
                    <a:pt x="1068508" y="49584"/>
                  </a:lnTo>
                  <a:lnTo>
                    <a:pt x="1110931" y="66813"/>
                  </a:lnTo>
                  <a:lnTo>
                    <a:pt x="1152092" y="86382"/>
                  </a:lnTo>
                  <a:lnTo>
                    <a:pt x="1191909" y="108208"/>
                  </a:lnTo>
                  <a:lnTo>
                    <a:pt x="1230297" y="132209"/>
                  </a:lnTo>
                  <a:lnTo>
                    <a:pt x="1267175" y="158302"/>
                  </a:lnTo>
                  <a:lnTo>
                    <a:pt x="1302459" y="186403"/>
                  </a:lnTo>
                  <a:lnTo>
                    <a:pt x="1336067" y="216430"/>
                  </a:lnTo>
                  <a:lnTo>
                    <a:pt x="1367915" y="248300"/>
                  </a:lnTo>
                  <a:lnTo>
                    <a:pt x="1397922" y="281930"/>
                  </a:lnTo>
                  <a:lnTo>
                    <a:pt x="1426005" y="317237"/>
                  </a:lnTo>
                  <a:lnTo>
                    <a:pt x="1452080" y="354139"/>
                  </a:lnTo>
                  <a:lnTo>
                    <a:pt x="1476064" y="392552"/>
                  </a:lnTo>
                  <a:lnTo>
                    <a:pt x="1497875" y="432393"/>
                  </a:lnTo>
                  <a:lnTo>
                    <a:pt x="1517431" y="473581"/>
                  </a:lnTo>
                  <a:lnTo>
                    <a:pt x="1534648" y="516030"/>
                  </a:lnTo>
                  <a:lnTo>
                    <a:pt x="1549443" y="559660"/>
                  </a:lnTo>
                  <a:lnTo>
                    <a:pt x="1561734" y="604387"/>
                  </a:lnTo>
                  <a:lnTo>
                    <a:pt x="1571437" y="650128"/>
                  </a:lnTo>
                  <a:lnTo>
                    <a:pt x="1578471" y="696800"/>
                  </a:lnTo>
                  <a:lnTo>
                    <a:pt x="1582752" y="744321"/>
                  </a:lnTo>
                  <a:lnTo>
                    <a:pt x="1584198" y="792607"/>
                  </a:lnTo>
                  <a:lnTo>
                    <a:pt x="1582752" y="840879"/>
                  </a:lnTo>
                  <a:lnTo>
                    <a:pt x="1578471" y="888387"/>
                  </a:lnTo>
                  <a:lnTo>
                    <a:pt x="1571437" y="935047"/>
                  </a:lnTo>
                  <a:lnTo>
                    <a:pt x="1561734" y="980777"/>
                  </a:lnTo>
                  <a:lnTo>
                    <a:pt x="1549443" y="1025494"/>
                  </a:lnTo>
                  <a:lnTo>
                    <a:pt x="1534648" y="1069115"/>
                  </a:lnTo>
                  <a:lnTo>
                    <a:pt x="1517431" y="1111557"/>
                  </a:lnTo>
                  <a:lnTo>
                    <a:pt x="1497875" y="1152737"/>
                  </a:lnTo>
                  <a:lnTo>
                    <a:pt x="1476064" y="1192572"/>
                  </a:lnTo>
                  <a:lnTo>
                    <a:pt x="1452080" y="1230979"/>
                  </a:lnTo>
                  <a:lnTo>
                    <a:pt x="1426005" y="1267875"/>
                  </a:lnTo>
                  <a:lnTo>
                    <a:pt x="1397922" y="1303178"/>
                  </a:lnTo>
                  <a:lnTo>
                    <a:pt x="1367915" y="1336804"/>
                  </a:lnTo>
                  <a:lnTo>
                    <a:pt x="1336067" y="1368670"/>
                  </a:lnTo>
                  <a:lnTo>
                    <a:pt x="1302459" y="1398694"/>
                  </a:lnTo>
                  <a:lnTo>
                    <a:pt x="1267175" y="1426793"/>
                  </a:lnTo>
                  <a:lnTo>
                    <a:pt x="1230297" y="1452883"/>
                  </a:lnTo>
                  <a:lnTo>
                    <a:pt x="1191909" y="1476883"/>
                  </a:lnTo>
                  <a:lnTo>
                    <a:pt x="1152092" y="1498707"/>
                  </a:lnTo>
                  <a:lnTo>
                    <a:pt x="1110931" y="1518275"/>
                  </a:lnTo>
                  <a:lnTo>
                    <a:pt x="1068508" y="1535503"/>
                  </a:lnTo>
                  <a:lnTo>
                    <a:pt x="1024905" y="1550308"/>
                  </a:lnTo>
                  <a:lnTo>
                    <a:pt x="980206" y="1562607"/>
                  </a:lnTo>
                  <a:lnTo>
                    <a:pt x="934493" y="1572318"/>
                  </a:lnTo>
                  <a:lnTo>
                    <a:pt x="887849" y="1579356"/>
                  </a:lnTo>
                  <a:lnTo>
                    <a:pt x="840356" y="1583640"/>
                  </a:lnTo>
                  <a:lnTo>
                    <a:pt x="792099" y="1585087"/>
                  </a:lnTo>
                  <a:lnTo>
                    <a:pt x="743854" y="1583640"/>
                  </a:lnTo>
                  <a:lnTo>
                    <a:pt x="696373" y="1579356"/>
                  </a:lnTo>
                  <a:lnTo>
                    <a:pt x="649738" y="1572318"/>
                  </a:lnTo>
                  <a:lnTo>
                    <a:pt x="604032" y="1562607"/>
                  </a:lnTo>
                  <a:lnTo>
                    <a:pt x="559339" y="1550308"/>
                  </a:lnTo>
                  <a:lnTo>
                    <a:pt x="515740" y="1535503"/>
                  </a:lnTo>
                  <a:lnTo>
                    <a:pt x="473320" y="1518275"/>
                  </a:lnTo>
                  <a:lnTo>
                    <a:pt x="432160" y="1498707"/>
                  </a:lnTo>
                  <a:lnTo>
                    <a:pt x="392345" y="1476883"/>
                  </a:lnTo>
                  <a:lnTo>
                    <a:pt x="353956" y="1452883"/>
                  </a:lnTo>
                  <a:lnTo>
                    <a:pt x="317077" y="1426793"/>
                  </a:lnTo>
                  <a:lnTo>
                    <a:pt x="281791" y="1398694"/>
                  </a:lnTo>
                  <a:lnTo>
                    <a:pt x="248180" y="1368670"/>
                  </a:lnTo>
                  <a:lnTo>
                    <a:pt x="216327" y="1336804"/>
                  </a:lnTo>
                  <a:lnTo>
                    <a:pt x="186316" y="1303178"/>
                  </a:lnTo>
                  <a:lnTo>
                    <a:pt x="158230" y="1267875"/>
                  </a:lnTo>
                  <a:lnTo>
                    <a:pt x="132150" y="1230979"/>
                  </a:lnTo>
                  <a:lnTo>
                    <a:pt x="108161" y="1192572"/>
                  </a:lnTo>
                  <a:lnTo>
                    <a:pt x="86345" y="1152737"/>
                  </a:lnTo>
                  <a:lnTo>
                    <a:pt x="66785" y="1111557"/>
                  </a:lnTo>
                  <a:lnTo>
                    <a:pt x="49564" y="1069115"/>
                  </a:lnTo>
                  <a:lnTo>
                    <a:pt x="34765" y="1025494"/>
                  </a:lnTo>
                  <a:lnTo>
                    <a:pt x="22470" y="980777"/>
                  </a:lnTo>
                  <a:lnTo>
                    <a:pt x="12764" y="935047"/>
                  </a:lnTo>
                  <a:lnTo>
                    <a:pt x="5728" y="888387"/>
                  </a:lnTo>
                  <a:lnTo>
                    <a:pt x="1445" y="840879"/>
                  </a:lnTo>
                  <a:lnTo>
                    <a:pt x="0" y="792607"/>
                  </a:lnTo>
                  <a:close/>
                </a:path>
              </a:pathLst>
            </a:custGeom>
            <a:ln w="539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60222"/>
              <a:ext cx="3125851" cy="2036826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41171" rIns="0" bIns="0" rtlCol="0">
            <a:spAutoFit/>
          </a:bodyPr>
          <a:lstStyle/>
          <a:p>
            <a:pPr marL="3749675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EL</a:t>
            </a:r>
            <a:r>
              <a:rPr sz="2000" b="1" spc="-8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HIELO</a:t>
            </a:r>
            <a:r>
              <a:rPr sz="2000" b="1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EN</a:t>
            </a:r>
            <a:r>
              <a:rPr sz="2000" b="1" spc="-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EL</a:t>
            </a:r>
            <a:r>
              <a:rPr sz="2000" b="1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CICLO</a:t>
            </a:r>
            <a:r>
              <a:rPr sz="2000" b="1" spc="-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DEL</a:t>
            </a:r>
            <a:r>
              <a:rPr sz="2000" b="1" spc="-1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FF00"/>
                </a:solidFill>
                <a:latin typeface="Arial"/>
                <a:cs typeface="Arial"/>
              </a:rPr>
              <a:t>AGUA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0562" y="900112"/>
            <a:ext cx="7762875" cy="505777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343527" y="6141821"/>
            <a:ext cx="197738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Glaciar</a:t>
            </a:r>
            <a:r>
              <a:rPr sz="18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del</a:t>
            </a:r>
            <a:r>
              <a:rPr sz="18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Ródano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0632" rIns="0" bIns="0" rtlCol="0">
            <a:spAutoFit/>
          </a:bodyPr>
          <a:lstStyle/>
          <a:p>
            <a:pPr marL="2937510">
              <a:lnSpc>
                <a:spcPct val="100000"/>
              </a:lnSpc>
              <a:spcBef>
                <a:spcPts val="100"/>
              </a:spcBef>
            </a:pPr>
            <a:r>
              <a:rPr sz="2000" dirty="0"/>
              <a:t>Zona</a:t>
            </a:r>
            <a:r>
              <a:rPr sz="2000" spc="-55" dirty="0"/>
              <a:t> </a:t>
            </a:r>
            <a:r>
              <a:rPr sz="2000" dirty="0"/>
              <a:t>terminal</a:t>
            </a:r>
            <a:r>
              <a:rPr sz="2000" spc="-45" dirty="0"/>
              <a:t> </a:t>
            </a:r>
            <a:r>
              <a:rPr sz="2000" dirty="0"/>
              <a:t>del</a:t>
            </a:r>
            <a:r>
              <a:rPr sz="2000" spc="-45" dirty="0"/>
              <a:t> </a:t>
            </a:r>
            <a:r>
              <a:rPr sz="2000" spc="-10" dirty="0"/>
              <a:t>glaciar</a:t>
            </a:r>
            <a:endParaRPr sz="20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414773" y="6068974"/>
            <a:ext cx="9391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Antártida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2577465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Parte</a:t>
            </a:r>
            <a:r>
              <a:rPr sz="2400" spc="-75" dirty="0"/>
              <a:t> </a:t>
            </a:r>
            <a:r>
              <a:rPr sz="2400" dirty="0"/>
              <a:t>terminal</a:t>
            </a:r>
            <a:r>
              <a:rPr sz="2400" spc="-45" dirty="0"/>
              <a:t> </a:t>
            </a:r>
            <a:r>
              <a:rPr sz="2400" dirty="0"/>
              <a:t>del</a:t>
            </a:r>
            <a:r>
              <a:rPr sz="2400" spc="-50" dirty="0"/>
              <a:t> </a:t>
            </a:r>
            <a:r>
              <a:rPr sz="2400" spc="-10" dirty="0"/>
              <a:t>glaciar</a:t>
            </a:r>
            <a:endParaRPr sz="24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214503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Modelado</a:t>
            </a:r>
            <a:r>
              <a:rPr sz="2400" b="1" spc="-7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de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herencia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glaciar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80152" y="6429247"/>
            <a:ext cx="774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33CC33"/>
                </a:solidFill>
                <a:latin typeface="Arial MT"/>
                <a:cs typeface="Arial MT"/>
              </a:rPr>
              <a:t>Gredos</a:t>
            </a:r>
            <a:endParaRPr sz="18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187" y="1052575"/>
            <a:ext cx="8064500" cy="525297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287" y="549275"/>
            <a:ext cx="8353425" cy="571182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630928" y="6357924"/>
            <a:ext cx="2724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3CC33"/>
                </a:solidFill>
                <a:latin typeface="Arial MT"/>
                <a:cs typeface="Arial MT"/>
              </a:rPr>
              <a:t>PN</a:t>
            </a:r>
            <a:r>
              <a:rPr sz="1800" spc="-125" dirty="0">
                <a:solidFill>
                  <a:srgbClr val="33CC33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33CC33"/>
                </a:solidFill>
                <a:latin typeface="Arial MT"/>
                <a:cs typeface="Arial MT"/>
              </a:rPr>
              <a:t>Aigües</a:t>
            </a:r>
            <a:r>
              <a:rPr sz="1800" spc="-85" dirty="0">
                <a:solidFill>
                  <a:srgbClr val="33CC33"/>
                </a:solidFill>
                <a:latin typeface="Arial MT"/>
                <a:cs typeface="Arial MT"/>
              </a:rPr>
              <a:t> </a:t>
            </a:r>
            <a:r>
              <a:rPr sz="1800" spc="-20" dirty="0">
                <a:solidFill>
                  <a:srgbClr val="33CC33"/>
                </a:solidFill>
                <a:latin typeface="Arial MT"/>
                <a:cs typeface="Arial MT"/>
              </a:rPr>
              <a:t>Tortes,</a:t>
            </a:r>
            <a:r>
              <a:rPr sz="1800" spc="-45" dirty="0">
                <a:solidFill>
                  <a:srgbClr val="33CC33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33CC33"/>
                </a:solidFill>
                <a:latin typeface="Arial MT"/>
                <a:cs typeface="Arial MT"/>
              </a:rPr>
              <a:t>Pirineos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4219702" y="25399"/>
            <a:ext cx="19450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Lagos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glaciares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474599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Fiordos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287" y="1196911"/>
            <a:ext cx="8353425" cy="528167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431407" y="6618223"/>
            <a:ext cx="8997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33CC33"/>
                </a:solidFill>
                <a:latin typeface="Arial MT"/>
                <a:cs typeface="Arial MT"/>
              </a:rPr>
              <a:t>Noruega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474599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Fiordos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03801" cy="68579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0" y="1412747"/>
            <a:ext cx="4572000" cy="301790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99807" y="6265875"/>
            <a:ext cx="8997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33CC33"/>
                </a:solidFill>
                <a:latin typeface="Arial MT"/>
                <a:cs typeface="Arial MT"/>
              </a:rPr>
              <a:t>Noruega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5573" y="620737"/>
            <a:ext cx="3757803" cy="5760593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5659628" y="1584197"/>
            <a:ext cx="31603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00"/>
                </a:solidFill>
              </a:rPr>
              <a:t>LOS</a:t>
            </a:r>
            <a:r>
              <a:rPr sz="1800" spc="-15" dirty="0">
                <a:solidFill>
                  <a:srgbClr val="FFFF00"/>
                </a:solidFill>
              </a:rPr>
              <a:t> </a:t>
            </a:r>
            <a:r>
              <a:rPr sz="1800" dirty="0">
                <a:solidFill>
                  <a:srgbClr val="FFFF00"/>
                </a:solidFill>
              </a:rPr>
              <a:t>PROCESOS</a:t>
            </a:r>
            <a:r>
              <a:rPr sz="1800" spc="-10" dirty="0">
                <a:solidFill>
                  <a:srgbClr val="FFFF00"/>
                </a:solidFill>
              </a:rPr>
              <a:t> EXTERNOS </a:t>
            </a:r>
            <a:r>
              <a:rPr sz="1800" dirty="0">
                <a:solidFill>
                  <a:srgbClr val="FFFF00"/>
                </a:solidFill>
              </a:rPr>
              <a:t>EN</a:t>
            </a:r>
            <a:r>
              <a:rPr sz="1800" spc="-10" dirty="0">
                <a:solidFill>
                  <a:srgbClr val="FFFF00"/>
                </a:solidFill>
              </a:rPr>
              <a:t> </a:t>
            </a:r>
            <a:r>
              <a:rPr sz="1800" dirty="0">
                <a:solidFill>
                  <a:srgbClr val="FFFF00"/>
                </a:solidFill>
              </a:rPr>
              <a:t>EL</a:t>
            </a:r>
            <a:r>
              <a:rPr sz="1800" spc="-75" dirty="0">
                <a:solidFill>
                  <a:srgbClr val="FFFF00"/>
                </a:solidFill>
              </a:rPr>
              <a:t> </a:t>
            </a:r>
            <a:r>
              <a:rPr sz="1800" dirty="0">
                <a:solidFill>
                  <a:srgbClr val="FFFF00"/>
                </a:solidFill>
              </a:rPr>
              <a:t>SISTEMA</a:t>
            </a:r>
            <a:r>
              <a:rPr sz="1800" spc="-114" dirty="0">
                <a:solidFill>
                  <a:srgbClr val="FFFF00"/>
                </a:solidFill>
              </a:rPr>
              <a:t> </a:t>
            </a:r>
            <a:r>
              <a:rPr sz="1800" spc="-10" dirty="0">
                <a:solidFill>
                  <a:srgbClr val="FFFF00"/>
                </a:solidFill>
              </a:rPr>
              <a:t>GLACIAR</a:t>
            </a:r>
            <a:endParaRPr sz="1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1775" y="1335150"/>
            <a:ext cx="1865630" cy="1006475"/>
          </a:xfrm>
          <a:custGeom>
            <a:avLst/>
            <a:gdLst/>
            <a:ahLst/>
            <a:cxnLst/>
            <a:rect l="l" t="t" r="r" b="b"/>
            <a:pathLst>
              <a:path w="1865630" h="1006475">
                <a:moveTo>
                  <a:pt x="1865376" y="0"/>
                </a:moveTo>
                <a:lnTo>
                  <a:pt x="0" y="0"/>
                </a:lnTo>
                <a:lnTo>
                  <a:pt x="0" y="1006475"/>
                </a:lnTo>
                <a:lnTo>
                  <a:pt x="1865376" y="1006475"/>
                </a:lnTo>
                <a:lnTo>
                  <a:pt x="186537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10692" y="1360754"/>
            <a:ext cx="170878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FF3300"/>
                </a:solidFill>
              </a:rPr>
              <a:t>Erosión </a:t>
            </a:r>
            <a:r>
              <a:rPr sz="2000" spc="-10" dirty="0">
                <a:solidFill>
                  <a:srgbClr val="333399"/>
                </a:solidFill>
              </a:rPr>
              <a:t>Transporte </a:t>
            </a:r>
            <a:r>
              <a:rPr sz="2000" spc="-10" dirty="0">
                <a:solidFill>
                  <a:srgbClr val="33CC33"/>
                </a:solidFill>
              </a:rPr>
              <a:t>Sedimentación</a:t>
            </a:r>
            <a:endParaRPr sz="2000"/>
          </a:p>
        </p:txBody>
      </p:sp>
      <p:grpSp>
        <p:nvGrpSpPr>
          <p:cNvPr id="4" name="object 4"/>
          <p:cNvGrpSpPr/>
          <p:nvPr/>
        </p:nvGrpSpPr>
        <p:grpSpPr>
          <a:xfrm>
            <a:off x="2268601" y="0"/>
            <a:ext cx="6673850" cy="6816725"/>
            <a:chOff x="2268601" y="0"/>
            <a:chExt cx="6673850" cy="681672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68601" y="0"/>
              <a:ext cx="6673850" cy="681672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413000" y="333374"/>
              <a:ext cx="6409055" cy="6308725"/>
            </a:xfrm>
            <a:custGeom>
              <a:avLst/>
              <a:gdLst/>
              <a:ahLst/>
              <a:cxnLst/>
              <a:rect l="l" t="t" r="r" b="b"/>
              <a:pathLst>
                <a:path w="6409055" h="6308725">
                  <a:moveTo>
                    <a:pt x="1297051" y="5472112"/>
                  </a:moveTo>
                  <a:lnTo>
                    <a:pt x="0" y="5472112"/>
                  </a:lnTo>
                  <a:lnTo>
                    <a:pt x="0" y="6119812"/>
                  </a:lnTo>
                  <a:lnTo>
                    <a:pt x="1297051" y="6119812"/>
                  </a:lnTo>
                  <a:lnTo>
                    <a:pt x="1297051" y="5472112"/>
                  </a:lnTo>
                  <a:close/>
                </a:path>
                <a:path w="6409055" h="6308725">
                  <a:moveTo>
                    <a:pt x="2665476" y="503301"/>
                  </a:moveTo>
                  <a:lnTo>
                    <a:pt x="2593975" y="503301"/>
                  </a:lnTo>
                  <a:lnTo>
                    <a:pt x="2593975" y="358775"/>
                  </a:lnTo>
                  <a:lnTo>
                    <a:pt x="2592387" y="358775"/>
                  </a:lnTo>
                  <a:lnTo>
                    <a:pt x="2592387" y="215900"/>
                  </a:lnTo>
                  <a:lnTo>
                    <a:pt x="2521013" y="215900"/>
                  </a:lnTo>
                  <a:lnTo>
                    <a:pt x="2521013" y="0"/>
                  </a:lnTo>
                  <a:lnTo>
                    <a:pt x="2160651" y="0"/>
                  </a:lnTo>
                  <a:lnTo>
                    <a:pt x="2160651" y="215900"/>
                  </a:lnTo>
                  <a:lnTo>
                    <a:pt x="2089150" y="215900"/>
                  </a:lnTo>
                  <a:lnTo>
                    <a:pt x="2089150" y="358775"/>
                  </a:lnTo>
                  <a:lnTo>
                    <a:pt x="2016125" y="358775"/>
                  </a:lnTo>
                  <a:lnTo>
                    <a:pt x="2016125" y="1006475"/>
                  </a:lnTo>
                  <a:lnTo>
                    <a:pt x="2376551" y="1006475"/>
                  </a:lnTo>
                  <a:lnTo>
                    <a:pt x="2376551" y="1151001"/>
                  </a:lnTo>
                  <a:lnTo>
                    <a:pt x="2665476" y="1151001"/>
                  </a:lnTo>
                  <a:lnTo>
                    <a:pt x="2665476" y="503301"/>
                  </a:lnTo>
                  <a:close/>
                </a:path>
                <a:path w="6409055" h="6308725">
                  <a:moveTo>
                    <a:pt x="5905627" y="5543550"/>
                  </a:moveTo>
                  <a:lnTo>
                    <a:pt x="3960876" y="5543550"/>
                  </a:lnTo>
                  <a:lnTo>
                    <a:pt x="3960876" y="5903912"/>
                  </a:lnTo>
                  <a:lnTo>
                    <a:pt x="2952750" y="5903912"/>
                  </a:lnTo>
                  <a:lnTo>
                    <a:pt x="2952750" y="6308725"/>
                  </a:lnTo>
                  <a:lnTo>
                    <a:pt x="4249674" y="6308725"/>
                  </a:lnTo>
                  <a:lnTo>
                    <a:pt x="4249674" y="6191250"/>
                  </a:lnTo>
                  <a:lnTo>
                    <a:pt x="5905627" y="6191250"/>
                  </a:lnTo>
                  <a:lnTo>
                    <a:pt x="5905627" y="5543550"/>
                  </a:lnTo>
                  <a:close/>
                </a:path>
                <a:path w="6409055" h="6308725">
                  <a:moveTo>
                    <a:pt x="6194425" y="3959225"/>
                  </a:moveTo>
                  <a:lnTo>
                    <a:pt x="5184775" y="3959225"/>
                  </a:lnTo>
                  <a:lnTo>
                    <a:pt x="5184775" y="4391025"/>
                  </a:lnTo>
                  <a:lnTo>
                    <a:pt x="4897501" y="4391025"/>
                  </a:lnTo>
                  <a:lnTo>
                    <a:pt x="4897501" y="5038725"/>
                  </a:lnTo>
                  <a:lnTo>
                    <a:pt x="6121463" y="5038725"/>
                  </a:lnTo>
                  <a:lnTo>
                    <a:pt x="6121463" y="4679950"/>
                  </a:lnTo>
                  <a:lnTo>
                    <a:pt x="6194425" y="4679950"/>
                  </a:lnTo>
                  <a:lnTo>
                    <a:pt x="6194425" y="3959225"/>
                  </a:lnTo>
                  <a:close/>
                </a:path>
                <a:path w="6409055" h="6308725">
                  <a:moveTo>
                    <a:pt x="6408737" y="358775"/>
                  </a:moveTo>
                  <a:lnTo>
                    <a:pt x="5760974" y="358775"/>
                  </a:lnTo>
                  <a:lnTo>
                    <a:pt x="5760974" y="215900"/>
                  </a:lnTo>
                  <a:lnTo>
                    <a:pt x="4464050" y="215900"/>
                  </a:lnTo>
                  <a:lnTo>
                    <a:pt x="4464050" y="863600"/>
                  </a:lnTo>
                  <a:lnTo>
                    <a:pt x="5184775" y="863600"/>
                  </a:lnTo>
                  <a:lnTo>
                    <a:pt x="5184775" y="1006475"/>
                  </a:lnTo>
                  <a:lnTo>
                    <a:pt x="5256276" y="1006475"/>
                  </a:lnTo>
                  <a:lnTo>
                    <a:pt x="5256276" y="1295400"/>
                  </a:lnTo>
                  <a:lnTo>
                    <a:pt x="5903976" y="1295400"/>
                  </a:lnTo>
                  <a:lnTo>
                    <a:pt x="5903976" y="1151001"/>
                  </a:lnTo>
                  <a:lnTo>
                    <a:pt x="6192901" y="1151001"/>
                  </a:lnTo>
                  <a:lnTo>
                    <a:pt x="6192901" y="1006475"/>
                  </a:lnTo>
                  <a:lnTo>
                    <a:pt x="6408737" y="1006475"/>
                  </a:lnTo>
                  <a:lnTo>
                    <a:pt x="6408737" y="3587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294249" y="5013325"/>
              <a:ext cx="1068705" cy="1344295"/>
            </a:xfrm>
            <a:custGeom>
              <a:avLst/>
              <a:gdLst/>
              <a:ahLst/>
              <a:cxnLst/>
              <a:rect l="l" t="t" r="r" b="b"/>
              <a:pathLst>
                <a:path w="1068704" h="1344295">
                  <a:moveTo>
                    <a:pt x="340826" y="314239"/>
                  </a:moveTo>
                  <a:lnTo>
                    <a:pt x="220497" y="407767"/>
                  </a:lnTo>
                  <a:lnTo>
                    <a:pt x="947927" y="1343748"/>
                  </a:lnTo>
                  <a:lnTo>
                    <a:pt x="1068324" y="1250226"/>
                  </a:lnTo>
                  <a:lnTo>
                    <a:pt x="340826" y="314239"/>
                  </a:lnTo>
                  <a:close/>
                </a:path>
                <a:path w="1068704" h="1344295">
                  <a:moveTo>
                    <a:pt x="0" y="0"/>
                  </a:moveTo>
                  <a:lnTo>
                    <a:pt x="100202" y="501269"/>
                  </a:lnTo>
                  <a:lnTo>
                    <a:pt x="220497" y="407767"/>
                  </a:lnTo>
                  <a:lnTo>
                    <a:pt x="173736" y="347599"/>
                  </a:lnTo>
                  <a:lnTo>
                    <a:pt x="294004" y="254000"/>
                  </a:lnTo>
                  <a:lnTo>
                    <a:pt x="418328" y="254000"/>
                  </a:lnTo>
                  <a:lnTo>
                    <a:pt x="461137" y="220725"/>
                  </a:lnTo>
                  <a:lnTo>
                    <a:pt x="0" y="0"/>
                  </a:lnTo>
                  <a:close/>
                </a:path>
                <a:path w="1068704" h="1344295">
                  <a:moveTo>
                    <a:pt x="294004" y="254000"/>
                  </a:moveTo>
                  <a:lnTo>
                    <a:pt x="173736" y="347599"/>
                  </a:lnTo>
                  <a:lnTo>
                    <a:pt x="220497" y="407767"/>
                  </a:lnTo>
                  <a:lnTo>
                    <a:pt x="340826" y="314239"/>
                  </a:lnTo>
                  <a:lnTo>
                    <a:pt x="294004" y="254000"/>
                  </a:lnTo>
                  <a:close/>
                </a:path>
                <a:path w="1068704" h="1344295">
                  <a:moveTo>
                    <a:pt x="418328" y="254000"/>
                  </a:moveTo>
                  <a:lnTo>
                    <a:pt x="294004" y="254000"/>
                  </a:lnTo>
                  <a:lnTo>
                    <a:pt x="340826" y="314239"/>
                  </a:lnTo>
                  <a:lnTo>
                    <a:pt x="418328" y="254000"/>
                  </a:lnTo>
                  <a:close/>
                </a:path>
              </a:pathLst>
            </a:custGeom>
            <a:solidFill>
              <a:srgbClr val="33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89424" y="536574"/>
              <a:ext cx="3383915" cy="3695065"/>
            </a:xfrm>
            <a:custGeom>
              <a:avLst/>
              <a:gdLst/>
              <a:ahLst/>
              <a:cxnLst/>
              <a:rect l="l" t="t" r="r" b="b"/>
              <a:pathLst>
                <a:path w="3383915" h="3695065">
                  <a:moveTo>
                    <a:pt x="1008126" y="152400"/>
                  </a:moveTo>
                  <a:lnTo>
                    <a:pt x="457200" y="152400"/>
                  </a:lnTo>
                  <a:lnTo>
                    <a:pt x="457200" y="0"/>
                  </a:lnTo>
                  <a:lnTo>
                    <a:pt x="0" y="228600"/>
                  </a:lnTo>
                  <a:lnTo>
                    <a:pt x="457200" y="457200"/>
                  </a:lnTo>
                  <a:lnTo>
                    <a:pt x="457200" y="304800"/>
                  </a:lnTo>
                  <a:lnTo>
                    <a:pt x="1008126" y="304800"/>
                  </a:lnTo>
                  <a:lnTo>
                    <a:pt x="1008126" y="152400"/>
                  </a:lnTo>
                  <a:close/>
                </a:path>
                <a:path w="3383915" h="3695065">
                  <a:moveTo>
                    <a:pt x="3383915" y="3028315"/>
                  </a:moveTo>
                  <a:lnTo>
                    <a:pt x="3346323" y="2972816"/>
                  </a:lnTo>
                  <a:lnTo>
                    <a:pt x="3097276" y="2605024"/>
                  </a:lnTo>
                  <a:lnTo>
                    <a:pt x="2930652" y="3088386"/>
                  </a:lnTo>
                  <a:lnTo>
                    <a:pt x="3081744" y="3068370"/>
                  </a:lnTo>
                  <a:lnTo>
                    <a:pt x="3164586" y="3694557"/>
                  </a:lnTo>
                  <a:lnTo>
                    <a:pt x="3315716" y="3674618"/>
                  </a:lnTo>
                  <a:lnTo>
                    <a:pt x="3232747" y="3048355"/>
                  </a:lnTo>
                  <a:lnTo>
                    <a:pt x="3383915" y="3028315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877050" y="4672584"/>
              <a:ext cx="812165" cy="441325"/>
            </a:xfrm>
            <a:custGeom>
              <a:avLst/>
              <a:gdLst/>
              <a:ahLst/>
              <a:cxnLst/>
              <a:rect l="l" t="t" r="r" b="b"/>
              <a:pathLst>
                <a:path w="812165" h="441325">
                  <a:moveTo>
                    <a:pt x="381000" y="0"/>
                  </a:moveTo>
                  <a:lnTo>
                    <a:pt x="0" y="340741"/>
                  </a:lnTo>
                  <a:lnTo>
                    <a:pt x="501269" y="441071"/>
                  </a:lnTo>
                  <a:lnTo>
                    <a:pt x="466639" y="314071"/>
                  </a:lnTo>
                  <a:lnTo>
                    <a:pt x="387603" y="314071"/>
                  </a:lnTo>
                  <a:lnTo>
                    <a:pt x="347599" y="167005"/>
                  </a:lnTo>
                  <a:lnTo>
                    <a:pt x="421078" y="146981"/>
                  </a:lnTo>
                  <a:lnTo>
                    <a:pt x="381000" y="0"/>
                  </a:lnTo>
                  <a:close/>
                </a:path>
                <a:path w="812165" h="441325">
                  <a:moveTo>
                    <a:pt x="421078" y="146981"/>
                  </a:moveTo>
                  <a:lnTo>
                    <a:pt x="347599" y="167005"/>
                  </a:lnTo>
                  <a:lnTo>
                    <a:pt x="387603" y="314071"/>
                  </a:lnTo>
                  <a:lnTo>
                    <a:pt x="461172" y="294022"/>
                  </a:lnTo>
                  <a:lnTo>
                    <a:pt x="421078" y="146981"/>
                  </a:lnTo>
                  <a:close/>
                </a:path>
                <a:path w="812165" h="441325">
                  <a:moveTo>
                    <a:pt x="461172" y="294022"/>
                  </a:moveTo>
                  <a:lnTo>
                    <a:pt x="387603" y="314071"/>
                  </a:lnTo>
                  <a:lnTo>
                    <a:pt x="466639" y="314071"/>
                  </a:lnTo>
                  <a:lnTo>
                    <a:pt x="461172" y="294022"/>
                  </a:lnTo>
                  <a:close/>
                </a:path>
                <a:path w="812165" h="441325">
                  <a:moveTo>
                    <a:pt x="772159" y="51308"/>
                  </a:moveTo>
                  <a:lnTo>
                    <a:pt x="421078" y="146981"/>
                  </a:lnTo>
                  <a:lnTo>
                    <a:pt x="461172" y="294022"/>
                  </a:lnTo>
                  <a:lnTo>
                    <a:pt x="812165" y="198374"/>
                  </a:lnTo>
                  <a:lnTo>
                    <a:pt x="772159" y="51308"/>
                  </a:lnTo>
                  <a:close/>
                </a:path>
              </a:pathLst>
            </a:custGeom>
            <a:solidFill>
              <a:srgbClr val="33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781425" y="844041"/>
              <a:ext cx="3353435" cy="2945765"/>
            </a:xfrm>
            <a:custGeom>
              <a:avLst/>
              <a:gdLst/>
              <a:ahLst/>
              <a:cxnLst/>
              <a:rect l="l" t="t" r="r" b="b"/>
              <a:pathLst>
                <a:path w="3353434" h="2945765">
                  <a:moveTo>
                    <a:pt x="984250" y="2211324"/>
                  </a:moveTo>
                  <a:lnTo>
                    <a:pt x="885825" y="2094992"/>
                  </a:lnTo>
                  <a:lnTo>
                    <a:pt x="299516" y="2591625"/>
                  </a:lnTo>
                  <a:lnTo>
                    <a:pt x="201041" y="2475357"/>
                  </a:lnTo>
                  <a:lnTo>
                    <a:pt x="0" y="2945257"/>
                  </a:lnTo>
                  <a:lnTo>
                    <a:pt x="496570" y="2824226"/>
                  </a:lnTo>
                  <a:lnTo>
                    <a:pt x="439762" y="2757170"/>
                  </a:lnTo>
                  <a:lnTo>
                    <a:pt x="398068" y="2707957"/>
                  </a:lnTo>
                  <a:lnTo>
                    <a:pt x="984250" y="2211324"/>
                  </a:lnTo>
                  <a:close/>
                </a:path>
                <a:path w="3353434" h="2945765">
                  <a:moveTo>
                    <a:pt x="3352927" y="128016"/>
                  </a:moveTo>
                  <a:lnTo>
                    <a:pt x="3270123" y="0"/>
                  </a:lnTo>
                  <a:lnTo>
                    <a:pt x="2430018" y="543788"/>
                  </a:lnTo>
                  <a:lnTo>
                    <a:pt x="2347214" y="415798"/>
                  </a:lnTo>
                  <a:lnTo>
                    <a:pt x="2087499" y="856107"/>
                  </a:lnTo>
                  <a:lnTo>
                    <a:pt x="2595626" y="799719"/>
                  </a:lnTo>
                  <a:lnTo>
                    <a:pt x="2539581" y="713105"/>
                  </a:lnTo>
                  <a:lnTo>
                    <a:pt x="2512784" y="671703"/>
                  </a:lnTo>
                  <a:lnTo>
                    <a:pt x="3352927" y="128016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286250" y="3729228"/>
              <a:ext cx="694690" cy="563880"/>
            </a:xfrm>
            <a:custGeom>
              <a:avLst/>
              <a:gdLst/>
              <a:ahLst/>
              <a:cxnLst/>
              <a:rect l="l" t="t" r="r" b="b"/>
              <a:pathLst>
                <a:path w="694689" h="563879">
                  <a:moveTo>
                    <a:pt x="220725" y="102362"/>
                  </a:moveTo>
                  <a:lnTo>
                    <a:pt x="0" y="563372"/>
                  </a:lnTo>
                  <a:lnTo>
                    <a:pt x="501269" y="463423"/>
                  </a:lnTo>
                  <a:lnTo>
                    <a:pt x="444035" y="389763"/>
                  </a:lnTo>
                  <a:lnTo>
                    <a:pt x="347599" y="389763"/>
                  </a:lnTo>
                  <a:lnTo>
                    <a:pt x="254126" y="269494"/>
                  </a:lnTo>
                  <a:lnTo>
                    <a:pt x="314274" y="222759"/>
                  </a:lnTo>
                  <a:lnTo>
                    <a:pt x="220725" y="102362"/>
                  </a:lnTo>
                  <a:close/>
                </a:path>
                <a:path w="694689" h="563879">
                  <a:moveTo>
                    <a:pt x="314274" y="222759"/>
                  </a:moveTo>
                  <a:lnTo>
                    <a:pt x="254126" y="269494"/>
                  </a:lnTo>
                  <a:lnTo>
                    <a:pt x="347599" y="389763"/>
                  </a:lnTo>
                  <a:lnTo>
                    <a:pt x="407731" y="343039"/>
                  </a:lnTo>
                  <a:lnTo>
                    <a:pt x="314274" y="222759"/>
                  </a:lnTo>
                  <a:close/>
                </a:path>
                <a:path w="694689" h="563879">
                  <a:moveTo>
                    <a:pt x="407731" y="343039"/>
                  </a:moveTo>
                  <a:lnTo>
                    <a:pt x="347599" y="389763"/>
                  </a:lnTo>
                  <a:lnTo>
                    <a:pt x="444035" y="389763"/>
                  </a:lnTo>
                  <a:lnTo>
                    <a:pt x="407731" y="343039"/>
                  </a:lnTo>
                  <a:close/>
                </a:path>
                <a:path w="694689" h="563879">
                  <a:moveTo>
                    <a:pt x="600963" y="0"/>
                  </a:moveTo>
                  <a:lnTo>
                    <a:pt x="314274" y="222759"/>
                  </a:lnTo>
                  <a:lnTo>
                    <a:pt x="407731" y="343039"/>
                  </a:lnTo>
                  <a:lnTo>
                    <a:pt x="694436" y="120269"/>
                  </a:lnTo>
                  <a:lnTo>
                    <a:pt x="600963" y="0"/>
                  </a:lnTo>
                  <a:close/>
                </a:path>
              </a:pathLst>
            </a:custGeom>
            <a:solidFill>
              <a:srgbClr val="33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187315" y="2633217"/>
              <a:ext cx="457200" cy="1517015"/>
            </a:xfrm>
            <a:custGeom>
              <a:avLst/>
              <a:gdLst/>
              <a:ahLst/>
              <a:cxnLst/>
              <a:rect l="l" t="t" r="r" b="b"/>
              <a:pathLst>
                <a:path w="457200" h="1517014">
                  <a:moveTo>
                    <a:pt x="152232" y="1063413"/>
                  </a:moveTo>
                  <a:lnTo>
                    <a:pt x="0" y="1070610"/>
                  </a:lnTo>
                  <a:lnTo>
                    <a:pt x="249809" y="1516507"/>
                  </a:lnTo>
                  <a:lnTo>
                    <a:pt x="416619" y="1139571"/>
                  </a:lnTo>
                  <a:lnTo>
                    <a:pt x="155829" y="1139571"/>
                  </a:lnTo>
                  <a:lnTo>
                    <a:pt x="152232" y="1063413"/>
                  </a:lnTo>
                  <a:close/>
                </a:path>
                <a:path w="457200" h="1517014">
                  <a:moveTo>
                    <a:pt x="304381" y="1056220"/>
                  </a:moveTo>
                  <a:lnTo>
                    <a:pt x="152232" y="1063413"/>
                  </a:lnTo>
                  <a:lnTo>
                    <a:pt x="155829" y="1139571"/>
                  </a:lnTo>
                  <a:lnTo>
                    <a:pt x="307975" y="1132332"/>
                  </a:lnTo>
                  <a:lnTo>
                    <a:pt x="304381" y="1056220"/>
                  </a:lnTo>
                  <a:close/>
                </a:path>
                <a:path w="457200" h="1517014">
                  <a:moveTo>
                    <a:pt x="456692" y="1049020"/>
                  </a:moveTo>
                  <a:lnTo>
                    <a:pt x="304381" y="1056220"/>
                  </a:lnTo>
                  <a:lnTo>
                    <a:pt x="307975" y="1132332"/>
                  </a:lnTo>
                  <a:lnTo>
                    <a:pt x="155829" y="1139571"/>
                  </a:lnTo>
                  <a:lnTo>
                    <a:pt x="416619" y="1139571"/>
                  </a:lnTo>
                  <a:lnTo>
                    <a:pt x="456692" y="1049020"/>
                  </a:lnTo>
                  <a:close/>
                </a:path>
                <a:path w="457200" h="1517014">
                  <a:moveTo>
                    <a:pt x="254508" y="0"/>
                  </a:moveTo>
                  <a:lnTo>
                    <a:pt x="102362" y="7239"/>
                  </a:lnTo>
                  <a:lnTo>
                    <a:pt x="152232" y="1063413"/>
                  </a:lnTo>
                  <a:lnTo>
                    <a:pt x="304381" y="1056220"/>
                  </a:lnTo>
                  <a:lnTo>
                    <a:pt x="254508" y="0"/>
                  </a:lnTo>
                  <a:close/>
                </a:path>
              </a:pathLst>
            </a:custGeom>
            <a:solidFill>
              <a:srgbClr val="33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60286"/>
            <a:ext cx="9144000" cy="624052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339975" y="1052575"/>
            <a:ext cx="1152525" cy="3968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73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05"/>
              </a:spcBef>
            </a:pPr>
            <a:r>
              <a:rPr sz="2000" spc="-10" dirty="0">
                <a:latin typeface="Arial MT"/>
                <a:cs typeface="Arial MT"/>
              </a:rPr>
              <a:t>Glaciar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51275" y="765175"/>
            <a:ext cx="936625" cy="3968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73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05"/>
              </a:spcBef>
            </a:pPr>
            <a:r>
              <a:rPr sz="2000" spc="-10" dirty="0">
                <a:latin typeface="Arial MT"/>
                <a:cs typeface="Arial MT"/>
              </a:rPr>
              <a:t>Arista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40650" y="5013325"/>
            <a:ext cx="935355" cy="3968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937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10"/>
              </a:spcBef>
            </a:pPr>
            <a:r>
              <a:rPr sz="2000" spc="-10" dirty="0">
                <a:latin typeface="Arial MT"/>
                <a:cs typeface="Arial MT"/>
              </a:rPr>
              <a:t>Circo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67175" y="5734050"/>
            <a:ext cx="1368425" cy="3968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000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15"/>
              </a:spcBef>
            </a:pPr>
            <a:r>
              <a:rPr sz="2000" spc="-10" dirty="0">
                <a:latin typeface="Arial MT"/>
                <a:cs typeface="Arial MT"/>
              </a:rPr>
              <a:t>Lengua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9387" y="5013325"/>
            <a:ext cx="1129030" cy="3968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937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0"/>
              </a:spcBef>
            </a:pPr>
            <a:r>
              <a:rPr sz="2000" spc="-10" dirty="0">
                <a:latin typeface="Arial MT"/>
                <a:cs typeface="Arial MT"/>
              </a:rPr>
              <a:t>Morrena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51725" y="1125600"/>
            <a:ext cx="777875" cy="3968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73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05"/>
              </a:spcBef>
            </a:pPr>
            <a:r>
              <a:rPr sz="2000" spc="-10" dirty="0">
                <a:latin typeface="Arial MT"/>
                <a:cs typeface="Arial MT"/>
              </a:rPr>
              <a:t>Circo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0" y="476250"/>
            <a:ext cx="2627630" cy="3968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735" rIns="0" bIns="0" rtlCol="0">
            <a:spAutoFit/>
          </a:bodyPr>
          <a:lstStyle/>
          <a:p>
            <a:pPr marL="438784">
              <a:lnSpc>
                <a:spcPct val="100000"/>
              </a:lnSpc>
              <a:spcBef>
                <a:spcPts val="305"/>
              </a:spcBef>
            </a:pPr>
            <a:r>
              <a:rPr sz="2000" dirty="0">
                <a:solidFill>
                  <a:srgbClr val="000000"/>
                </a:solidFill>
              </a:rPr>
              <a:t>Sistema</a:t>
            </a:r>
            <a:r>
              <a:rPr sz="2000" spc="500" dirty="0">
                <a:solidFill>
                  <a:srgbClr val="000000"/>
                </a:solidFill>
              </a:rPr>
              <a:t> </a:t>
            </a:r>
            <a:r>
              <a:rPr sz="2000" spc="-10" dirty="0">
                <a:solidFill>
                  <a:srgbClr val="000000"/>
                </a:solidFill>
              </a:rPr>
              <a:t>Glaciar</a:t>
            </a:r>
            <a:endParaRPr sz="2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3437" y="1085850"/>
            <a:ext cx="7477125" cy="46863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492500" y="260350"/>
            <a:ext cx="2259330" cy="744220"/>
            <a:chOff x="3492500" y="260350"/>
            <a:chExt cx="2259330" cy="74422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17392" y="284988"/>
              <a:ext cx="2234184" cy="71932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92500" y="260350"/>
              <a:ext cx="2231929" cy="71602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914905" y="5777682"/>
            <a:ext cx="5253355" cy="1043305"/>
          </a:xfrm>
          <a:prstGeom prst="rect">
            <a:avLst/>
          </a:prstGeom>
        </p:spPr>
        <p:txBody>
          <a:bodyPr vert="horz" wrap="square" lIns="0" tIns="250190" rIns="0" bIns="0" rtlCol="0">
            <a:spAutoFit/>
          </a:bodyPr>
          <a:lstStyle/>
          <a:p>
            <a:pPr marL="227329">
              <a:lnSpc>
                <a:spcPct val="100000"/>
              </a:lnSpc>
              <a:spcBef>
                <a:spcPts val="1970"/>
              </a:spcBef>
            </a:pPr>
            <a:r>
              <a:rPr sz="3600" dirty="0">
                <a:solidFill>
                  <a:srgbClr val="FFFFFF"/>
                </a:solidFill>
                <a:latin typeface="Comic Sans MS"/>
                <a:cs typeface="Comic Sans MS"/>
              </a:rPr>
              <a:t>TIPOS</a:t>
            </a:r>
            <a:r>
              <a:rPr sz="3600" spc="-114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3600" dirty="0">
                <a:solidFill>
                  <a:srgbClr val="FFFFFF"/>
                </a:solidFill>
                <a:latin typeface="Comic Sans MS"/>
                <a:cs typeface="Comic Sans MS"/>
              </a:rPr>
              <a:t>DE</a:t>
            </a:r>
            <a:r>
              <a:rPr sz="3600" spc="-9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3600" spc="-10" dirty="0">
                <a:solidFill>
                  <a:srgbClr val="FFFFFF"/>
                </a:solidFill>
                <a:latin typeface="Comic Sans MS"/>
                <a:cs typeface="Comic Sans MS"/>
              </a:rPr>
              <a:t>GLACIARES</a:t>
            </a:r>
            <a:endParaRPr sz="3600" dirty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endParaRPr sz="10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43276" y="0"/>
            <a:ext cx="4467225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739" y="-157246"/>
            <a:ext cx="2565400" cy="2769235"/>
          </a:xfrm>
          <a:prstGeom prst="rect">
            <a:avLst/>
          </a:prstGeom>
        </p:spPr>
        <p:txBody>
          <a:bodyPr vert="horz" wrap="square" lIns="0" tIns="194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35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Casquete</a:t>
            </a:r>
            <a:r>
              <a:rPr sz="2400"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glaciar: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45"/>
              </a:spcBef>
            </a:pPr>
            <a:r>
              <a:rPr sz="2400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Sobre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tierra</a:t>
            </a:r>
            <a:endParaRPr sz="2400">
              <a:latin typeface="Arial"/>
              <a:cs typeface="Arial"/>
            </a:endParaRPr>
          </a:p>
          <a:p>
            <a:pPr marL="94615">
              <a:lnSpc>
                <a:spcPct val="100000"/>
              </a:lnSpc>
              <a:spcBef>
                <a:spcPts val="1440"/>
              </a:spcBef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(inlandsis)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Sobre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mar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3683995"/>
            <a:ext cx="2530475" cy="1123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95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Glaciar</a:t>
            </a:r>
            <a:r>
              <a:rPr sz="2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valle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0" dirty="0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montaña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750" y="188848"/>
            <a:ext cx="3476625" cy="4191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48326" y="836549"/>
            <a:ext cx="3705225" cy="2314575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4830445">
              <a:lnSpc>
                <a:spcPct val="100000"/>
              </a:lnSpc>
              <a:spcBef>
                <a:spcPts val="95"/>
              </a:spcBef>
            </a:pPr>
            <a:r>
              <a:rPr dirty="0"/>
              <a:t>Casquetes</a:t>
            </a:r>
            <a:r>
              <a:rPr spc="-135" dirty="0"/>
              <a:t> </a:t>
            </a:r>
            <a:r>
              <a:rPr spc="-10" dirty="0"/>
              <a:t>glaciares</a:t>
            </a: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43501" y="3362325"/>
            <a:ext cx="3771900" cy="349567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8312" y="4533900"/>
            <a:ext cx="3724275" cy="23241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157</Words>
  <Application>Microsoft Office PowerPoint</Application>
  <PresentationFormat>Presentación en pantalla (4:3)</PresentationFormat>
  <Paragraphs>62</Paragraphs>
  <Slides>35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0" baseType="lpstr">
      <vt:lpstr>Arial</vt:lpstr>
      <vt:lpstr>Arial MT</vt:lpstr>
      <vt:lpstr>Calibri</vt:lpstr>
      <vt:lpstr>Comic Sans MS</vt:lpstr>
      <vt:lpstr>Office Theme</vt:lpstr>
      <vt:lpstr>Presentación de PowerPoint</vt:lpstr>
      <vt:lpstr>Presentación de PowerPoint</vt:lpstr>
      <vt:lpstr>EL HIELO EN EL CICLO DEL AGUA</vt:lpstr>
      <vt:lpstr>LOS PROCESOS EXTERNOS EN EL SISTEMA GLACIAR</vt:lpstr>
      <vt:lpstr>Erosión Transporte Sedimentación</vt:lpstr>
      <vt:lpstr>Sistema Glaciar</vt:lpstr>
      <vt:lpstr>Presentación de PowerPoint</vt:lpstr>
      <vt:lpstr>Presentación de PowerPoint</vt:lpstr>
      <vt:lpstr>Casquetes glaciares</vt:lpstr>
      <vt:lpstr>Casquete glaciar</vt:lpstr>
      <vt:lpstr>Icebergs desde plataformas de casquetes glaciares</vt:lpstr>
      <vt:lpstr>Presentación de PowerPoint</vt:lpstr>
      <vt:lpstr>Presentación de PowerPoint</vt:lpstr>
      <vt:lpstr>Glaciares de valle o montaña</vt:lpstr>
      <vt:lpstr>Glaciares de valle o montaña</vt:lpstr>
      <vt:lpstr>Presentación de PowerPoint</vt:lpstr>
      <vt:lpstr>Presentación de PowerPoint</vt:lpstr>
      <vt:lpstr>Presentación de PowerPoint</vt:lpstr>
      <vt:lpstr>Presentación de PowerPoint</vt:lpstr>
      <vt:lpstr>Circo glaciar</vt:lpstr>
      <vt:lpstr>Circo glaciar</vt:lpstr>
      <vt:lpstr>Lenguas glaciares</vt:lpstr>
      <vt:lpstr>Lenguas glaciares</vt:lpstr>
      <vt:lpstr>Lenguas glaciares</vt:lpstr>
      <vt:lpstr>Crevasses: grietas</vt:lpstr>
      <vt:lpstr>Crevasses: grietas</vt:lpstr>
      <vt:lpstr>Seracs</vt:lpstr>
      <vt:lpstr>Seracs</vt:lpstr>
      <vt:lpstr>Seracs</vt:lpstr>
      <vt:lpstr>Zona terminal del glaciar</vt:lpstr>
      <vt:lpstr>Parte terminal del glaciar</vt:lpstr>
      <vt:lpstr>Modelado de herencia glaciar</vt:lpstr>
      <vt:lpstr>Lagos glaciares</vt:lpstr>
      <vt:lpstr>Fiordos</vt:lpstr>
      <vt:lpstr>Fiordos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Jose Antonio Pascual</dc:creator>
  <cp:lastModifiedBy>Maria Sanz</cp:lastModifiedBy>
  <cp:revision>4</cp:revision>
  <dcterms:created xsi:type="dcterms:W3CDTF">2026-08-07T11:28:04Z</dcterms:created>
  <dcterms:modified xsi:type="dcterms:W3CDTF">2026-08-07T11:37:00Z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2018-11-17T00:00:00Z</vt:filetime>
  </property>
  <property fmtid="{D5CDD505-2E9C-101B-9397-08002B2CF9AE}" pid="4" name="Creator">
    <vt:lpwstr>Microsoft® Office PowerPoint® 2007</vt:lpwstr>
  </property>
  <property fmtid="{D5CDD505-2E9C-101B-9397-08002B2CF9AE}" pid="5" name="LastSaved">
    <vt:filetime>2026-08-07T00:00:00Z</vt:filetime>
  </property>
  <property fmtid="{D5CDD505-2E9C-101B-9397-08002B2CF9AE}" pid="6" name="Producer">
    <vt:lpwstr>Microsoft® Office PowerPoint® 2007</vt:lpwstr>
  </property>
</Properties>
</file>