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7" r:id="rId11"/>
    <p:sldId id="268" r:id="rId12"/>
    <p:sldId id="271" r:id="rId13"/>
  </p:sldIdLst>
  <p:sldSz cx="9144000" cy="6858000" type="screen4x3"/>
  <p:notesSz cx="6858000" cy="9144000"/>
  <p:defaultTextStyle>
    <a:defPPr>
      <a:defRPr lang="es-P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Triángulo rectángulo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/>
              <a:t>Haga clic para modificar el estilo de subtítulo del patrón</a:t>
            </a:r>
            <a:endParaRPr kumimoji="0" lang="en-US"/>
          </a:p>
        </p:txBody>
      </p:sp>
      <p:grpSp>
        <p:nvGrpSpPr>
          <p:cNvPr id="2" name="1 Grupo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Forma libre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7 Forma libre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10 Forma libre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Conector recto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3198173-ECC6-4A9D-AF6B-200867B2CD0E}" type="datetimeFigureOut">
              <a:rPr lang="es-PA" smtClean="0"/>
              <a:t>08/08/2026</a:t>
            </a:fld>
            <a:endParaRPr lang="es-PA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s-PA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9AFCF8A-3105-44B8-90B9-9037B29E38A6}" type="slidenum">
              <a:rPr lang="es-PA" smtClean="0"/>
              <a:t>‹Nº›</a:t>
            </a:fld>
            <a:endParaRPr lang="es-P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98173-ECC6-4A9D-AF6B-200867B2CD0E}" type="datetimeFigureOut">
              <a:rPr lang="es-PA" smtClean="0"/>
              <a:t>08/08/2026</a:t>
            </a:fld>
            <a:endParaRPr lang="es-PA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FCF8A-3105-44B8-90B9-9037B29E38A6}" type="slidenum">
              <a:rPr lang="es-PA" smtClean="0"/>
              <a:t>‹Nº›</a:t>
            </a:fld>
            <a:endParaRPr lang="es-P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98173-ECC6-4A9D-AF6B-200867B2CD0E}" type="datetimeFigureOut">
              <a:rPr lang="es-PA" smtClean="0"/>
              <a:t>08/08/2026</a:t>
            </a:fld>
            <a:endParaRPr lang="es-PA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FCF8A-3105-44B8-90B9-9037B29E38A6}" type="slidenum">
              <a:rPr lang="es-PA" smtClean="0"/>
              <a:t>‹Nº›</a:t>
            </a:fld>
            <a:endParaRPr lang="es-P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98173-ECC6-4A9D-AF6B-200867B2CD0E}" type="datetimeFigureOut">
              <a:rPr lang="es-PA" smtClean="0"/>
              <a:t>08/08/2026</a:t>
            </a:fld>
            <a:endParaRPr lang="es-PA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FCF8A-3105-44B8-90B9-9037B29E38A6}" type="slidenum">
              <a:rPr lang="es-PA" smtClean="0"/>
              <a:t>‹Nº›</a:t>
            </a:fld>
            <a:endParaRPr lang="es-PA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98173-ECC6-4A9D-AF6B-200867B2CD0E}" type="datetimeFigureOut">
              <a:rPr lang="es-PA" smtClean="0"/>
              <a:t>08/08/2026</a:t>
            </a:fld>
            <a:endParaRPr lang="es-PA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FCF8A-3105-44B8-90B9-9037B29E38A6}" type="slidenum">
              <a:rPr lang="es-PA" smtClean="0"/>
              <a:t>‹Nº›</a:t>
            </a:fld>
            <a:endParaRPr lang="es-PA"/>
          </a:p>
        </p:txBody>
      </p:sp>
      <p:sp>
        <p:nvSpPr>
          <p:cNvPr id="7" name="6 Cheurón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7 Cheurón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98173-ECC6-4A9D-AF6B-200867B2CD0E}" type="datetimeFigureOut">
              <a:rPr lang="es-PA" smtClean="0"/>
              <a:t>08/08/2026</a:t>
            </a:fld>
            <a:endParaRPr lang="es-PA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FCF8A-3105-44B8-90B9-9037B29E38A6}" type="slidenum">
              <a:rPr lang="es-PA" smtClean="0"/>
              <a:t>‹Nº›</a:t>
            </a:fld>
            <a:endParaRPr lang="es-PA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98173-ECC6-4A9D-AF6B-200867B2CD0E}" type="datetimeFigureOut">
              <a:rPr lang="es-PA" smtClean="0"/>
              <a:t>08/08/2026</a:t>
            </a:fld>
            <a:endParaRPr lang="es-PA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FCF8A-3105-44B8-90B9-9037B29E38A6}" type="slidenum">
              <a:rPr lang="es-PA" smtClean="0"/>
              <a:t>‹Nº›</a:t>
            </a:fld>
            <a:endParaRPr lang="es-P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98173-ECC6-4A9D-AF6B-200867B2CD0E}" type="datetimeFigureOut">
              <a:rPr lang="es-PA" smtClean="0"/>
              <a:t>08/08/2026</a:t>
            </a:fld>
            <a:endParaRPr lang="es-PA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FCF8A-3105-44B8-90B9-9037B29E38A6}" type="slidenum">
              <a:rPr lang="es-PA" smtClean="0"/>
              <a:t>‹Nº›</a:t>
            </a:fld>
            <a:endParaRPr lang="es-PA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98173-ECC6-4A9D-AF6B-200867B2CD0E}" type="datetimeFigureOut">
              <a:rPr lang="es-PA" smtClean="0"/>
              <a:t>08/08/2026</a:t>
            </a:fld>
            <a:endParaRPr lang="es-PA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FCF8A-3105-44B8-90B9-9037B29E38A6}" type="slidenum">
              <a:rPr lang="es-PA" smtClean="0"/>
              <a:t>‹Nº›</a:t>
            </a:fld>
            <a:endParaRPr lang="es-P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F3198173-ECC6-4A9D-AF6B-200867B2CD0E}" type="datetimeFigureOut">
              <a:rPr lang="es-PA" smtClean="0"/>
              <a:t>08/08/2026</a:t>
            </a:fld>
            <a:endParaRPr lang="es-PA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FCF8A-3105-44B8-90B9-9037B29E38A6}" type="slidenum">
              <a:rPr lang="es-PA" smtClean="0"/>
              <a:t>‹Nº›</a:t>
            </a:fld>
            <a:endParaRPr lang="es-P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/>
              <a:t>Haga clic en el icono para agregar una imagen</a:t>
            </a:r>
            <a:endParaRPr kumimoji="0" lang="en-US" dirty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3198173-ECC6-4A9D-AF6B-200867B2CD0E}" type="datetimeFigureOut">
              <a:rPr lang="es-PA" smtClean="0"/>
              <a:t>08/08/2026</a:t>
            </a:fld>
            <a:endParaRPr lang="es-PA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s-PA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9AFCF8A-3105-44B8-90B9-9037B29E38A6}" type="slidenum">
              <a:rPr lang="es-PA" smtClean="0"/>
              <a:t>‹Nº›</a:t>
            </a:fld>
            <a:endParaRPr lang="es-PA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10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Cheurón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12 Cheurón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14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  <a:p>
            <a:pPr lvl="1" eaLnBrk="1" latinLnBrk="0" hangingPunct="1"/>
            <a:r>
              <a:rPr kumimoji="0" lang="es-ES"/>
              <a:t>Segundo nivel</a:t>
            </a:r>
          </a:p>
          <a:p>
            <a:pPr lvl="2" eaLnBrk="1" latinLnBrk="0" hangingPunct="1"/>
            <a:r>
              <a:rPr kumimoji="0" lang="es-ES"/>
              <a:t>Tercer nivel</a:t>
            </a:r>
          </a:p>
          <a:p>
            <a:pPr lvl="3" eaLnBrk="1" latinLnBrk="0" hangingPunct="1"/>
            <a:r>
              <a:rPr kumimoji="0" lang="es-ES"/>
              <a:t>Cuarto nivel</a:t>
            </a:r>
          </a:p>
          <a:p>
            <a:pPr lvl="4" eaLnBrk="1" latinLnBrk="0" hangingPunct="1"/>
            <a:r>
              <a:rPr kumimoji="0" lang="es-ES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3198173-ECC6-4A9D-AF6B-200867B2CD0E}" type="datetimeFigureOut">
              <a:rPr lang="es-PA" smtClean="0"/>
              <a:t>08/08/2026</a:t>
            </a:fld>
            <a:endParaRPr lang="es-PA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s-PA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9AFCF8A-3105-44B8-90B9-9037B29E38A6}" type="slidenum">
              <a:rPr lang="es-PA" smtClean="0"/>
              <a:t>‹Nº›</a:t>
            </a:fld>
            <a:endParaRPr lang="es-P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Nelson\Pictures\Rio Caimito 2012\HatoMonta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29"/>
          <a:stretch>
            <a:fillRect/>
          </a:stretch>
        </p:blipFill>
        <p:spPr bwMode="auto">
          <a:xfrm>
            <a:off x="457200" y="1665249"/>
            <a:ext cx="8229600" cy="4158120"/>
          </a:xfrm>
          <a:prstGeom prst="rect">
            <a:avLst/>
          </a:prstGeom>
          <a:noFill/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r>
              <a:rPr lang="es-PA"/>
              <a:t>Inundaciones</a:t>
            </a:r>
          </a:p>
        </p:txBody>
      </p:sp>
    </p:spTree>
    <p:extLst>
      <p:ext uri="{BB962C8B-B14F-4D97-AF65-F5344CB8AC3E}">
        <p14:creationId xmlns:p14="http://schemas.microsoft.com/office/powerpoint/2010/main" val="6840591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4725144"/>
            <a:ext cx="8496944" cy="1453650"/>
          </a:xfrm>
        </p:spPr>
        <p:txBody>
          <a:bodyPr>
            <a:normAutofit/>
          </a:bodyPr>
          <a:lstStyle/>
          <a:p>
            <a:r>
              <a:rPr lang="es-PA" dirty="0"/>
              <a:t>Preservación del ecosistema fluvial brindando áreas de reproducción, vivienda y alimentación a peces, flora y fauna silvestre.</a:t>
            </a: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es-PA" dirty="0"/>
              <a:t>Aspectos Positivos</a:t>
            </a:r>
          </a:p>
        </p:txBody>
      </p:sp>
      <p:pic>
        <p:nvPicPr>
          <p:cNvPr id="9218" name="Picture 2" descr="http://serturista.com/wp-content/uploads/2009/08/zhalon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980728"/>
            <a:ext cx="4896544" cy="36778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346657" y="1556792"/>
            <a:ext cx="3528392" cy="295232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s-PA" dirty="0"/>
              <a:t>Se preservan las tierras pantanosas.</a:t>
            </a:r>
          </a:p>
          <a:p>
            <a:r>
              <a:rPr lang="es-PA" dirty="0"/>
              <a:t>Reabastecimiento de las aguas subterráneas</a:t>
            </a:r>
          </a:p>
        </p:txBody>
      </p:sp>
    </p:spTree>
    <p:extLst>
      <p:ext uri="{BB962C8B-B14F-4D97-AF65-F5344CB8AC3E}">
        <p14:creationId xmlns:p14="http://schemas.microsoft.com/office/powerpoint/2010/main" val="31534818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1600200"/>
            <a:ext cx="6696744" cy="4525963"/>
          </a:xfrm>
        </p:spPr>
        <p:txBody>
          <a:bodyPr>
            <a:normAutofit/>
          </a:bodyPr>
          <a:lstStyle/>
          <a:p>
            <a:r>
              <a:rPr lang="es-PA" dirty="0"/>
              <a:t>Reforestación, para recuperar la vegetación original.</a:t>
            </a:r>
          </a:p>
          <a:p>
            <a:pPr marL="109728" indent="0">
              <a:buNone/>
            </a:pPr>
            <a:r>
              <a:rPr lang="es-PA" dirty="0"/>
              <a:t>.</a:t>
            </a:r>
          </a:p>
          <a:p>
            <a:r>
              <a:rPr lang="es-PA" dirty="0"/>
              <a:t>La construcción de canales artificiales o drenajes (diques, presas, embalses y cauces de alivio) para dirigir a otro lugar el agua procedente de la inundación</a:t>
            </a: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PA" sz="3600" dirty="0"/>
              <a:t>Medidas para prevenir inundaciones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65" t="20759" r="43416" b="19865"/>
          <a:stretch/>
        </p:blipFill>
        <p:spPr bwMode="auto">
          <a:xfrm>
            <a:off x="6588224" y="1105388"/>
            <a:ext cx="2448272" cy="54783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77594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4163077"/>
            <a:ext cx="8229600" cy="2002227"/>
          </a:xfrm>
        </p:spPr>
        <p:txBody>
          <a:bodyPr/>
          <a:lstStyle/>
          <a:p>
            <a:pPr marL="0" indent="0">
              <a:buNone/>
            </a:pPr>
            <a:endParaRPr lang="es-PA" dirty="0"/>
          </a:p>
          <a:p>
            <a:pPr marL="0" indent="0">
              <a:buNone/>
            </a:pPr>
            <a:r>
              <a:rPr lang="es-PA" dirty="0"/>
              <a:t>No construir, ni comprar su vivienda en zonas cercanas a las riveras de los ríos, quebradas u otras afluencias de agua.</a:t>
            </a: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792088"/>
          </a:xfrm>
        </p:spPr>
        <p:txBody>
          <a:bodyPr>
            <a:normAutofit/>
          </a:bodyPr>
          <a:lstStyle/>
          <a:p>
            <a:r>
              <a:rPr lang="es-PA" sz="3200" dirty="0"/>
              <a:t>Medidas para prevenir inundaciones</a:t>
            </a:r>
          </a:p>
        </p:txBody>
      </p:sp>
      <p:pic>
        <p:nvPicPr>
          <p:cNvPr id="8194" name="Picture 2" descr="C:\Users\Public\Pictures\autopista\20151017_0838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278" y="1196753"/>
            <a:ext cx="5556050" cy="31199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1043608" y="1412776"/>
            <a:ext cx="648072" cy="29039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r>
              <a:rPr lang="es-PA" sz="1200" b="1" dirty="0">
                <a:solidFill>
                  <a:srgbClr val="FF0000"/>
                </a:solidFill>
              </a:rPr>
              <a:t>Barriada</a:t>
            </a:r>
          </a:p>
        </p:txBody>
      </p:sp>
      <p:cxnSp>
        <p:nvCxnSpPr>
          <p:cNvPr id="7" name="6 Conector recto de flecha"/>
          <p:cNvCxnSpPr/>
          <p:nvPr/>
        </p:nvCxnSpPr>
        <p:spPr>
          <a:xfrm>
            <a:off x="1367644" y="1884156"/>
            <a:ext cx="1368008" cy="57596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7 Rectángulo"/>
          <p:cNvSpPr/>
          <p:nvPr/>
        </p:nvSpPr>
        <p:spPr>
          <a:xfrm>
            <a:off x="7740352" y="1412777"/>
            <a:ext cx="648072" cy="29039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r>
              <a:rPr lang="es-PA" sz="1200" b="1" dirty="0">
                <a:solidFill>
                  <a:srgbClr val="FF0000"/>
                </a:solidFill>
              </a:rPr>
              <a:t>Barriada</a:t>
            </a:r>
          </a:p>
        </p:txBody>
      </p:sp>
      <p:cxnSp>
        <p:nvCxnSpPr>
          <p:cNvPr id="9" name="8 Conector recto de flecha"/>
          <p:cNvCxnSpPr>
            <a:endCxn id="8" idx="1"/>
          </p:cNvCxnSpPr>
          <p:nvPr/>
        </p:nvCxnSpPr>
        <p:spPr>
          <a:xfrm flipH="1">
            <a:off x="7740352" y="1869373"/>
            <a:ext cx="380497" cy="99536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31860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55575" y="980728"/>
            <a:ext cx="3584363" cy="424847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s-PA" dirty="0"/>
              <a:t>Es el aumento del nivel del agua producto de las lluvias intensas y continuas, provocando el desbordamiento de ríos, lagos, región marina costera u otros lugares que causan daños a las personas y afectan los bienes y servicios.</a:t>
            </a: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s-PA" dirty="0"/>
              <a:t>Inundación</a:t>
            </a:r>
          </a:p>
        </p:txBody>
      </p:sp>
      <p:sp>
        <p:nvSpPr>
          <p:cNvPr id="4" name="AutoShape 2" descr="data:image/png;base64,iVBORw0KGgoAAAANSUhEUgAAALQAAABsCAMAAAD0fmhCAAAB5lBMVEX////F5vcAAAB7xSH/AABThBD//5kAa7Xn4JTe3t4AmWZMexlKcxo6YQpCayH39/fl5ucAcL/u7+8Aqmx7xCHW1tZ+ySH//6MAccH//6oAf0xLeBnz8/MvP4zJ5vrn6On0752D0iLS8v/R8f/s654AdsrX+P9PfhaZZjMzNCIEFSmmqKrh//+C0CEAAAnqAQEAo2oBOWEACwA4WQwBWTUAFAAfNgXIyMguAAAdAAAAY6hGbx7YAQH59KAAFQCcnJspRAtbZXhtbm6KiooBW5q0tbdbkRVdAAB1gI650+AEJ0aWAQFrAABOAACTjF1usB6wAACBAAA1NTVQXWZKUFMAABY7AAC2tnkCToQRIACPj48vTAuHm6qMXS/BAQFinhpYQCRrak4tRIYuHA0dIBwKSiYAGCWjomnCvnlVVTcXEw5FRCq/u3kCMlcjJS4qHxsbKgJ0dUsmOnE1NiEBaT5GR1AvGQo8LhkfK1oUHR5uUi8AWisANx0+VKk5TIynvccfLmwAACI5OkQSGzlsblQAJgBOUTEAADl+XjMAJROWfE0AOiIHJzcsPyUrFzwVGBw/WSNLWWwuOUmasMNcWVauxtcmLTBqd3wlIQ9gSCceKQ0ANAshLBwyAAB9jZg3MStlYF0xQhp5P7dsAAAYpElEQVR4nM2cjV9S6bbHZRUjJqQQIAYjCAnFmwEJhS8QLyZYvgAmCIZNloZi2MRx7Jw5zDinuc1c7+U0OcB0Juv+p3c9z97ABtEsrXNWHxER7bsXv+e31nr2xra2E0dXl0rdLXP5fb6ID8PvkklUXSf/tZ8v1C6XqeyPbQMJa6RUKmXwTmTPb3LJ/iPBu2Qe/14RWZf3fAsmF4aMhMvk8byPILnP1IHPUnfgcZEIBoP4DPW/9VCCvtgyQN4XlHVIujAkKgkT5IsuVYcphtwxlEwpswxMFIvF5UgkWqYH88VDLSsXoRjzBbu72iTq7hahlrS1dXsIaT5aXkj9nkoVCh7wmxZ8ezF8Fax7/uCXTbrMU0IYj6tDouru4EQDNX7VFixGn0xotXq9nnyYy+/JT3epZEGPbw9/RQSF3/1lkF3+COykUtauRuKDIemOpPQhnZbH4/XhP12h2IFGw2S3S43S96FgYgtfALtrASD2GrMX9akOgWWPpVvl3zD39fGqod/3ddWC+V1drnIJln2uz0erUqnV3cEYRAtmPY+n1W34O9RVzGAdWe0KUuxuV6wU0vHqoY8Eu2rrtE4uwxeu6FJ/BmK1y4SlY28Pl1BMq6XZ04aiMY8MlStzBf3gc6npgpSoZcVtE7G9srUc0vK4seGSqNUEW6VSccG7UScR0yljy0z+WAaKG5Hoq1fwpJY9Ha+wE3mPlhb5baIQK1GnDpp8yxOpjUgks+EL6XQNzJhpCbqK+gB4W5vKFYHYadqgC8uH1fc6pKUuEOLVRcrT6tHJUgWeXq/ThvZ3lkul5e3o73otr1AI6fV9vMbQ3vRIGIdhuTlKaZP4oXRa0la7YhArU6w+uqZ0DSh9OjwOPf2G1qwnidWZdbw+fFjXjIzfKmzLuuvOyFYiVTXbrlImeBrIKkSOpkI6ve4AQavo0+mOfKK2HJPUHJ1NeR28Df8z08mZZe8hX9AeDfIxoQsV/Vyb7FbXlYLcbR17J6bu8sG2x6ytvsxUCdqDL/rHhDYEHklTReom6IzA29Qx8J/ERCQma6YcMtezxCvcnEi9bnYEcjDcpck7+qjMhQ2/i9F0U/Gn2G3dWCI9HapPZA6+hz1UBueVxZYtMQYbEyF9AwYp0note1dHP44KfSFa2vNjeBrzrWZ00kY6rAi2YZ+ATEp1irv6+vRR8Co7O5UO2PndzIHQ8VL56H4In9un16aiseg+T3uAtOEg9aHURDQWW3Y1137SGKpUQY8f+9iI56NV0hGDMo8kFHWsJQ6GRHPO8c7OTqHB4IRgPdfa0Abtk2Poiak5SHgTsFEvg30ts96Hdm/W5z3dOC40Y3fTZrVjIQLLHslHMbtKcx4z8dm+UGE/VcBXXKf1QdJAoIVKYW6j3lGYI+DsFCa9YL1ZBqeQz+cL7cDTMYIiwTtELdrUuw5ZM3UH24h3tXV5YrDzMbXGtT2XYlxin6RxuWwyTeQBknxUh5BQQ5Rdbn36EDgN43y+YdiJzxzHe/xxB5T1jGx25oy/lVOHYef9XbJqHLBBVZvag0vy2CvSVYIC7YD1ZbAnRUkyrgLkHJ0GBlqoTMJrBsQc8oGQkBLWhIO5x08UC1qyBnIikcNLlNOSWlsAj6qjjs1xE4ot6ZIBlI852bi2gaenLbseEoY0QnQahJ34iaiDQguHIU8Fr70JYFeyqPVQ4ithvgnsMTggYm4FzdP/bn8vU3czIumWRYLNJtiFhSJ2rPXYHYGCHssxNkc8VAQnqok+f16IqdYj82+QcCY7m5n5fNgJhcA7zvwMP4m/sOV61IeiRb+L9LYdsmAETI1Fh1q3KVMMHiPZC7Cv7cOOLVUIvW4Jff78+WFhLmru0xdQz4aDyJjbmzwf/Vny4hiUdt8hJqjTFV4B3d2JWVMTeZJ0Frgq7zYTbB+jibJGsVvTRgE2djYQisPSWYM+L/QCHlkZRAekQcILKXMeHPQnCHVi57C1SEy7MIFRCJlDv8VUEootk7gY6u42VRl+zMg+xGyCVAGdAldg0psb8nKgDRxopQj1oY0OKVsxo6Z3JjaIOgiyUikc2ygcUW/0NIjj58GPtN0d2Fn7aEPiwhY7xMvDB3StipUmMuB0OkVp/E+FXCgWephmWmifMJNMt4Tmi+wASjbRaDY5iIQ+3GdhIfJEH+15gqZYzBQr+T3+vVLUhMcUKn1gNbqWoWh3jHcelKqBIaCJPq8cxkzrQo3yqce4KOetHyb6+k7oON0tdjGhVH7jN2wKeIVXr26mQjzSyODa8R1ZHE2oDEcrjiozC+1A6D7zExhunWo+WaA1izSgBR4zdNg20O6LlPrqgZpRLkdZyAI0OkYzs5KqY1jpBWxRf4dEa1HXf4bxddj/iDGi76CSsFDFPC5UeQfbmzSE+j3Wk4OOQJERQDk8LBzGMAzbo2a9+XdwHsHMN7CvjVA0d9RCPE7+C0VUQKa0DMuliN/U5CYoae8haSYryvGm4vRiYH8UTb0uvAa7U9RC/vUfI4kePjl0X2hjL4aRz9COMtLY/6GkDySPMdtOWr0bokgO3z72y4tczpkUkRB2toJWJouFk02Z2n0fM7iTsoPTCUQ4BUflKxZzLZlpd/dPgDszIzM37g3O3pgZHBy5Ozszextu3b51F24wx+FtAS3EVvaEmda+Mqlr8yQdt6HetaphIgXDHE0bWDUzzR1m+vbZs7OTZ89O4sfZkRt4c+8uubkxOTMzMzkLOWUDM5Pp82MQDbXsPo4bOsx0vXvtVqmwDNWgg1DQwZhDOT7ORWbzhc0/wOzZwVv3GPCzk4R38g7ezOCxkLhtHz4IfX5Y9AbyrXum40KHdoIqTk8iiXAyHSmFdPRVTjoMVS0zBiDE4TABb5H37OzM2bODI3hncJDwUvxJBnqG6/FV86BVPwGHth/HCe3rogenXrWLzpUSE8e3TWTkgC37UALbfhGfk+Vhx/8B3J0klGdHmE/cGLnHfEZ9jB9UB0ankE4znx7mwk5x730M9tQok7Z8LdHIj90ZD/54kBPh7JRQ1haScLiCS3BypJm1OSbRTITcBVxlPi9UJqIn2ubpw8K+v7+fKrkk3RIZxNgdhuAe3HyNryG8XMoJndalTEJkYJE70TZuHUhvK+a3MJQ01JdDteqjunIng+aRCo+xH/F4fHvgYaqKDzaw2ewj0FtezPSvixn7earJYeLPtxllHJXskbeARjiLTa2hVo5OE5oh398uFSFGkLs8RdaVtBRamLRXFlESw0os3MPCN0AX2uDMzFHpnoFv12Dm7MxdZq+BYWZaFYQe2z+RpmthxmxDkPFnnFSJ/+PcD39gptEp/tiyW+1Or+O8IwfU0QZnJ48Sx73rf64K7uPhjdxCagOXeVho6LSnTgca+9cosD1HZINuwZV3rJnnWw4R6uPl0tZixYplegiAJPjenZmjmAfBvqLRIPUIOjlSM0uYMp/P5ZJOCJ2sKNahQ9YFrtthuYTEg5cM9OXK1uXLi8+XtgCoO789qOfJeupHrttXRgWCS5q16/i86+BlBE1yPeywQzFyouLCDf1EpjrHdERIU6N/NSaqPK9Dv7x8+dctuDN4duQOxz0GZxjYmTu1xwbvwDwyCwSadSyaJNcOLP3Ydr/BNdHphLL2tJj7QpzC4oOyzpyCpKjyR0VEobdIppdwOaIsJrnMtxkrmblVz/1t6wplFghGN8mqHbxjd6AuvHbIOcgCOS1BY6JfQ73D80NeWwCnCKHfEOjM5aWly88rcGcW0Sav1/V8jy2Mg3c5zDDFMmN8C7Ozt66D/c83Y1hs7PYhO/hOxe5I9JljRRcHGoqEWVRZqkJXKkDBRm5x+CavsyWbcxzIrKkxj84DDEGmgrzwPOMUeb05mGi9L/YJzPoUd8h1kT5JRKGdFPolrkB4e2tmcOZOfb0N3mZ1PHhrtv4YN88CwQpKYmxpEbzOB78+wF8p9OIw/kHr0GpDIW2Ls3hNzDh3eThDC6baKSTQWxTaWp1P7tzgeMSd2cHGO3TRbWouNUB7hxMUeuvXB2SicSRxGv+AqMmZ01iKp2119pHzrEIeIg2ndV0xSFJocusc2rID/s9P5h/DjapDz9yotaD1A7nbmGeBYP2GQ5RYegne3NJihhnDyCmPo6j1+v0NsAPs3HwdMpsPnOitplnrA/A17dt0LdCFyEBnfn2O7rG1punVTK1hW3r73r27b2sdaF3Ps83MgtV3XlHi+cshRx1a5AU4amOsEIGH5y6cO/fXvw3Bu/LrkF538CSqjkjD12Jb7z0kk3N/Ogh08fIiuvTSlUtffdV7aWXq5z9RKTMjIyODZMyqrcvBSVgTsNrAeojFBe889orevHyeECX+WLSy0A57+ZD8kXYnBQ8vXrh67sIFvLn47OG/XuQnCoUQOVOtI2d7mAMLlSHWcv+0OwaJJxUKbV28fJmF/qqnB5OJOoG3d+7euj17C2buEfzBkcnbAPPUOC6NalZXpjbvExu57xSNYX/rsC8u2h0sdOaQfbE+XFv5xLmrV88xcZXEuWcPE0/y5X1TiEcvIkKh6ws7GU/r03RdKJoHFDoJL+vQNHoFj7fub327VqLL88aNG2+v4wg+t0KZR/GYrtBvrI8K7idEmcWtnCOzuDjEQidfcSVtJlczkSC7peXMsxpyjRxzfvGv/6ps7JBTfIUgj7d/+BUK5Owh0OV4ALp3VaAZ1fRijI5q1lfnp6Y2/3G/Aiu9RBirm+TnjD/B2tqVXgb6gTf5oA7tnKhLWsebmLgZu0kiEnkCLy5eONcqLlyg5H/7ZYg55XcIchvdYcLSgOaatD9ogO4RAFTW1jZXVtYFo709PT0Ev3ceSKI1WE62v/vu6Tffw8o8kEIu2rr8wOvduvx8jIVO7GvJdRfkQx+KwYuHD59du3bt2bWH1y42p7kZ/Ny5iw+hdNRpLhQ1ncZFjqEHRNTPa9DzMPX4xx/CPwKsbQp6qooB0nJoVqxP//79119/jdCCzHzvijW5tfiXZG6pDj2UwuZdS0yhr7Az9uzqBYp6lXw+gpmVysWx/JHnAiQoangfgTdee+b5y5cva5nunboyOmX7/vvvv/7mEdzvbYRen6PMBPrSlc3e9Ypz6+WTZAKhWXkk7aVYPh/z7eTzO0VqbsePC9cgehQyhtpUjnD3676tQa9pNr+j6fwB1uvQ80TSAnj6NQvd+/Pa6PwyZJYyXlj69Q9gLC8Jv4zZx375238//Ouzcxc+kNsmgfzy5DhXgLiIRBJ8/rBB6IRlVgoI3TtlpPn8BjjyWKd+Z32K3/n70x9QG5vfjq5XyOHakbwCTibVuYcXL567eoHG1Q9KgsN87kXpeFcIdexBIt0vl1ss0zlYu9RThV4BBvpJzVFY6NEnT7/57r9+hK0pwfyVikCzRlYzCazM9gTOmQ4nXCR14yIrUxb/w3FxLHPsK8j84Jjul585Y1Ha4WeaVwJ96fF3X6Oqv5kTNGpaMPqguLy0srq68riSKU1p1jOiaamchNSgdDqxRSUnqu3kXDVYMR49+uXhNRoXaTxjP5NgM8w8fO3aMU/YMhHMA19qkZ/plydhc5S4x+q3a5uPwbqb/eFpTdNfXbpBa8vo5s94O1X5dnNFgC6+CfJ+/FkMeT+GdNrgcCS9IqWBL3SQSGKHfczwf9QlNh1l8Kb7+8/0G2ClhzFqrNKPK0zVq0PT7l+zeuXdX65sooOP0oYJLBbpGRpSqfSMxdLfbzkj7a+FXDqdNvCHjsP8kRcqd5k27I60pd/wZJVZdj09X41eEsxvNkCvrbEjyyoWTLarXgd7v/wMN1it4AHImcDjkGcgbLPFbWCLBwIBW9ZYD3wcIx4G+PhLmXA9jqXr0Ax5b69garPWj2juw1pTY4o935Vkv/TM4YHo/ZZ0Dh65B8RxY3xALG5vV+BtLRQDGIp2I3zKlYXqPXD0CzPrHGi6/Hrrx7D+DlY1zdT34QhoKaZZanCC0eYWt4fj7UhcD84XiiwsfBixVa5LkHZY55ugudGzcmAGEGimDoeWyvvl0wYvzNkCJMHuBuT2gUDYliUPiePu9tp27seGzOrMVVaPgp7PPG7OtOAIaLl0PJmDubhb3IjLMMcfgdFN74Tb4w0D7EeFCSBzZKbXM2vNzASaRZQ3M0/j3PUT1cQBaLHYBmCjAo8b2wNzsU9+iwPp+qZ6j4AWVO63yLScsTzpAei0FWwKBSIG4gy12O1mmQNhsMcJsziOS9T2SauQjWAGNo+CXs+00nSaep5FOG5pzvQbiCswy7ZHNqrd9riNTXO8mDEGyOFgngMKt3Hv05lJRa+s9B6K3bMOK82Z1qxWcuOkIsqn082ptozbje6BwKMwya8YF16cJlohthmNu3RZit3GgFhhgw9eTXNkZLDtF2gO0TVCzzdBX8L6CA5UBqkhTQtS2j+dmwsErHEFVXU2THPbrgjM2cLhdib3gI8FPtHuauEifc7jeUFLbBxomqDpvCikzGcOMFukSQgHduMDhNQdtrEeErfajFn2fhHlM/BT5GSJRlnTqeDxei+Ohh/O9NQVSKZJiuXKZJOkMc9JAHecyhltjVmLYnfWGA/bWA8J21Dybs5J5E+NbpzBnEPWx1OryN3sHlemuNCXSJqxxZNiVpXg5fo11pX0GKAydgPU1uYCrH8Ys+1Gm4K5b8viHYUtcxpvaDBFxhwG0Qu0PxzFG6BXM9yFqBGsAR+7OGrRpCutESOyVISFEDO86yYGB26GU7FtG7CFB5j7tjBN/ZzvFJixoPtAJJWmRfYn2ID21GXSM19zD41GI1jftCYYZum0nOvSFssZfg7lLFa4rUQVYtvuAFsGi3E0Edar4wH6vZN4NDckJhji91umlUNAZFKlJppmzrVosGt9jNo30PROOxj46gI8M45qtrkV4oCVMej4IxZaYbOJB4wBboHctZ4OM4ZsB3s+lOt4DjL3BYx192LDdH9Ug73/yuMr6DJvcgY5XXHjqGeOmKedQNIsVsSBUS9mWlFtOLLiAWu8Di2On8IyrIXKb03g5Njfn3ZgulcvkaZ/dD5TWRWsvCNXKvPTZLqykIZDLp+u251crgTAvlkhdoeNASbBtjl3FRLiA9ksh9n9qHiqbwo1FV+Mozr7+6dFY7C2ufnuxv2VK4ApThrS0xTYIp2eJlqW181OjgvQigvQHcja4+0KpjUKs02puH3XhnVbUWNWtIdPWliawxXDWsdsLnjp1gYNRxofIOOUZVqUzI1Rd657nXw6B1lFwLZL2n6m6GV3a01eOIxFvdZWK9rjRjhxYWkOyYI1YbCQ6dQynpaeIcUih5LB+scktTgH083zIULH47DLZJkwh3cHasw2hbtYFTRK3gjL/s/wjmFZHpxpPtbpfiqUcb6csQvExkz7oqLGAQCfZwDAxqjKiQ2RbaCq30eodNL20S/EgUcQ8XyeNwpLTDtk28yBesCXfjydJnnm5/+Jn6RypbCxh5ZaLHyALFpEbZ0ZOU6BvVGYtRNxIAvgP21l1MNVIu9s4GNK5WmvFxs6qeV/Fv5XSvoNIm0uNCmDgK19FRq9gWvJYnE2TJkH3LY5iLk+5/uxOzzqYDFJW+Z+upckF87xWV/m9kjYbWAZJMtsNyCuMtedAr9mzA6XphVKx7n2/4ThgzS1YvkQugXm18LoQs7Rh0WeJP4sblewTZw4sFvPc4CswyyzNLEuHX2F9CmFDIR0v05e9WWpkjbR/Kp7yC1pLzBdfpZp8BWBmjZw4LLhuJIlj+NsBZmFL/NO/ViCwauO3NK0lGkz2C/7x8eAmbuz2xQVu9GqPSvwOJA5zDTWRsh/VjVzQgYOC9cp5A0dv7xfBLRmY+3eZebAuNFds73drEIcpsw4Di5/8g7HR4cqCkoLTt0t92UsZ0QQbidzd5z1YUUgXG03sJnGgWvbRufEMMQ+n88dDBMW8HEp2blt5pb2Sx1A8oukVd8IZKvthti2HRhw71Jmdxj8X+jvNzChMkXI1RbT3AmFZU47IUs2BrJFdocRBdFebZHCWfeA+xGpKVhpjv2OstOL7oXYBrxwTJOGVF5VCrozWLN0/6XazLW7q9pQuPFwxAwz3v/0DbsTRYfHt4H5Tk9LLWSgxVZPqiRLENedkW5vUGZbVc9xO1ZxhQ1v8KDmiqfwLvFPiy6XyYftSFI4Pk2mAGxasewFso+qbR2BZjIuxofpFBggabZZT2sW/LRQqWWmvTkArzI9ncDCjfWiuhGDGRUPKBQKsaLdHSD7NPg10mMXfXp/+eAkISMKx4gTUgWFwyQH4nHb7k9GYC+KMsbjgfZ4sQjLX6gIfjhkPrBGyIm7bIDAZo1zBDQTicTek3cdvt+2V09cxf4T0sxGRzkoC/rZ0+vLEV95gf7lJVkH/WseEpfLZfL4fQB7/5a/aHRYkNe8S2KyRv0uWbekq5UEutpip/DnR/4fQEbS+Yyi2pw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A"/>
          </a:p>
        </p:txBody>
      </p:sp>
      <p:pic>
        <p:nvPicPr>
          <p:cNvPr id="2050" name="Picture 2" descr="C:\Users\Nelson\Pictures\Rio Caimito 2012\gol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938" y="1196752"/>
            <a:ext cx="5171333" cy="35012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2 Marcador de contenido"/>
          <p:cNvSpPr txBox="1">
            <a:spLocks/>
          </p:cNvSpPr>
          <p:nvPr/>
        </p:nvSpPr>
        <p:spPr>
          <a:xfrm>
            <a:off x="307974" y="5229200"/>
            <a:ext cx="8584505" cy="100811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 algn="just">
              <a:buNone/>
            </a:pPr>
            <a:endParaRPr lang="es-PA" dirty="0"/>
          </a:p>
        </p:txBody>
      </p:sp>
    </p:spTree>
    <p:extLst>
      <p:ext uri="{BB962C8B-B14F-4D97-AF65-F5344CB8AC3E}">
        <p14:creationId xmlns:p14="http://schemas.microsoft.com/office/powerpoint/2010/main" val="4134153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1196753"/>
            <a:ext cx="8352928" cy="2713955"/>
          </a:xfrm>
        </p:spPr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es-PA" b="1" dirty="0"/>
              <a:t>Exceso de precipitación</a:t>
            </a:r>
          </a:p>
          <a:p>
            <a:pPr marL="109728" indent="0">
              <a:buNone/>
            </a:pPr>
            <a:r>
              <a:rPr lang="es-PA" dirty="0"/>
              <a:t>Las épocas lluviosas son el origen principal de las inundaciones. Estas lluvias son de dos tipos:</a:t>
            </a:r>
          </a:p>
          <a:p>
            <a:pPr marL="0" indent="0">
              <a:buNone/>
            </a:pPr>
            <a:r>
              <a:rPr lang="es-PA" sz="2300" dirty="0"/>
              <a:t>a. Lluvias intensas que producen grandes 	cantidades de agua en corto tiempo.</a:t>
            </a:r>
          </a:p>
          <a:p>
            <a:pPr marL="0" indent="0">
              <a:buNone/>
            </a:pPr>
            <a:r>
              <a:rPr lang="es-PA" sz="2300" dirty="0"/>
              <a:t>b. Lluvias menos intensas, pero continuas y 	de larga duración.</a:t>
            </a:r>
          </a:p>
          <a:p>
            <a:pPr marL="0" indent="0">
              <a:buNone/>
            </a:pPr>
            <a:endParaRPr lang="es-PA" sz="2300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es-PA" dirty="0"/>
              <a:t>Causas de las Inundaciones</a:t>
            </a:r>
          </a:p>
        </p:txBody>
      </p:sp>
      <p:pic>
        <p:nvPicPr>
          <p:cNvPr id="11266" name="Picture 2" descr="http://www.andes.info.ec/sites/default/files/styles/large/public/field/image/panama-por-lluvia_foto_inmigrantesenpanamacom.jpg?itok=1hVEN5t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429000"/>
            <a:ext cx="5532320" cy="31286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6675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3" y="1268760"/>
            <a:ext cx="4210566" cy="3312368"/>
          </a:xfrm>
        </p:spPr>
        <p:txBody>
          <a:bodyPr>
            <a:normAutofit lnSpcReduction="10000"/>
          </a:bodyPr>
          <a:lstStyle/>
          <a:p>
            <a:r>
              <a:rPr lang="es-PA" b="1" dirty="0"/>
              <a:t>Rotura de presas</a:t>
            </a:r>
          </a:p>
          <a:p>
            <a:pPr marL="0" indent="0">
              <a:buNone/>
            </a:pPr>
            <a:endParaRPr lang="es-PA" dirty="0"/>
          </a:p>
          <a:p>
            <a:pPr marL="0" indent="0">
              <a:buNone/>
            </a:pPr>
            <a:r>
              <a:rPr lang="es-PA" dirty="0"/>
              <a:t>Cuando se rompe una presa toda el agua almacenada en el embalse es liberada bruscamente, causando inundaciones.  </a:t>
            </a: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es-PA" dirty="0"/>
              <a:t>Causas de las Inundaciones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9" y="1052736"/>
            <a:ext cx="4473156" cy="37444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323528" y="4725144"/>
            <a:ext cx="8640961" cy="175046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Font typeface="Wingdings 3"/>
              <a:buNone/>
            </a:pPr>
            <a:r>
              <a:rPr lang="es-PA" dirty="0"/>
              <a:t>Originado por problemas estructurales, causados por sismos inclusive debido a lluvias que aumenten los niveles del la presa.</a:t>
            </a:r>
          </a:p>
        </p:txBody>
      </p:sp>
    </p:spTree>
    <p:extLst>
      <p:ext uri="{BB962C8B-B14F-4D97-AF65-F5344CB8AC3E}">
        <p14:creationId xmlns:p14="http://schemas.microsoft.com/office/powerpoint/2010/main" val="13876283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7" y="1340768"/>
            <a:ext cx="4608511" cy="2880319"/>
          </a:xfrm>
        </p:spPr>
        <p:txBody>
          <a:bodyPr>
            <a:normAutofit fontScale="85000" lnSpcReduction="20000"/>
          </a:bodyPr>
          <a:lstStyle/>
          <a:p>
            <a:pPr marL="109728" indent="0">
              <a:buNone/>
            </a:pPr>
            <a:r>
              <a:rPr lang="es-PA" b="1" dirty="0"/>
              <a:t>Actividades humanas</a:t>
            </a:r>
          </a:p>
          <a:p>
            <a:endParaRPr lang="es-PA" b="1" dirty="0"/>
          </a:p>
          <a:p>
            <a:pPr marL="0" indent="0">
              <a:buNone/>
            </a:pPr>
            <a:r>
              <a:rPr lang="es-PA" dirty="0"/>
              <a:t>La tala de bosques y las quemas, eliminan la cobertura vegetal y facilita la erosión, se envían a los ríos grandes cantidades de materiales, en suspensión, que agravan los efectos de la inundación.</a:t>
            </a: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A" dirty="0"/>
              <a:t>Causas de las Inundaciones</a:t>
            </a:r>
          </a:p>
        </p:txBody>
      </p:sp>
      <p:pic>
        <p:nvPicPr>
          <p:cNvPr id="4098" name="Picture 2" descr="http://cd1.dibujos.net/dibujos/pintados/201047/f506c1e01edbcf0956917491eb4dd14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7968419" y="116632"/>
            <a:ext cx="936104" cy="8712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Nelson\Pictures\BK\UP 2015\Viaje 2 Carti\20151023_0725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557" y="1484783"/>
            <a:ext cx="4359939" cy="24482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www.iagua.es/sites/default/files/styles/thumbnail-630x345/public/mop_canalizacion.jpg?itok=M-iM2nx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97" y="4005063"/>
            <a:ext cx="4339266" cy="23762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2 Marcador de contenido"/>
          <p:cNvSpPr txBox="1">
            <a:spLocks/>
          </p:cNvSpPr>
          <p:nvPr/>
        </p:nvSpPr>
        <p:spPr>
          <a:xfrm>
            <a:off x="4836071" y="4221088"/>
            <a:ext cx="3912393" cy="2232248"/>
          </a:xfrm>
          <a:prstGeom prst="rect">
            <a:avLst/>
          </a:prstGeom>
        </p:spPr>
        <p:txBody>
          <a:bodyPr vert="horz">
            <a:normAutofit fontScale="85000" lnSpcReduction="20000"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Font typeface="Wingdings 3"/>
              <a:buNone/>
            </a:pPr>
            <a:r>
              <a:rPr lang="es-PA" dirty="0"/>
              <a:t>Las canalizaciones solucionan los problemas de inundación, en algunos tramos del río, pero los agravan en otros a los que el agua llega rápidamente.</a:t>
            </a:r>
            <a:endParaRPr lang="es-PA" b="1" dirty="0"/>
          </a:p>
        </p:txBody>
      </p:sp>
    </p:spTree>
    <p:extLst>
      <p:ext uri="{BB962C8B-B14F-4D97-AF65-F5344CB8AC3E}">
        <p14:creationId xmlns:p14="http://schemas.microsoft.com/office/powerpoint/2010/main" val="2463762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1270103"/>
            <a:ext cx="4608513" cy="2327403"/>
          </a:xfrm>
        </p:spPr>
        <p:txBody>
          <a:bodyPr>
            <a:normAutofit fontScale="92500" lnSpcReduction="20000"/>
          </a:bodyPr>
          <a:lstStyle/>
          <a:p>
            <a:r>
              <a:rPr lang="es-PA" b="1" dirty="0"/>
              <a:t>Actividades humanas</a:t>
            </a:r>
          </a:p>
          <a:p>
            <a:endParaRPr lang="es-PA" b="1" dirty="0"/>
          </a:p>
          <a:p>
            <a:pPr marL="0" indent="0">
              <a:buNone/>
            </a:pPr>
            <a:r>
              <a:rPr lang="es-PA" dirty="0"/>
              <a:t>La ocupación de los cauces, por construcciones, reduce la sección útil para evacuar el agua y la capacidad de la llanura a inundación del río.</a:t>
            </a: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A" dirty="0"/>
              <a:t>Causas de las Inundaciones</a:t>
            </a:r>
          </a:p>
        </p:txBody>
      </p:sp>
      <p:pic>
        <p:nvPicPr>
          <p:cNvPr id="3074" name="Picture 2" descr="C:\Users\Nelson\Pictures\Rio Caimito 2012\Trapichito20121201_0025_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415" y="1414201"/>
            <a:ext cx="3839909" cy="21588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Nelson\Pictures\Rio Caimito 2012\EM20121125185004IMG20121125WA000-2303845_p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597506"/>
            <a:ext cx="3807773" cy="28558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2 Marcador de contenido"/>
          <p:cNvSpPr txBox="1">
            <a:spLocks/>
          </p:cNvSpPr>
          <p:nvPr/>
        </p:nvSpPr>
        <p:spPr>
          <a:xfrm>
            <a:off x="4671895" y="3933056"/>
            <a:ext cx="4076569" cy="2448271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Font typeface="Wingdings 3"/>
              <a:buNone/>
            </a:pPr>
            <a:r>
              <a:rPr lang="es-PA" dirty="0"/>
              <a:t>El descuido o falta de mantenimiento de los sistemas de desagüe.</a:t>
            </a:r>
          </a:p>
          <a:p>
            <a:pPr marL="0" indent="0">
              <a:buFont typeface="Wingdings 3"/>
              <a:buNone/>
            </a:pPr>
            <a:r>
              <a:rPr lang="es-PA" dirty="0"/>
              <a:t>La utilización de los ríos y quebradas como depósito de desechos de todo tipo.</a:t>
            </a:r>
            <a:endParaRPr lang="es-PA" b="1" dirty="0"/>
          </a:p>
        </p:txBody>
      </p:sp>
    </p:spTree>
    <p:extLst>
      <p:ext uri="{BB962C8B-B14F-4D97-AF65-F5344CB8AC3E}">
        <p14:creationId xmlns:p14="http://schemas.microsoft.com/office/powerpoint/2010/main" val="40387033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7505" y="1556792"/>
            <a:ext cx="5143368" cy="2520280"/>
          </a:xfrm>
        </p:spPr>
        <p:txBody>
          <a:bodyPr>
            <a:normAutofit lnSpcReduction="10000"/>
          </a:bodyPr>
          <a:lstStyle/>
          <a:p>
            <a:r>
              <a:rPr lang="es-PA" dirty="0"/>
              <a:t>Las inundaciones pueden ocasionar muertes por ahogamiento, en seres humanos y animales.</a:t>
            </a:r>
          </a:p>
          <a:p>
            <a:r>
              <a:rPr lang="es-PA" dirty="0"/>
              <a:t>Destruyen las plantas y los cultivos.</a:t>
            </a:r>
          </a:p>
          <a:p>
            <a:endParaRPr lang="es-PA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PA" dirty="0"/>
              <a:t>Consecuencias de las Inundaciones</a:t>
            </a:r>
          </a:p>
        </p:txBody>
      </p:sp>
      <p:pic>
        <p:nvPicPr>
          <p:cNvPr id="6146" name="Picture 2" descr="C:\Users\Public\Pictures\deslizamientos\Panamá-lluvias_thumb[2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3398" y="1606046"/>
            <a:ext cx="3402060" cy="23270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861048"/>
            <a:ext cx="3456384" cy="25922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2 Marcador de contenido"/>
          <p:cNvSpPr txBox="1">
            <a:spLocks/>
          </p:cNvSpPr>
          <p:nvPr/>
        </p:nvSpPr>
        <p:spPr>
          <a:xfrm>
            <a:off x="4788024" y="4077072"/>
            <a:ext cx="4037434" cy="2400076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s-PA" dirty="0"/>
              <a:t>Dañan las viviendas, puentes, carreteras y drenajes.</a:t>
            </a:r>
          </a:p>
          <a:p>
            <a:r>
              <a:rPr lang="es-PA" dirty="0"/>
              <a:t>Impiden el empleo productivo de los terrenos.</a:t>
            </a:r>
          </a:p>
        </p:txBody>
      </p:sp>
    </p:spTree>
    <p:extLst>
      <p:ext uri="{BB962C8B-B14F-4D97-AF65-F5344CB8AC3E}">
        <p14:creationId xmlns:p14="http://schemas.microsoft.com/office/powerpoint/2010/main" val="19903746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012160" y="4437112"/>
            <a:ext cx="2749474" cy="1872208"/>
          </a:xfrm>
        </p:spPr>
        <p:txBody>
          <a:bodyPr>
            <a:normAutofit/>
          </a:bodyPr>
          <a:lstStyle/>
          <a:p>
            <a:r>
              <a:rPr lang="es-PA" dirty="0"/>
              <a:t>Se ven afectada la pesca y la navegación.</a:t>
            </a:r>
          </a:p>
          <a:p>
            <a:pPr marL="0" indent="0">
              <a:buNone/>
            </a:pPr>
            <a:endParaRPr lang="es-PA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es-PA" dirty="0"/>
              <a:t>Consecuencias de las Inundaciones</a:t>
            </a:r>
          </a:p>
        </p:txBody>
      </p:sp>
      <p:pic>
        <p:nvPicPr>
          <p:cNvPr id="7170" name="Picture 2" descr="http://www.laconexionusa.com/fotosnoticias/g/11142299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188056"/>
            <a:ext cx="3903993" cy="22652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Nelson\Pictures\Rio Caimito 2012\caimitocrecid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7039" y="1340768"/>
            <a:ext cx="4385401" cy="24654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2 Marcador de contenido"/>
          <p:cNvSpPr txBox="1">
            <a:spLocks/>
          </p:cNvSpPr>
          <p:nvPr/>
        </p:nvSpPr>
        <p:spPr>
          <a:xfrm>
            <a:off x="374650" y="1377508"/>
            <a:ext cx="3549278" cy="277157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s-PA" dirty="0"/>
              <a:t>Con frecuencia quedan destruidas las zonas donde los peces ponen sus huevos.</a:t>
            </a:r>
          </a:p>
          <a:p>
            <a:pPr marL="0" indent="0">
              <a:buFont typeface="Wingdings 3"/>
              <a:buNone/>
            </a:pPr>
            <a:endParaRPr lang="es-PA" dirty="0"/>
          </a:p>
        </p:txBody>
      </p:sp>
    </p:spTree>
    <p:extLst>
      <p:ext uri="{BB962C8B-B14F-4D97-AF65-F5344CB8AC3E}">
        <p14:creationId xmlns:p14="http://schemas.microsoft.com/office/powerpoint/2010/main" val="33349786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499992" y="4653136"/>
            <a:ext cx="4269160" cy="1872208"/>
          </a:xfrm>
        </p:spPr>
        <p:txBody>
          <a:bodyPr>
            <a:normAutofit/>
          </a:bodyPr>
          <a:lstStyle/>
          <a:p>
            <a:pPr algn="just"/>
            <a:r>
              <a:rPr lang="es-PA" dirty="0"/>
              <a:t>Los pozos abiertos y otras fuentes de agua subterráneas pueden contaminarse.</a:t>
            </a: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s-PA" dirty="0"/>
              <a:t>Consecuencias de las Inundaciones</a:t>
            </a:r>
          </a:p>
        </p:txBody>
      </p:sp>
      <p:pic>
        <p:nvPicPr>
          <p:cNvPr id="8194" name="Picture 2" descr="http://ultimapalabra.com.pa/sites/default/files/styles/flexslider_full/public/represa_bayano.jpg?itok=Akx4hYp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0378" y="1628800"/>
            <a:ext cx="4522102" cy="28263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2 Marcador de contenido"/>
          <p:cNvSpPr txBox="1">
            <a:spLocks/>
          </p:cNvSpPr>
          <p:nvPr/>
        </p:nvSpPr>
        <p:spPr>
          <a:xfrm>
            <a:off x="179513" y="1401772"/>
            <a:ext cx="4104456" cy="4547508"/>
          </a:xfrm>
          <a:prstGeom prst="rect">
            <a:avLst/>
          </a:prstGeom>
        </p:spPr>
        <p:txBody>
          <a:bodyPr vert="horz">
            <a:normAutofit fontScale="92500"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just"/>
            <a:r>
              <a:rPr lang="es-PA" dirty="0"/>
              <a:t>En circunstancias especiales, las lluvias intensas, aumentan el caudal del embalse en las hidroeléctricas, y al no regular la apertura de compuertas se producen inundaciones en los pueblos aguas abajo de la presa.</a:t>
            </a:r>
          </a:p>
        </p:txBody>
      </p:sp>
    </p:spTree>
    <p:extLst>
      <p:ext uri="{BB962C8B-B14F-4D97-AF65-F5344CB8AC3E}">
        <p14:creationId xmlns:p14="http://schemas.microsoft.com/office/powerpoint/2010/main" val="42679869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rencia">
  <a:themeElements>
    <a:clrScheme name="Concurrenci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renci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urrenc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3604</TotalTime>
  <Words>503</Words>
  <Application>Microsoft Office PowerPoint</Application>
  <PresentationFormat>Presentación en pantalla (4:3)</PresentationFormat>
  <Paragraphs>48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7" baseType="lpstr">
      <vt:lpstr>Lucida Sans Unicode</vt:lpstr>
      <vt:lpstr>Verdana</vt:lpstr>
      <vt:lpstr>Wingdings 2</vt:lpstr>
      <vt:lpstr>Wingdings 3</vt:lpstr>
      <vt:lpstr>Concurrencia</vt:lpstr>
      <vt:lpstr>Inundaciones</vt:lpstr>
      <vt:lpstr>Inundación</vt:lpstr>
      <vt:lpstr>Causas de las Inundaciones</vt:lpstr>
      <vt:lpstr>Causas de las Inundaciones</vt:lpstr>
      <vt:lpstr>Causas de las Inundaciones</vt:lpstr>
      <vt:lpstr>Causas de las Inundaciones</vt:lpstr>
      <vt:lpstr>Consecuencias de las Inundaciones</vt:lpstr>
      <vt:lpstr>Consecuencias de las Inundaciones</vt:lpstr>
      <vt:lpstr>Consecuencias de las Inundaciones</vt:lpstr>
      <vt:lpstr>Aspectos Positivos</vt:lpstr>
      <vt:lpstr>Medidas para prevenir inundaciones</vt:lpstr>
      <vt:lpstr>Medidas para prevenir inundaciones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Inundaciones</dc:title>
  <dc:creator>Nelson  Montilla</dc:creator>
  <cp:lastModifiedBy>Maria Sanz</cp:lastModifiedBy>
  <cp:revision>43</cp:revision>
  <dcterms:created xsi:type="dcterms:W3CDTF">2015-10-12T23:52:36Z</dcterms:created>
  <dcterms:modified xsi:type="dcterms:W3CDTF">2026-08-08T11:29:06Z</dcterms:modified>
</cp:coreProperties>
</file>