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C26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unpacked/ppt/media/image_7EB06C30.jpeg"/>
          <p:cNvPicPr>
            <a:picLocks noChangeAspect="1"/>
          </p:cNvPicPr>
          <p:nvPr/>
        </p:nvPicPr>
        <p:blipFill>
          <a:blip r:embed="rId3"/>
          <a:srcRect l="2500" r="8613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C2617">
              <a:alpha val="55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D6A93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2"/>
          <p:cNvSpPr/>
          <p:nvPr/>
        </p:nvSpPr>
        <p:spPr>
          <a:xfrm>
            <a:off x="1188720" y="22860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5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ECOSISTEMAS DEL MUNDO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188720" y="2743200"/>
            <a:ext cx="10058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kern="0" spc="3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SABANA</a:t>
            </a:r>
            <a:endParaRPr lang="en-US" sz="7200" dirty="0"/>
          </a:p>
        </p:txBody>
      </p:sp>
      <p:sp>
        <p:nvSpPr>
          <p:cNvPr id="7" name="Text 4"/>
          <p:cNvSpPr/>
          <p:nvPr/>
        </p:nvSpPr>
        <p:spPr>
          <a:xfrm>
            <a:off x="1188720" y="42976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Sabanas y matorrales: paisaje, clima, flora y fauna</a:t>
            </a:r>
            <a:endParaRPr lang="en-US" sz="1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3448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unpacked/ppt/media/image_AF2F9BD6.jpe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1055" y="0"/>
            <a:ext cx="5120640" cy="3429000"/>
          </a:xfrm>
          <a:prstGeom prst="rect">
            <a:avLst/>
          </a:prstGeom>
        </p:spPr>
      </p:pic>
      <p:pic>
        <p:nvPicPr>
          <p:cNvPr id="3" name="Image 1" descr="unpacked/ppt/media/image_847181E7.jpeg"/>
          <p:cNvPicPr>
            <a:picLocks noChangeAspect="1"/>
          </p:cNvPicPr>
          <p:nvPr/>
        </p:nvPicPr>
        <p:blipFill>
          <a:blip r:embed="rId4"/>
          <a:srcRect l="18500" r="15000"/>
          <a:stretch/>
        </p:blipFill>
        <p:spPr>
          <a:xfrm>
            <a:off x="7071055" y="3429000"/>
            <a:ext cx="5120640" cy="3429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0080" y="502920"/>
            <a:ext cx="5852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1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TIPOS DE MATORRALES</a:t>
            </a:r>
            <a:endParaRPr lang="en-US" sz="3000" dirty="0"/>
          </a:p>
        </p:txBody>
      </p:sp>
      <p:sp>
        <p:nvSpPr>
          <p:cNvPr id="5" name="Shape 1"/>
          <p:cNvSpPr/>
          <p:nvPr/>
        </p:nvSpPr>
        <p:spPr>
          <a:xfrm>
            <a:off x="640080" y="1435608"/>
            <a:ext cx="1463040" cy="64008"/>
          </a:xfrm>
          <a:prstGeom prst="rect">
            <a:avLst/>
          </a:prstGeom>
          <a:solidFill>
            <a:srgbClr val="D6A93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2"/>
          <p:cNvSpPr/>
          <p:nvPr/>
        </p:nvSpPr>
        <p:spPr>
          <a:xfrm>
            <a:off x="640080" y="1920240"/>
            <a:ext cx="5852160" cy="438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MATORRAL MEDITERRÁNEO</a:t>
            </a:r>
            <a:endParaRPr lang="en-US" sz="13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3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También llamado arbustal, brezal o chaparral. Se da en regiones de clima mediterráneo como California, Chile o Australia. Su vegetación se ha adaptado a veranos duros y calurosos reteniendo el agua.</a:t>
            </a:r>
            <a:endParaRPr lang="en-US" sz="13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3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endParaRPr lang="en-US" sz="13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PÁRAMO</a:t>
            </a:r>
            <a:endParaRPr lang="en-US" sz="13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3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Matorrales de montaña que crecen a gran altitud en regiones tropicales de América, África y Nueva Guinea, por encima del bosque montano.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C26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1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FAUNA · MATORRAL DE PÁRAMO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435608"/>
            <a:ext cx="1463040" cy="64008"/>
          </a:xfrm>
          <a:prstGeom prst="rect">
            <a:avLst/>
          </a:prstGeom>
          <a:solidFill>
            <a:srgbClr val="D6A93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Los páramos cuentan con una gran diversidad animal: pueden encontrarse grandes mamíferos y aves como los siguientes.</a:t>
            </a:r>
            <a:endParaRPr lang="en-US" sz="1400" dirty="0"/>
          </a:p>
        </p:txBody>
      </p:sp>
      <p:pic>
        <p:nvPicPr>
          <p:cNvPr id="5" name="Image 0" descr="unpacked/ppt/media/image_E0DBB944.jpeg"/>
          <p:cNvPicPr>
            <a:picLocks noChangeAspect="1"/>
          </p:cNvPicPr>
          <p:nvPr/>
        </p:nvPicPr>
        <p:blipFill>
          <a:blip r:embed="rId3"/>
          <a:srcRect l="22000" r="13570"/>
          <a:stretch/>
        </p:blipFill>
        <p:spPr>
          <a:xfrm>
            <a:off x="640080" y="2971800"/>
            <a:ext cx="1999427" cy="2286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5394960"/>
            <a:ext cx="19994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PUMA</a:t>
            </a:r>
            <a:endParaRPr lang="en-US" sz="1200" dirty="0"/>
          </a:p>
        </p:txBody>
      </p:sp>
      <p:pic>
        <p:nvPicPr>
          <p:cNvPr id="7" name="Image 1" descr="unpacked/ppt/media/image_FCCD6E76.jpeg"/>
          <p:cNvPicPr>
            <a:picLocks noChangeAspect="1"/>
          </p:cNvPicPr>
          <p:nvPr/>
        </p:nvPicPr>
        <p:blipFill>
          <a:blip r:embed="rId4"/>
          <a:srcRect l="20000" r="13361"/>
          <a:stretch/>
        </p:blipFill>
        <p:spPr>
          <a:xfrm>
            <a:off x="2868107" y="2971800"/>
            <a:ext cx="1999427" cy="22860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868107" y="5394960"/>
            <a:ext cx="19994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OSO DE ANTEOJOS</a:t>
            </a:r>
            <a:endParaRPr lang="en-US" sz="1200" dirty="0"/>
          </a:p>
        </p:txBody>
      </p:sp>
      <p:pic>
        <p:nvPicPr>
          <p:cNvPr id="9" name="Image 2" descr="unpacked/ppt/media/image_4F2C317A.jpeg"/>
          <p:cNvPicPr>
            <a:picLocks noChangeAspect="1"/>
          </p:cNvPicPr>
          <p:nvPr/>
        </p:nvPicPr>
        <p:blipFill>
          <a:blip r:embed="rId5"/>
          <a:srcRect l="28600" r="25106"/>
          <a:stretch/>
        </p:blipFill>
        <p:spPr>
          <a:xfrm>
            <a:off x="5096134" y="2971800"/>
            <a:ext cx="1999427" cy="22860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096134" y="5394960"/>
            <a:ext cx="19994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PERRO DE MONTE</a:t>
            </a:r>
            <a:endParaRPr lang="en-US" sz="1200" dirty="0"/>
          </a:p>
        </p:txBody>
      </p:sp>
      <p:pic>
        <p:nvPicPr>
          <p:cNvPr id="11" name="Image 3" descr="unpacked/ppt/media/image_4C06D1C8.jpeg"/>
          <p:cNvPicPr>
            <a:picLocks noChangeAspect="1"/>
          </p:cNvPicPr>
          <p:nvPr/>
        </p:nvPicPr>
        <p:blipFill>
          <a:blip r:embed="rId6"/>
          <a:srcRect l="16600" r="28393"/>
          <a:stretch/>
        </p:blipFill>
        <p:spPr>
          <a:xfrm>
            <a:off x="7324161" y="2971800"/>
            <a:ext cx="1999427" cy="228600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324161" y="5394960"/>
            <a:ext cx="19994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CÓNDOR</a:t>
            </a:r>
            <a:endParaRPr lang="en-US" sz="1200" dirty="0"/>
          </a:p>
        </p:txBody>
      </p:sp>
      <p:pic>
        <p:nvPicPr>
          <p:cNvPr id="13" name="Image 4" descr="unpacked/ppt/media/image_B0491F2A.jpeg"/>
          <p:cNvPicPr>
            <a:picLocks noChangeAspect="1"/>
          </p:cNvPicPr>
          <p:nvPr/>
        </p:nvPicPr>
        <p:blipFill>
          <a:blip r:embed="rId7"/>
          <a:srcRect l="26000" r="15691"/>
          <a:stretch/>
        </p:blipFill>
        <p:spPr>
          <a:xfrm>
            <a:off x="9552188" y="2971800"/>
            <a:ext cx="1999427" cy="2286000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552188" y="5394960"/>
            <a:ext cx="19994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ZORRO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3448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1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FAUNA · MATORRAL XERÓFILO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435608"/>
            <a:ext cx="1463040" cy="64008"/>
          </a:xfrm>
          <a:prstGeom prst="rect">
            <a:avLst/>
          </a:prstGeom>
          <a:solidFill>
            <a:srgbClr val="D6A93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Los matorrales xerófilos son hogar de gran cantidad de animales, especialmente reptiles, insectos y aves como los siguientes.</a:t>
            </a:r>
            <a:endParaRPr lang="en-US" sz="1400" dirty="0"/>
          </a:p>
        </p:txBody>
      </p:sp>
      <p:pic>
        <p:nvPicPr>
          <p:cNvPr id="5" name="Image 0" descr="unpacked/ppt/media/image_D262C922.jpeg"/>
          <p:cNvPicPr>
            <a:picLocks noChangeAspect="1"/>
          </p:cNvPicPr>
          <p:nvPr/>
        </p:nvPicPr>
        <p:blipFill>
          <a:blip r:embed="rId3"/>
          <a:srcRect l="26000" r="10616"/>
          <a:stretch/>
        </p:blipFill>
        <p:spPr>
          <a:xfrm>
            <a:off x="640080" y="2971800"/>
            <a:ext cx="1999427" cy="2286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5394960"/>
            <a:ext cx="19994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IGUANA</a:t>
            </a:r>
            <a:endParaRPr lang="en-US" sz="1200" dirty="0"/>
          </a:p>
        </p:txBody>
      </p:sp>
      <p:pic>
        <p:nvPicPr>
          <p:cNvPr id="7" name="Image 1" descr="unpacked/ppt/media/image_5612F921.jpeg"/>
          <p:cNvPicPr>
            <a:picLocks noChangeAspect="1"/>
          </p:cNvPicPr>
          <p:nvPr/>
        </p:nvPicPr>
        <p:blipFill>
          <a:blip r:embed="rId4"/>
          <a:srcRect l="19000" r="15402"/>
          <a:stretch/>
        </p:blipFill>
        <p:spPr>
          <a:xfrm>
            <a:off x="2868107" y="2971800"/>
            <a:ext cx="1999427" cy="22860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868107" y="5394960"/>
            <a:ext cx="19994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SERPIENTE</a:t>
            </a:r>
            <a:endParaRPr lang="en-US" sz="1200" dirty="0"/>
          </a:p>
        </p:txBody>
      </p:sp>
      <p:pic>
        <p:nvPicPr>
          <p:cNvPr id="9" name="Image 2" descr="unpacked/ppt/media/image_C3BF06B5.jpeg"/>
          <p:cNvPicPr>
            <a:picLocks noChangeAspect="1"/>
          </p:cNvPicPr>
          <p:nvPr/>
        </p:nvPicPr>
        <p:blipFill>
          <a:blip r:embed="rId5"/>
          <a:srcRect l="16031" r="25887"/>
          <a:stretch/>
        </p:blipFill>
        <p:spPr>
          <a:xfrm>
            <a:off x="5096134" y="2971800"/>
            <a:ext cx="1999427" cy="22860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096134" y="5394960"/>
            <a:ext cx="19994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CARPINTERO</a:t>
            </a:r>
            <a:endParaRPr lang="en-US" sz="1200" dirty="0"/>
          </a:p>
        </p:txBody>
      </p:sp>
      <p:pic>
        <p:nvPicPr>
          <p:cNvPr id="11" name="Image 3" descr="unpacked/ppt/media/image_2FE4FE4B.jpeg"/>
          <p:cNvPicPr>
            <a:picLocks noChangeAspect="1"/>
          </p:cNvPicPr>
          <p:nvPr/>
        </p:nvPicPr>
        <p:blipFill>
          <a:blip r:embed="rId6"/>
          <a:srcRect l="11810" r="29767"/>
          <a:stretch/>
        </p:blipFill>
        <p:spPr>
          <a:xfrm>
            <a:off x="7324161" y="2971800"/>
            <a:ext cx="1999427" cy="228600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324161" y="5394960"/>
            <a:ext cx="19994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RATA CANGURO</a:t>
            </a:r>
            <a:endParaRPr lang="en-US" sz="1200" dirty="0"/>
          </a:p>
        </p:txBody>
      </p:sp>
      <p:pic>
        <p:nvPicPr>
          <p:cNvPr id="13" name="Image 4" descr="unpacked/ppt/media/image_FD881C65.jpeg"/>
          <p:cNvPicPr>
            <a:picLocks noChangeAspect="1"/>
          </p:cNvPicPr>
          <p:nvPr/>
        </p:nvPicPr>
        <p:blipFill>
          <a:blip r:embed="rId7"/>
          <a:srcRect l="45000" r="5802"/>
          <a:stretch/>
        </p:blipFill>
        <p:spPr>
          <a:xfrm>
            <a:off x="9552188" y="2971800"/>
            <a:ext cx="1999427" cy="2286000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552188" y="5394960"/>
            <a:ext cx="19994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CORRECAMINOS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C26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1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FAUNA · MATORRAL MEDITERRÁNEO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435608"/>
            <a:ext cx="1463040" cy="64008"/>
          </a:xfrm>
          <a:prstGeom prst="rect">
            <a:avLst/>
          </a:prstGeom>
          <a:solidFill>
            <a:srgbClr val="D6A93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 matorral mediterráneo presenta una fauna en la que pueden encontrarse mamíferos y aves como los siguientes.</a:t>
            </a:r>
            <a:endParaRPr lang="en-US" sz="1400" dirty="0"/>
          </a:p>
        </p:txBody>
      </p:sp>
      <p:pic>
        <p:nvPicPr>
          <p:cNvPr id="5" name="Image 0" descr="unpacked/ppt/media/image_48DE5A31.jpeg"/>
          <p:cNvPicPr>
            <a:picLocks noChangeAspect="1"/>
          </p:cNvPicPr>
          <p:nvPr/>
        </p:nvPicPr>
        <p:blipFill>
          <a:blip r:embed="rId3"/>
          <a:srcRect l="27160" r="23642"/>
          <a:stretch/>
        </p:blipFill>
        <p:spPr>
          <a:xfrm>
            <a:off x="640080" y="2971800"/>
            <a:ext cx="1999427" cy="2286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5394960"/>
            <a:ext cx="19994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CONEJO</a:t>
            </a:r>
            <a:endParaRPr lang="en-US" sz="1200" dirty="0"/>
          </a:p>
        </p:txBody>
      </p:sp>
      <p:pic>
        <p:nvPicPr>
          <p:cNvPr id="7" name="Image 1" descr="unpacked/ppt/media/image_41D37BF0.jpeg"/>
          <p:cNvPicPr>
            <a:picLocks noChangeAspect="1"/>
          </p:cNvPicPr>
          <p:nvPr/>
        </p:nvPicPr>
        <p:blipFill>
          <a:blip r:embed="rId4"/>
          <a:srcRect l="18000" r="32802"/>
          <a:stretch/>
        </p:blipFill>
        <p:spPr>
          <a:xfrm>
            <a:off x="2868107" y="2971800"/>
            <a:ext cx="1999427" cy="22860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868107" y="5394960"/>
            <a:ext cx="19994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CABRA MONTESA</a:t>
            </a:r>
            <a:endParaRPr lang="en-US" sz="1200" dirty="0"/>
          </a:p>
        </p:txBody>
      </p:sp>
      <p:pic>
        <p:nvPicPr>
          <p:cNvPr id="9" name="Image 2" descr="unpacked/ppt/media/image_635F28EA.jpeg"/>
          <p:cNvPicPr>
            <a:picLocks noChangeAspect="1"/>
          </p:cNvPicPr>
          <p:nvPr/>
        </p:nvPicPr>
        <p:blipFill>
          <a:blip r:embed="rId5"/>
          <a:srcRect l="14717" r="36597"/>
          <a:stretch/>
        </p:blipFill>
        <p:spPr>
          <a:xfrm>
            <a:off x="5096134" y="2971800"/>
            <a:ext cx="1999427" cy="22860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096134" y="5394960"/>
            <a:ext cx="19994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CIERVO</a:t>
            </a:r>
            <a:endParaRPr lang="en-US" sz="1200" dirty="0"/>
          </a:p>
        </p:txBody>
      </p:sp>
      <p:pic>
        <p:nvPicPr>
          <p:cNvPr id="11" name="Image 3" descr="unpacked/ppt/media/image_EE2A38C4.jpeg"/>
          <p:cNvPicPr>
            <a:picLocks noChangeAspect="1"/>
          </p:cNvPicPr>
          <p:nvPr/>
        </p:nvPicPr>
        <p:blipFill>
          <a:blip r:embed="rId6"/>
          <a:srcRect l="8000" r="30673"/>
          <a:stretch/>
        </p:blipFill>
        <p:spPr>
          <a:xfrm>
            <a:off x="7324161" y="2971800"/>
            <a:ext cx="1999427" cy="228600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324161" y="5394960"/>
            <a:ext cx="19994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CIGÜEÑA</a:t>
            </a:r>
            <a:endParaRPr lang="en-US" sz="1200" dirty="0"/>
          </a:p>
        </p:txBody>
      </p:sp>
      <p:pic>
        <p:nvPicPr>
          <p:cNvPr id="13" name="Image 4" descr="unpacked/ppt/media/image_F9EF9126.jpeg"/>
          <p:cNvPicPr>
            <a:picLocks noChangeAspect="1"/>
          </p:cNvPicPr>
          <p:nvPr/>
        </p:nvPicPr>
        <p:blipFill>
          <a:blip r:embed="rId7"/>
          <a:srcRect l="16000" r="24893"/>
          <a:stretch/>
        </p:blipFill>
        <p:spPr>
          <a:xfrm>
            <a:off x="9552188" y="2971800"/>
            <a:ext cx="1999427" cy="2286000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552188" y="5394960"/>
            <a:ext cx="199942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ÁGUILA IMPERIAL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3448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unpacked/ppt/media/image_11192AB7.jpeg"/>
          <p:cNvPicPr>
            <a:picLocks noChangeAspect="1"/>
          </p:cNvPicPr>
          <p:nvPr/>
        </p:nvPicPr>
        <p:blipFill>
          <a:blip r:embed="rId3"/>
          <a:srcRect l="44000" r="13113"/>
          <a:stretch/>
        </p:blipFill>
        <p:spPr>
          <a:xfrm>
            <a:off x="6309360" y="0"/>
            <a:ext cx="588233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502920"/>
            <a:ext cx="7498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1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SABANA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640080" y="1435608"/>
            <a:ext cx="1463040" cy="64008"/>
          </a:xfrm>
          <a:prstGeom prst="rect">
            <a:avLst/>
          </a:prstGeom>
          <a:solidFill>
            <a:srgbClr val="D6A93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2"/>
          <p:cNvSpPr/>
          <p:nvPr/>
        </p:nvSpPr>
        <p:spPr>
          <a:xfrm>
            <a:off x="640080" y="1920240"/>
            <a:ext cx="51206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6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Es un tipo de ecosistema donde hay escasos árboles dispersos. Una sabana se encuentra ubicada en zonas tropicales y subtropicales.</a:t>
            </a:r>
            <a:endParaRPr lang="en-US" sz="1600" dirty="0"/>
          </a:p>
          <a:p>
            <a:pPr marL="0" indent="0">
              <a:lnSpc>
                <a:spcPts val="2400"/>
              </a:lnSpc>
              <a:buNone/>
            </a:pPr>
            <a:r>
              <a:rPr lang="en-US" sz="16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 paisaje en este tipo de ecosistemas es seco; entre semidesierto y selva.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3448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unpacked/ppt/media/image_D9E7847D.jpeg"/>
          <p:cNvPicPr>
            <a:picLocks noChangeAspect="1"/>
          </p:cNvPicPr>
          <p:nvPr/>
        </p:nvPicPr>
        <p:blipFill>
          <a:blip r:embed="rId3"/>
          <a:srcRect t="1600" b="834"/>
          <a:stretch/>
        </p:blipFill>
        <p:spPr>
          <a:xfrm>
            <a:off x="0" y="0"/>
            <a:ext cx="5120640" cy="3429000"/>
          </a:xfrm>
          <a:prstGeom prst="rect">
            <a:avLst/>
          </a:prstGeom>
        </p:spPr>
      </p:pic>
      <p:pic>
        <p:nvPicPr>
          <p:cNvPr id="3" name="Image 1" descr="unpacked/ppt/media/image_50E9E5.jpe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3429000"/>
            <a:ext cx="5120640" cy="3429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760720" y="502920"/>
            <a:ext cx="5760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1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TIPOS DE SABANAS</a:t>
            </a:r>
            <a:endParaRPr lang="en-US" sz="3000" dirty="0"/>
          </a:p>
        </p:txBody>
      </p:sp>
      <p:sp>
        <p:nvSpPr>
          <p:cNvPr id="5" name="Shape 1"/>
          <p:cNvSpPr/>
          <p:nvPr/>
        </p:nvSpPr>
        <p:spPr>
          <a:xfrm>
            <a:off x="5760720" y="1435608"/>
            <a:ext cx="1463040" cy="64008"/>
          </a:xfrm>
          <a:prstGeom prst="rect">
            <a:avLst/>
          </a:prstGeom>
          <a:solidFill>
            <a:srgbClr val="D6A93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2"/>
          <p:cNvSpPr/>
          <p:nvPr/>
        </p:nvSpPr>
        <p:spPr>
          <a:xfrm>
            <a:off x="5760720" y="1920240"/>
            <a:ext cx="576072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INTERTROPICAL</a:t>
            </a:r>
            <a:endParaRPr lang="en-US" sz="140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4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Dos estaciones bien contrastadas: una con precipitaciones y otro período seco. También recibe el nombre de llanura, chaparral, pampas, prados o pastizales.</a:t>
            </a:r>
            <a:endParaRPr lang="en-US" sz="140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4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endParaRPr lang="en-US" sz="140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TEMPLADA</a:t>
            </a:r>
            <a:endParaRPr lang="en-US" sz="140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4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Presenta un clima húmedo, aunque en invierno es seco y frío.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3448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unpacked/ppt/media/image_936D0792.jpeg"/>
          <p:cNvPicPr>
            <a:picLocks noChangeAspect="1"/>
          </p:cNvPicPr>
          <p:nvPr/>
        </p:nvPicPr>
        <p:blipFill>
          <a:blip r:embed="rId3"/>
          <a:srcRect t="3000" b="11071"/>
          <a:stretch/>
        </p:blipFill>
        <p:spPr>
          <a:xfrm>
            <a:off x="7071055" y="0"/>
            <a:ext cx="5120640" cy="3429000"/>
          </a:xfrm>
          <a:prstGeom prst="rect">
            <a:avLst/>
          </a:prstGeom>
        </p:spPr>
      </p:pic>
      <p:pic>
        <p:nvPicPr>
          <p:cNvPr id="3" name="Image 1" descr="unpacked/ppt/media/image_1A6928AC.jpeg"/>
          <p:cNvPicPr>
            <a:picLocks noChangeAspect="1"/>
          </p:cNvPicPr>
          <p:nvPr/>
        </p:nvPicPr>
        <p:blipFill>
          <a:blip r:embed="rId4"/>
          <a:srcRect l="4667" r="2000"/>
          <a:stretch/>
        </p:blipFill>
        <p:spPr>
          <a:xfrm>
            <a:off x="7071055" y="3429000"/>
            <a:ext cx="5120640" cy="3429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0080" y="502920"/>
            <a:ext cx="5852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1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TIPOS DE SABANAS</a:t>
            </a:r>
            <a:endParaRPr lang="en-US" sz="3000" dirty="0"/>
          </a:p>
        </p:txBody>
      </p:sp>
      <p:sp>
        <p:nvSpPr>
          <p:cNvPr id="5" name="Shape 1"/>
          <p:cNvSpPr/>
          <p:nvPr/>
        </p:nvSpPr>
        <p:spPr>
          <a:xfrm>
            <a:off x="640080" y="1435608"/>
            <a:ext cx="1463040" cy="64008"/>
          </a:xfrm>
          <a:prstGeom prst="rect">
            <a:avLst/>
          </a:prstGeom>
          <a:solidFill>
            <a:srgbClr val="D6A93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2"/>
          <p:cNvSpPr/>
          <p:nvPr/>
        </p:nvSpPr>
        <p:spPr>
          <a:xfrm>
            <a:off x="640080" y="1920240"/>
            <a:ext cx="576072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MONTAÑOSA</a:t>
            </a:r>
            <a:endParaRPr lang="en-US" sz="140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4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 encuentra en zonas muy elevadas, alpinas y subalpinas.</a:t>
            </a:r>
            <a:endParaRPr lang="en-US" sz="140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4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endParaRPr lang="en-US" sz="140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MEDITERRÁNEA O SEMIÁRIDA</a:t>
            </a:r>
            <a:endParaRPr lang="en-US" sz="140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4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 suelo es muy pobre, aunque existe cierta cantidad de animales que habitan este tipo de ecosistema.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C26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1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CARACTERÍSTICAS DE LA SABANA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435608"/>
            <a:ext cx="1463040" cy="64008"/>
          </a:xfrm>
          <a:prstGeom prst="rect">
            <a:avLst/>
          </a:prstGeom>
          <a:solidFill>
            <a:srgbClr val="D6A93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Shape 2"/>
          <p:cNvSpPr/>
          <p:nvPr/>
        </p:nvSpPr>
        <p:spPr>
          <a:xfrm>
            <a:off x="640080" y="2103120"/>
            <a:ext cx="3429000" cy="3291840"/>
          </a:xfrm>
          <a:prstGeom prst="rect">
            <a:avLst/>
          </a:prstGeom>
          <a:solidFill>
            <a:srgbClr val="34482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Shape 3"/>
          <p:cNvSpPr/>
          <p:nvPr/>
        </p:nvSpPr>
        <p:spPr>
          <a:xfrm>
            <a:off x="640080" y="2103120"/>
            <a:ext cx="3429000" cy="73152"/>
          </a:xfrm>
          <a:prstGeom prst="rect">
            <a:avLst/>
          </a:prstGeom>
          <a:solidFill>
            <a:srgbClr val="D6A93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960120" y="2423160"/>
            <a:ext cx="2788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D6A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SUELO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60120" y="2971800"/>
            <a:ext cx="27889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 permite el crecimiento excesivo de las plantas, debido a una serie de limitaciones en cuanto a nutrientes y firmeza de las rocas.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434840" y="2103120"/>
            <a:ext cx="3429000" cy="3291840"/>
          </a:xfrm>
          <a:prstGeom prst="rect">
            <a:avLst/>
          </a:prstGeom>
          <a:solidFill>
            <a:srgbClr val="34482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Shape 7"/>
          <p:cNvSpPr/>
          <p:nvPr/>
        </p:nvSpPr>
        <p:spPr>
          <a:xfrm>
            <a:off x="4434840" y="2103120"/>
            <a:ext cx="3429000" cy="73152"/>
          </a:xfrm>
          <a:prstGeom prst="rect">
            <a:avLst/>
          </a:prstGeom>
          <a:solidFill>
            <a:srgbClr val="D6A93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0" name="Text 8"/>
          <p:cNvSpPr/>
          <p:nvPr/>
        </p:nvSpPr>
        <p:spPr>
          <a:xfrm>
            <a:off x="4754880" y="2423160"/>
            <a:ext cx="2788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D6A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HABITANTES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4754880" y="2971800"/>
            <a:ext cx="27889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 hombre ha logrado habitar algunos lugares de la sabana. Se caracterizan por ser nómadas y vivir en aldeas muy pequeñas, fijas o flotantes.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229600" y="2103120"/>
            <a:ext cx="3429000" cy="3291840"/>
          </a:xfrm>
          <a:prstGeom prst="rect">
            <a:avLst/>
          </a:prstGeom>
          <a:solidFill>
            <a:srgbClr val="34482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3" name="Shape 11"/>
          <p:cNvSpPr/>
          <p:nvPr/>
        </p:nvSpPr>
        <p:spPr>
          <a:xfrm>
            <a:off x="8229600" y="2103120"/>
            <a:ext cx="3429000" cy="73152"/>
          </a:xfrm>
          <a:prstGeom prst="rect">
            <a:avLst/>
          </a:prstGeom>
          <a:solidFill>
            <a:srgbClr val="D6A93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8549640" y="2423160"/>
            <a:ext cx="2788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D6A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CLIMA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8549640" y="2971800"/>
            <a:ext cx="27889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Subtipo de clima tropical: el clima seco se acentúa y dura gran parte del año, con una estación húmeda corta pero de lluvias torrenciales.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3448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1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FLORA DE LA SABANA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435608"/>
            <a:ext cx="1463040" cy="64008"/>
          </a:xfrm>
          <a:prstGeom prst="rect">
            <a:avLst/>
          </a:prstGeom>
          <a:solidFill>
            <a:srgbClr val="D6A93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 flora está formada por varios tipos de vegetación: árboles aislados, matorrales y arbustos. La mayoría de estas especies han tenido que adaptarse a condiciones como la sequía.</a:t>
            </a:r>
            <a:endParaRPr lang="en-US" sz="1400" dirty="0"/>
          </a:p>
        </p:txBody>
      </p:sp>
      <p:pic>
        <p:nvPicPr>
          <p:cNvPr id="5" name="Image 0" descr="unpacked/ppt/media/image_647BEA17.jpeg"/>
          <p:cNvPicPr>
            <a:picLocks noChangeAspect="1"/>
          </p:cNvPicPr>
          <p:nvPr/>
        </p:nvPicPr>
        <p:blipFill>
          <a:blip r:embed="rId3"/>
          <a:srcRect l="19000" r="21054"/>
          <a:stretch/>
        </p:blipFill>
        <p:spPr>
          <a:xfrm>
            <a:off x="640080" y="2834640"/>
            <a:ext cx="2560320" cy="23774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534924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kern="0" spc="1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BAOBAB</a:t>
            </a:r>
            <a:endParaRPr lang="en-US" sz="1250" dirty="0"/>
          </a:p>
        </p:txBody>
      </p:sp>
      <p:pic>
        <p:nvPicPr>
          <p:cNvPr id="7" name="Image 1" descr="unpacked/ppt/media/image_B069E815.jpeg"/>
          <p:cNvPicPr>
            <a:picLocks noChangeAspect="1"/>
          </p:cNvPicPr>
          <p:nvPr/>
        </p:nvPicPr>
        <p:blipFill>
          <a:blip r:embed="rId4"/>
          <a:srcRect l="12000" r="15224"/>
          <a:stretch/>
        </p:blipFill>
        <p:spPr>
          <a:xfrm>
            <a:off x="3474720" y="2834640"/>
            <a:ext cx="2560320" cy="237744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74720" y="534924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kern="0" spc="1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ACACIA COPA PLANA</a:t>
            </a:r>
            <a:endParaRPr lang="en-US" sz="1250" dirty="0"/>
          </a:p>
        </p:txBody>
      </p:sp>
      <p:pic>
        <p:nvPicPr>
          <p:cNvPr id="9" name="Image 2" descr="unpacked/ppt/media/image_F2200D3F.jpeg"/>
          <p:cNvPicPr>
            <a:picLocks noChangeAspect="1"/>
          </p:cNvPicPr>
          <p:nvPr/>
        </p:nvPicPr>
        <p:blipFill>
          <a:blip r:embed="rId5"/>
          <a:srcRect l="21000" r="7275"/>
          <a:stretch/>
        </p:blipFill>
        <p:spPr>
          <a:xfrm>
            <a:off x="6309360" y="2834640"/>
            <a:ext cx="2560320" cy="237744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309360" y="534924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kern="0" spc="1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ARBUSTOS</a:t>
            </a:r>
            <a:endParaRPr lang="en-US" sz="1250" dirty="0"/>
          </a:p>
        </p:txBody>
      </p:sp>
      <p:pic>
        <p:nvPicPr>
          <p:cNvPr id="11" name="Image 3" descr="unpacked/ppt/media/image_64A17955.jpeg"/>
          <p:cNvPicPr>
            <a:picLocks noChangeAspect="1"/>
          </p:cNvPicPr>
          <p:nvPr/>
        </p:nvPicPr>
        <p:blipFill>
          <a:blip r:embed="rId6"/>
          <a:srcRect l="6000" r="22275"/>
          <a:stretch/>
        </p:blipFill>
        <p:spPr>
          <a:xfrm>
            <a:off x="9144000" y="2834640"/>
            <a:ext cx="2560320" cy="237744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144000" y="534924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kern="0" spc="100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HERBÁCEOS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C26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1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FAUNA DE LA SABANA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435608"/>
            <a:ext cx="1463040" cy="64008"/>
          </a:xfrm>
          <a:prstGeom prst="rect">
            <a:avLst/>
          </a:prstGeom>
          <a:solidFill>
            <a:srgbClr val="D6A93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10881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 sabana se encuentra en gran parte del mundo. Las especies más frecuentes son leones, antílopes, cebras, jirafas, hienas y elefantes.</a:t>
            </a:r>
            <a:endParaRPr lang="en-US" sz="140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4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También podemos encontrar ñus, tábanos, chitas, hipopótamos, leopardos y aves no voladoras como el avestruz o el emú.</a:t>
            </a:r>
            <a:endParaRPr lang="en-US" sz="1400" dirty="0"/>
          </a:p>
        </p:txBody>
      </p:sp>
      <p:pic>
        <p:nvPicPr>
          <p:cNvPr id="5" name="Image 0" descr="unpacked/ppt/media/image_8020E547.jpeg"/>
          <p:cNvPicPr>
            <a:picLocks noChangeAspect="1"/>
          </p:cNvPicPr>
          <p:nvPr/>
        </p:nvPicPr>
        <p:blipFill>
          <a:blip r:embed="rId3"/>
          <a:srcRect l="17900" r="21925"/>
          <a:stretch/>
        </p:blipFill>
        <p:spPr>
          <a:xfrm>
            <a:off x="640080" y="3108960"/>
            <a:ext cx="2560320" cy="2651760"/>
          </a:xfrm>
          <a:prstGeom prst="rect">
            <a:avLst/>
          </a:prstGeom>
        </p:spPr>
      </p:pic>
      <p:pic>
        <p:nvPicPr>
          <p:cNvPr id="6" name="Image 1" descr="unpacked/ppt/media/image_8DEA2873.jpe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474720" y="3564731"/>
            <a:ext cx="2560320" cy="1740217"/>
          </a:xfrm>
          <a:prstGeom prst="rect">
            <a:avLst/>
          </a:prstGeom>
        </p:spPr>
      </p:pic>
      <p:pic>
        <p:nvPicPr>
          <p:cNvPr id="7" name="Image 2" descr="unpacked/ppt/media/image_ADC348BA.jpeg"/>
          <p:cNvPicPr>
            <a:picLocks noChangeAspect="1"/>
          </p:cNvPicPr>
          <p:nvPr/>
        </p:nvPicPr>
        <p:blipFill>
          <a:blip r:embed="rId5"/>
          <a:srcRect l="20500" r="15249"/>
          <a:stretch/>
        </p:blipFill>
        <p:spPr>
          <a:xfrm>
            <a:off x="6309360" y="3108960"/>
            <a:ext cx="2560320" cy="2651760"/>
          </a:xfrm>
          <a:prstGeom prst="rect">
            <a:avLst/>
          </a:prstGeom>
        </p:spPr>
      </p:pic>
      <p:pic>
        <p:nvPicPr>
          <p:cNvPr id="8" name="Image 3" descr="unpacked/ppt/media/image_197A93AB.jpeg"/>
          <p:cNvPicPr>
            <a:picLocks noChangeAspect="1"/>
          </p:cNvPicPr>
          <p:nvPr/>
        </p:nvPicPr>
        <p:blipFill>
          <a:blip r:embed="rId6"/>
          <a:srcRect l="11000" r="16586"/>
          <a:stretch/>
        </p:blipFill>
        <p:spPr>
          <a:xfrm>
            <a:off x="9144000" y="3108960"/>
            <a:ext cx="2560320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3448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unpacked/ppt/media/image_7D5CB96E.jpeg"/>
          <p:cNvPicPr>
            <a:picLocks noChangeAspect="1"/>
          </p:cNvPicPr>
          <p:nvPr/>
        </p:nvPicPr>
        <p:blipFill>
          <a:blip r:embed="rId3"/>
          <a:srcRect t="8000" b="4217"/>
          <a:stretch/>
        </p:blipFill>
        <p:spPr>
          <a:xfrm>
            <a:off x="6309360" y="0"/>
            <a:ext cx="5882335" cy="3429000"/>
          </a:xfrm>
          <a:prstGeom prst="rect">
            <a:avLst/>
          </a:prstGeom>
        </p:spPr>
      </p:pic>
      <p:pic>
        <p:nvPicPr>
          <p:cNvPr id="3" name="Image 1" descr="unpacked/ppt/media/image_82B534F.jpeg"/>
          <p:cNvPicPr>
            <a:picLocks noChangeAspect="1"/>
          </p:cNvPicPr>
          <p:nvPr/>
        </p:nvPicPr>
        <p:blipFill>
          <a:blip r:embed="rId4"/>
          <a:srcRect t="8500" b="3717"/>
          <a:stretch/>
        </p:blipFill>
        <p:spPr>
          <a:xfrm>
            <a:off x="6309360" y="3429000"/>
            <a:ext cx="5882335" cy="3429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0080" y="502920"/>
            <a:ext cx="7498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1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MATORRAL</a:t>
            </a:r>
            <a:endParaRPr lang="en-US" sz="3000" dirty="0"/>
          </a:p>
        </p:txBody>
      </p:sp>
      <p:sp>
        <p:nvSpPr>
          <p:cNvPr id="5" name="Shape 1"/>
          <p:cNvSpPr/>
          <p:nvPr/>
        </p:nvSpPr>
        <p:spPr>
          <a:xfrm>
            <a:off x="640080" y="1435608"/>
            <a:ext cx="1463040" cy="64008"/>
          </a:xfrm>
          <a:prstGeom prst="rect">
            <a:avLst/>
          </a:prstGeom>
          <a:solidFill>
            <a:srgbClr val="D6A93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2"/>
          <p:cNvSpPr/>
          <p:nvPr/>
        </p:nvSpPr>
        <p:spPr>
          <a:xfrm>
            <a:off x="640080" y="1920240"/>
            <a:ext cx="512064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6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Un matorral es un tipo específico de ecosistema, identificado por su gran cantidad de arbustos y plantas similares a arbustos.</a:t>
            </a:r>
            <a:endParaRPr lang="en-US" sz="1600" dirty="0"/>
          </a:p>
          <a:p>
            <a:pPr marL="0" indent="0">
              <a:lnSpc>
                <a:spcPts val="2400"/>
              </a:lnSpc>
              <a:buNone/>
            </a:pPr>
            <a:r>
              <a:rPr lang="en-US" sz="16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Los arbustos tienen la forma aproximada de un árbol, pero nunca superan los 8 metros de altura.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3448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unpacked/ppt/media/image_8386B92D.jpeg"/>
          <p:cNvPicPr>
            <a:picLocks noChangeAspect="1"/>
          </p:cNvPicPr>
          <p:nvPr/>
        </p:nvPicPr>
        <p:blipFill>
          <a:blip r:embed="rId3"/>
          <a:srcRect t="4000" b="12295"/>
          <a:stretch/>
        </p:blipFill>
        <p:spPr>
          <a:xfrm>
            <a:off x="0" y="0"/>
            <a:ext cx="5120640" cy="3429000"/>
          </a:xfrm>
          <a:prstGeom prst="rect">
            <a:avLst/>
          </a:prstGeom>
        </p:spPr>
      </p:pic>
      <p:pic>
        <p:nvPicPr>
          <p:cNvPr id="3" name="Image 1" descr="unpacked/ppt/media/image_3282C451.jpeg"/>
          <p:cNvPicPr>
            <a:picLocks noChangeAspect="1"/>
          </p:cNvPicPr>
          <p:nvPr/>
        </p:nvPicPr>
        <p:blipFill>
          <a:blip r:embed="rId4"/>
          <a:srcRect t="8000" b="2714"/>
          <a:stretch/>
        </p:blipFill>
        <p:spPr>
          <a:xfrm>
            <a:off x="0" y="3429000"/>
            <a:ext cx="5120640" cy="3429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760720" y="502920"/>
            <a:ext cx="5760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1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TIPOS DE MATORRALES</a:t>
            </a:r>
            <a:endParaRPr lang="en-US" sz="3000" dirty="0"/>
          </a:p>
        </p:txBody>
      </p:sp>
      <p:sp>
        <p:nvSpPr>
          <p:cNvPr id="5" name="Shape 1"/>
          <p:cNvSpPr/>
          <p:nvPr/>
        </p:nvSpPr>
        <p:spPr>
          <a:xfrm>
            <a:off x="5760720" y="1435608"/>
            <a:ext cx="1463040" cy="64008"/>
          </a:xfrm>
          <a:prstGeom prst="rect">
            <a:avLst/>
          </a:prstGeom>
          <a:solidFill>
            <a:srgbClr val="D6A93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2"/>
          <p:cNvSpPr/>
          <p:nvPr/>
        </p:nvSpPr>
        <p:spPr>
          <a:xfrm>
            <a:off x="5760720" y="1920240"/>
            <a:ext cx="576072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D6A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MATORRAL XERÓFILO</a:t>
            </a:r>
            <a:endParaRPr lang="en-US" sz="140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4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 término xerófilo procede del griego xero, seco, y filo, amigo. Se encuentra en zonas áridas, con lluvias escasas y temperaturas altas.</a:t>
            </a:r>
            <a:endParaRPr lang="en-US" sz="140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400" dirty="0">
                <a:solidFill>
                  <a:srgbClr val="E9EEE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Suelen tener raíces profundas para llegar a las fuentes de agua subterránea, y hojas y espinas pequeñas o suculentas.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9369345</TotalTime>
  <Words>592</Words>
  <Application>Microsoft Office PowerPoint</Application>
  <PresentationFormat>Panorámica</PresentationFormat>
  <Paragraphs>81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Georgia</vt:lpstr>
      <vt:lpstr>Trebuchet MS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SABANA</dc:title>
  <dc:creator>Full name</dc:creator>
  <cp:lastModifiedBy>Maria Sanz</cp:lastModifiedBy>
  <cp:revision>18</cp:revision>
  <dcterms:created xsi:type="dcterms:W3CDTF">2002-01-01T05:06:39Z</dcterms:created>
  <dcterms:modified xsi:type="dcterms:W3CDTF">2026-08-28T10:18:01Z</dcterms:modified>
</cp:coreProperties>
</file>