
<file path=[Content_Types].xml><?xml version="1.0" encoding="utf-8"?>
<Types xmlns="http://schemas.openxmlformats.org/package/2006/content-types">
  <Default Extension="rels" ContentType="application/vnd.openxmlformats-package.relationships+xml"/>
  <Default Extension="tif" ContentType="image/ti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5" r:id="rId17"/>
    <p:sldId id="281" r:id="rId18"/>
    <p:sldId id="286" r:id="rId19"/>
    <p:sldId id="288" r:id="rId20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28" d="100"/>
          <a:sy n="28" d="100"/>
        </p:scale>
        <p:origin x="1714" y="5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9" name="Shape 14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ítulo">
    <p:bg>
      <p:bgPr>
        <a:solidFill>
          <a:srgbClr val="00346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r y fecha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1340" y="11847162"/>
            <a:ext cx="21971003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>
                <a:solidFill>
                  <a:srgbClr val="FFFFFF"/>
                </a:solidFill>
              </a:defRPr>
            </a:lvl1pPr>
          </a:lstStyle>
          <a:p>
            <a:r>
              <a:t>Autor y fecha</a:t>
            </a:r>
          </a:p>
        </p:txBody>
      </p:sp>
      <p:sp>
        <p:nvSpPr>
          <p:cNvPr id="12" name="Título de la presentación"/>
          <p:cNvSpPr txBox="1">
            <a:spLocks noGrp="1"/>
          </p:cNvSpPr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z="11600" spc="-232">
                <a:solidFill>
                  <a:srgbClr val="FFFFFF"/>
                </a:solidFill>
              </a:defRPr>
            </a:lvl1pPr>
          </a:lstStyle>
          <a:p>
            <a:r>
              <a:t>Título de la presentación</a:t>
            </a:r>
          </a:p>
        </p:txBody>
      </p:sp>
      <p:sp>
        <p:nvSpPr>
          <p:cNvPr id="13" name="Nivel de texto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1342" y="7210490"/>
            <a:ext cx="21971001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>
                <a:solidFill>
                  <a:schemeClr val="accent1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>
                <a:solidFill>
                  <a:schemeClr val="accent1"/>
                </a:solidFill>
              </a:defRPr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>
                <a:solidFill>
                  <a:schemeClr val="accent1"/>
                </a:solidFill>
              </a:defRPr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>
                <a:solidFill>
                  <a:schemeClr val="accent1"/>
                </a:solidFill>
              </a:defRPr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>
                <a:solidFill>
                  <a:schemeClr val="accent1"/>
                </a:solidFill>
              </a:defRPr>
            </a:lvl5pPr>
          </a:lstStyle>
          <a:p>
            <a:r>
              <a:t>Subtítulo de la presentación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ato importan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Nivel de texto 1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>
                <a:solidFill>
                  <a:schemeClr val="accent1">
                    <a:hueOff val="114395"/>
                    <a:lumOff val="-24975"/>
                  </a:schemeClr>
                </a:solidFill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>
                <a:solidFill>
                  <a:schemeClr val="accent1">
                    <a:hueOff val="114395"/>
                    <a:lumOff val="-24975"/>
                  </a:schemeClr>
                </a:solidFill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>
                <a:solidFill>
                  <a:schemeClr val="accent1">
                    <a:hueOff val="114395"/>
                    <a:lumOff val="-24975"/>
                  </a:schemeClr>
                </a:solidFill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>
                <a:solidFill>
                  <a:schemeClr val="accent1">
                    <a:hueOff val="114395"/>
                    <a:lumOff val="-24975"/>
                  </a:schemeClr>
                </a:solidFill>
              </a:defRPr>
            </a:lvl5pPr>
          </a:lstStyle>
          <a:p>
            <a:r>
              <a:t>100 %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7" name="Información fáctica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Información fáctica</a:t>
            </a:r>
          </a:p>
        </p:txBody>
      </p:sp>
      <p:sp>
        <p:nvSpPr>
          <p:cNvPr id="108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Atribució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2480825" y="10675453"/>
            <a:ext cx="201492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Atribución</a:t>
            </a:r>
          </a:p>
        </p:txBody>
      </p:sp>
      <p:sp>
        <p:nvSpPr>
          <p:cNvPr id="116" name="Nivel de texto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/>
          <a:lstStyle>
            <a:lvl1pPr marL="638923" indent="-469900">
              <a:spcBef>
                <a:spcPts val="0"/>
              </a:spcBef>
              <a:buSzTx/>
              <a:buNone/>
              <a:defRPr sz="8500" spc="-170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638923" indent="-12700">
              <a:spcBef>
                <a:spcPts val="0"/>
              </a:spcBef>
              <a:buSzTx/>
              <a:buNone/>
              <a:defRPr sz="8500" spc="-170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638923" indent="444500">
              <a:spcBef>
                <a:spcPts val="0"/>
              </a:spcBef>
              <a:buSzTx/>
              <a:buNone/>
              <a:defRPr sz="8500" spc="-170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638923" indent="901700">
              <a:spcBef>
                <a:spcPts val="0"/>
              </a:spcBef>
              <a:buSzTx/>
              <a:buNone/>
              <a:defRPr sz="8500" spc="-170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638923" indent="1358900">
              <a:spcBef>
                <a:spcPts val="0"/>
              </a:spcBef>
              <a:buSzTx/>
              <a:buNone/>
              <a:defRPr sz="8500" spc="-170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“Cita destacable”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7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 f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617931575_1991x1322.jpg"/>
          <p:cNvSpPr>
            <a:spLocks noGrp="1"/>
          </p:cNvSpPr>
          <p:nvPr>
            <p:ph type="pic" sz="quarter" idx="21"/>
          </p:nvPr>
        </p:nvSpPr>
        <p:spPr>
          <a:xfrm>
            <a:off x="15436504" y="1270000"/>
            <a:ext cx="8167167" cy="54229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5" name="740627569_2880x1920.jpg"/>
          <p:cNvSpPr>
            <a:spLocks noGrp="1"/>
          </p:cNvSpPr>
          <p:nvPr>
            <p:ph type="pic" sz="quarter" idx="22"/>
          </p:nvPr>
        </p:nvSpPr>
        <p:spPr>
          <a:xfrm>
            <a:off x="15461772" y="7085972"/>
            <a:ext cx="8148414" cy="543227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6" name="996267730_2880x1920.jpg"/>
          <p:cNvSpPr>
            <a:spLocks noGrp="1"/>
          </p:cNvSpPr>
          <p:nvPr>
            <p:ph type="pic" idx="23"/>
          </p:nvPr>
        </p:nvSpPr>
        <p:spPr>
          <a:xfrm>
            <a:off x="-124635" y="1270000"/>
            <a:ext cx="16859219" cy="1123947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7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996267730_2880x1920.jpg"/>
          <p:cNvSpPr>
            <a:spLocks noGrp="1"/>
          </p:cNvSpPr>
          <p:nvPr>
            <p:ph type="pic" idx="21"/>
          </p:nvPr>
        </p:nvSpPr>
        <p:spPr>
          <a:xfrm>
            <a:off x="0" y="-1270000"/>
            <a:ext cx="24384000" cy="1625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35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y foto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136959463_1989x1321.jpg"/>
          <p:cNvSpPr>
            <a:spLocks noGrp="1"/>
          </p:cNvSpPr>
          <p:nvPr>
            <p:ph type="pic" idx="21"/>
          </p:nvPr>
        </p:nvSpPr>
        <p:spPr>
          <a:xfrm>
            <a:off x="9226574" y="1270000"/>
            <a:ext cx="16840152" cy="1118443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3" name="Título de la diapositiva"/>
          <p:cNvSpPr txBox="1">
            <a:spLocks noGrp="1"/>
          </p:cNvSpPr>
          <p:nvPr>
            <p:ph type="title" hasCustomPrompt="1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r>
              <a:t>Título de la diapositiva</a:t>
            </a:r>
          </a:p>
        </p:txBody>
      </p:sp>
      <p:sp>
        <p:nvSpPr>
          <p:cNvPr id="34" name="Nivel de texto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Subtítulo de la diapositiva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y viñe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ítulo de la diapositiva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Título de la diapositiva</a:t>
            </a:r>
          </a:p>
        </p:txBody>
      </p:sp>
      <p:sp>
        <p:nvSpPr>
          <p:cNvPr id="43" name="Subtítulo de la diapositiva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245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Subtítulo de la diapositiva</a:t>
            </a:r>
          </a:p>
        </p:txBody>
      </p:sp>
      <p:sp>
        <p:nvSpPr>
          <p:cNvPr id="44" name="Nivel de texto 1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de viñeta de la diapositiva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5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iñe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Nivel de texto 1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r>
              <a:t>Texto de viñeta de la diapositiva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, viñetas y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ubtítulo de la diapositiva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247900"/>
            <a:ext cx="9779000" cy="9347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Subtítulo de la diapositiva</a:t>
            </a:r>
          </a:p>
        </p:txBody>
      </p:sp>
      <p:sp>
        <p:nvSpPr>
          <p:cNvPr id="61" name="Nivel de texto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r>
              <a:t>Texto de viñeta de la diapositiva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2" name="617931575_1991x1322.jpg"/>
          <p:cNvSpPr>
            <a:spLocks noGrp="1"/>
          </p:cNvSpPr>
          <p:nvPr>
            <p:ph type="pic" idx="22"/>
          </p:nvPr>
        </p:nvSpPr>
        <p:spPr>
          <a:xfrm>
            <a:off x="8432800" y="1263848"/>
            <a:ext cx="16850011" cy="1118820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3" name="Título de la diapositiva"/>
          <p:cNvSpPr txBox="1">
            <a:spLocks noGrp="1"/>
          </p:cNvSpPr>
          <p:nvPr>
            <p:ph type="title" hasCustomPrompt="1"/>
          </p:nvPr>
        </p:nvSpPr>
        <p:spPr>
          <a:xfrm>
            <a:off x="1206500" y="952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Título de la diapositiva</a:t>
            </a:r>
          </a:p>
        </p:txBody>
      </p:sp>
      <p:sp>
        <p:nvSpPr>
          <p:cNvPr id="64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ción">
    <p:bg>
      <p:bgPr>
        <a:solidFill>
          <a:srgbClr val="00346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Título de sección"/>
          <p:cNvSpPr txBox="1">
            <a:spLocks noGrp="1"/>
          </p:cNvSpPr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sz="11600" b="0" spc="-232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Título de sección</a:t>
            </a:r>
          </a:p>
        </p:txBody>
      </p:sp>
      <p:sp>
        <p:nvSpPr>
          <p:cNvPr id="72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olo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ítulo de la diapositiva"/>
          <p:cNvSpPr txBox="1">
            <a:spLocks noGrp="1"/>
          </p:cNvSpPr>
          <p:nvPr>
            <p:ph type="title" hasCustomPrompt="1"/>
          </p:nvPr>
        </p:nvSpPr>
        <p:spPr>
          <a:xfrm>
            <a:off x="1206500" y="952500"/>
            <a:ext cx="21971000" cy="1434949"/>
          </a:xfrm>
          <a:prstGeom prst="rect">
            <a:avLst/>
          </a:prstGeom>
        </p:spPr>
        <p:txBody>
          <a:bodyPr/>
          <a:lstStyle/>
          <a:p>
            <a:r>
              <a:t>Título de la diapositiva</a:t>
            </a:r>
          </a:p>
        </p:txBody>
      </p:sp>
      <p:sp>
        <p:nvSpPr>
          <p:cNvPr id="80" name="Subtítulo de la diapositiva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247900"/>
            <a:ext cx="21971000" cy="9347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Subtítulo de la diapositiva</a:t>
            </a:r>
          </a:p>
        </p:txBody>
      </p:sp>
      <p:sp>
        <p:nvSpPr>
          <p:cNvPr id="81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ítulo de agenda"/>
          <p:cNvSpPr txBox="1">
            <a:spLocks noGrp="1"/>
          </p:cNvSpPr>
          <p:nvPr>
            <p:ph type="title" hasCustomPrompt="1"/>
          </p:nvPr>
        </p:nvSpPr>
        <p:spPr>
          <a:xfrm>
            <a:off x="1206500" y="952500"/>
            <a:ext cx="21971000" cy="1435100"/>
          </a:xfrm>
          <a:prstGeom prst="rect">
            <a:avLst/>
          </a:prstGeom>
        </p:spPr>
        <p:txBody>
          <a:bodyPr/>
          <a:lstStyle/>
          <a:p>
            <a:r>
              <a:t>Título de agenda</a:t>
            </a:r>
          </a:p>
        </p:txBody>
      </p:sp>
      <p:sp>
        <p:nvSpPr>
          <p:cNvPr id="89" name="Subtítulo de agenda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247900"/>
            <a:ext cx="21971000" cy="9347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Subtítulo de agenda</a:t>
            </a:r>
          </a:p>
        </p:txBody>
      </p:sp>
      <p:sp>
        <p:nvSpPr>
          <p:cNvPr id="90" name="Nivel de texto 1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1pPr>
            <a:lvl2pPr marL="0" indent="4572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2pPr>
            <a:lvl3pPr marL="0" indent="9144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3pPr>
            <a:lvl4pPr marL="0" indent="13716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4pPr>
            <a:lvl5pPr marL="0" indent="18288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5pPr>
          </a:lstStyle>
          <a:p>
            <a:r>
              <a:t>Temas relacionados con la agenda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1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cl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Nivel de texto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Declaración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9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de la diapositiva"/>
          <p:cNvSpPr txBox="1">
            <a:spLocks noGrp="1"/>
          </p:cNvSpPr>
          <p:nvPr>
            <p:ph type="title" hasCustomPrompt="1"/>
          </p:nvPr>
        </p:nvSpPr>
        <p:spPr>
          <a:xfrm>
            <a:off x="1206500" y="952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Título de la diapositiva</a:t>
            </a:r>
          </a:p>
        </p:txBody>
      </p:sp>
      <p:sp>
        <p:nvSpPr>
          <p:cNvPr id="3" name="Nivel de texto 1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Texto de viñeta de la diapositiva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defRPr sz="18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</p:sldLayoutIdLst>
  <p:transition spd="med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chemeClr val="accent1">
              <a:hueOff val="114395"/>
              <a:lumOff val="-24975"/>
            </a:schemeClr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chemeClr val="accent1">
              <a:hueOff val="114395"/>
              <a:lumOff val="-24975"/>
            </a:schemeClr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chemeClr val="accent1">
              <a:hueOff val="114395"/>
              <a:lumOff val="-24975"/>
            </a:schemeClr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chemeClr val="accent1">
              <a:hueOff val="114395"/>
              <a:lumOff val="-24975"/>
            </a:schemeClr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chemeClr val="accent1">
              <a:hueOff val="114395"/>
              <a:lumOff val="-24975"/>
            </a:schemeClr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chemeClr val="accent1">
              <a:hueOff val="114395"/>
              <a:lumOff val="-24975"/>
            </a:schemeClr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chemeClr val="accent1">
              <a:hueOff val="114395"/>
              <a:lumOff val="-24975"/>
            </a:schemeClr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chemeClr val="accent1">
              <a:hueOff val="114395"/>
              <a:lumOff val="-24975"/>
            </a:schemeClr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chemeClr val="accent1">
              <a:hueOff val="114395"/>
              <a:lumOff val="-24975"/>
            </a:schemeClr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if"/><Relationship Id="rId2" Type="http://schemas.openxmlformats.org/officeDocument/2006/relationships/image" Target="../media/image11.tif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if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if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if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if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if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if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if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Imagen" descr="Imagen"/>
          <p:cNvPicPr>
            <a:picLocks noChangeAspect="1"/>
          </p:cNvPicPr>
          <p:nvPr/>
        </p:nvPicPr>
        <p:blipFill>
          <a:blip r:embed="rId2"/>
          <a:srcRect b="4049"/>
          <a:stretch>
            <a:fillRect/>
          </a:stretch>
        </p:blipFill>
        <p:spPr>
          <a:xfrm>
            <a:off x="1850485" y="1510704"/>
            <a:ext cx="20019238" cy="10694505"/>
          </a:xfrm>
          <a:prstGeom prst="rect">
            <a:avLst/>
          </a:prstGeom>
          <a:ln w="12700">
            <a:miter lim="400000"/>
          </a:ln>
        </p:spPr>
      </p:pic>
      <p:sp>
        <p:nvSpPr>
          <p:cNvPr id="152" name="SEDIMENTOS Y ROCAS SEDIMENTARIAS"/>
          <p:cNvSpPr txBox="1">
            <a:spLocks noGrp="1"/>
          </p:cNvSpPr>
          <p:nvPr>
            <p:ph type="ctrTitle"/>
          </p:nvPr>
        </p:nvSpPr>
        <p:spPr>
          <a:xfrm>
            <a:off x="1201340" y="1510703"/>
            <a:ext cx="21644232" cy="144847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8900" spc="-178"/>
            </a:lvl1pPr>
          </a:lstStyle>
          <a:p>
            <a:r>
              <a:rPr lang="es-ES" dirty="0"/>
              <a:t>     </a:t>
            </a:r>
            <a:endParaRPr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F88C1C5-060B-C450-99A1-4639A6C65CE0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1850485" y="377687"/>
            <a:ext cx="21321858" cy="1848678"/>
          </a:xfrm>
        </p:spPr>
        <p:txBody>
          <a:bodyPr/>
          <a:lstStyle/>
          <a:p>
            <a:pPr algn="ctr"/>
            <a:r>
              <a:rPr lang="es-ES" dirty="0"/>
              <a:t>      </a:t>
            </a:r>
            <a:r>
              <a:rPr lang="es-ES" sz="7200" dirty="0"/>
              <a:t>TRANSPORTE Y SEDIMENTACIÓN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hueOff val="348544"/>
                <a:lumOff val="7139"/>
              </a:schemeClr>
            </a:gs>
            <a:gs pos="100000">
              <a:schemeClr val="accent1">
                <a:lumOff val="-13575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SEDIMENTACIÓN Y ROCAS SEDIMENTARIAS - CONCEPTOS BÁSICO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4300" spc="-85"/>
            </a:lvl1pPr>
          </a:lstStyle>
          <a:p>
            <a:r>
              <a:t>SEDIMENTACIÓN Y ROCAS SEDIMENTARIAS - CONCEPTOS BÁSICOS</a:t>
            </a:r>
          </a:p>
        </p:txBody>
      </p:sp>
      <p:sp>
        <p:nvSpPr>
          <p:cNvPr id="232" name="TRANSPORTE y CLASIFICACIÓN"/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t>TRANSPORTE y CLASIFICACIÓN</a:t>
            </a:r>
          </a:p>
        </p:txBody>
      </p:sp>
      <p:sp>
        <p:nvSpPr>
          <p:cNvPr id="233" name="La CLASIFICACIÓN o GRANOSELECCIÓN, se da en medios donde el tamaño o peso de las partículas se seleccionan en función de la ENERGÍA que tenga ese agente de transporte para mover el sedimento"/>
          <p:cNvSpPr txBox="1">
            <a:spLocks noGrp="1"/>
          </p:cNvSpPr>
          <p:nvPr>
            <p:ph type="body" sz="half" idx="1"/>
          </p:nvPr>
        </p:nvSpPr>
        <p:spPr>
          <a:xfrm>
            <a:off x="771216" y="3345886"/>
            <a:ext cx="22265920" cy="4232546"/>
          </a:xfrm>
          <a:prstGeom prst="rect">
            <a:avLst/>
          </a:prstGeom>
        </p:spPr>
        <p:txBody>
          <a:bodyPr/>
          <a:lstStyle>
            <a:lvl1pPr>
              <a:defRPr sz="4100"/>
            </a:lvl1pPr>
          </a:lstStyle>
          <a:p>
            <a:r>
              <a:t>La CLASIFICACIÓN o GRANOSELECCIÓN, se da en medios donde el tamaño o peso de las partículas se seleccionan en función de la ENERGÍA que tenga ese agente de transporte para mover el sedimento</a:t>
            </a:r>
          </a:p>
        </p:txBody>
      </p:sp>
      <p:pic>
        <p:nvPicPr>
          <p:cNvPr id="234" name="Imagen" descr="Image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2254" y="5082556"/>
            <a:ext cx="13839327" cy="775571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hueOff val="348544"/>
                <a:lumOff val="7139"/>
              </a:schemeClr>
            </a:gs>
            <a:gs pos="100000">
              <a:schemeClr val="accent1">
                <a:lumOff val="-13575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SEDIMENTACIÓN Y ROCAS SEDIMENTARIAS - CONCEPTOS BÁSICO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4600" spc="-91"/>
            </a:lvl1pPr>
          </a:lstStyle>
          <a:p>
            <a:r>
              <a:t>SEDIMENTACIÓN Y ROCAS SEDIMENTARIAS - CONCEPTOS BÁSICOS</a:t>
            </a:r>
          </a:p>
        </p:txBody>
      </p:sp>
      <p:sp>
        <p:nvSpPr>
          <p:cNvPr id="237" name="TRANSPORTE GLACIAR"/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t>TRANSPORTE GLACIAR</a:t>
            </a:r>
          </a:p>
        </p:txBody>
      </p:sp>
      <p:sp>
        <p:nvSpPr>
          <p:cNvPr id="238" name="Los glaciares apenas modifican el sedimento ni lo clasifican por tamaños"/>
          <p:cNvSpPr txBox="1">
            <a:spLocks noGrp="1"/>
          </p:cNvSpPr>
          <p:nvPr>
            <p:ph type="body" sz="quarter" idx="1"/>
          </p:nvPr>
        </p:nvSpPr>
        <p:spPr>
          <a:xfrm>
            <a:off x="849038" y="3916576"/>
            <a:ext cx="22937300" cy="934779"/>
          </a:xfrm>
          <a:prstGeom prst="rect">
            <a:avLst/>
          </a:prstGeom>
        </p:spPr>
        <p:txBody>
          <a:bodyPr/>
          <a:lstStyle>
            <a:lvl1pPr>
              <a:defRPr sz="4100"/>
            </a:lvl1pPr>
          </a:lstStyle>
          <a:p>
            <a:r>
              <a:t>Los glaciares apenas modifican el sedimento ni lo clasifican por tamaños</a:t>
            </a:r>
          </a:p>
        </p:txBody>
      </p:sp>
      <p:pic>
        <p:nvPicPr>
          <p:cNvPr id="239" name="Imagen" descr="Image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7795" y="5120460"/>
            <a:ext cx="10527610" cy="7321474"/>
          </a:xfrm>
          <a:prstGeom prst="rect">
            <a:avLst/>
          </a:prstGeom>
          <a:ln w="12700">
            <a:miter lim="400000"/>
          </a:ln>
        </p:spPr>
      </p:pic>
      <p:pic>
        <p:nvPicPr>
          <p:cNvPr id="240" name="Imagen" descr="Imagen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05855" y="5124660"/>
            <a:ext cx="10160001" cy="77216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hueOff val="348544"/>
                <a:lumOff val="7139"/>
              </a:schemeClr>
            </a:gs>
            <a:gs pos="100000">
              <a:schemeClr val="accent1">
                <a:lumOff val="-13575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SEDIMENTACIÓN Y ROCAS SEDIMENTARIAS - CONCEPTOS BÁSICO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4000" spc="-79"/>
            </a:lvl1pPr>
          </a:lstStyle>
          <a:p>
            <a:r>
              <a:t>SEDIMENTACIÓN Y ROCAS SEDIMENTARIAS - CONCEPTOS BÁSICOS</a:t>
            </a:r>
          </a:p>
        </p:txBody>
      </p:sp>
      <p:sp>
        <p:nvSpPr>
          <p:cNvPr id="243" name="TRANSPORTE EÓLICO"/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t>TRANSPORTE EÓLICO</a:t>
            </a:r>
          </a:p>
        </p:txBody>
      </p:sp>
      <p:sp>
        <p:nvSpPr>
          <p:cNvPr id="244" name="El viento solo transporta partículas de tamaño muy pequeño…"/>
          <p:cNvSpPr txBox="1">
            <a:spLocks noGrp="1"/>
          </p:cNvSpPr>
          <p:nvPr>
            <p:ph type="body" sz="quarter" idx="1"/>
          </p:nvPr>
        </p:nvSpPr>
        <p:spPr>
          <a:xfrm>
            <a:off x="849038" y="3916576"/>
            <a:ext cx="7939449" cy="2939194"/>
          </a:xfrm>
          <a:prstGeom prst="rect">
            <a:avLst/>
          </a:prstGeom>
        </p:spPr>
        <p:txBody>
          <a:bodyPr/>
          <a:lstStyle/>
          <a:p>
            <a:pPr marL="597408" indent="-597408" defTabSz="2389572">
              <a:spcBef>
                <a:spcPts val="4400"/>
              </a:spcBef>
              <a:defRPr sz="4018"/>
            </a:pPr>
            <a:r>
              <a:t>El viento solo transporta partículas de tamaño muy pequeño</a:t>
            </a:r>
          </a:p>
          <a:p>
            <a:pPr marL="597408" indent="-597408" defTabSz="2389572">
              <a:spcBef>
                <a:spcPts val="4400"/>
              </a:spcBef>
              <a:defRPr sz="4018"/>
            </a:pPr>
            <a:r>
              <a:t>Realiza un transporte selectivo</a:t>
            </a:r>
          </a:p>
        </p:txBody>
      </p:sp>
      <p:pic>
        <p:nvPicPr>
          <p:cNvPr id="245" name="Imagen" descr="Imagen"/>
          <p:cNvPicPr>
            <a:picLocks noChangeAspect="1"/>
          </p:cNvPicPr>
          <p:nvPr/>
        </p:nvPicPr>
        <p:blipFill>
          <a:blip r:embed="rId2"/>
          <a:srcRect b="11104"/>
          <a:stretch>
            <a:fillRect/>
          </a:stretch>
        </p:blipFill>
        <p:spPr>
          <a:xfrm>
            <a:off x="9978775" y="3933890"/>
            <a:ext cx="12922621" cy="888506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hueOff val="348544"/>
                <a:lumOff val="7139"/>
              </a:schemeClr>
            </a:gs>
            <a:gs pos="100000">
              <a:schemeClr val="accent1">
                <a:lumOff val="-13575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SEDIMENTACIÓN Y ROCAS SEDIMENTARIAS - CONCEPTOS BÁSICO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4300" spc="-85"/>
            </a:lvl1pPr>
          </a:lstStyle>
          <a:p>
            <a:r>
              <a:t>SEDIMENTACIÓN Y ROCAS SEDIMENTARIAS - CONCEPTOS BÁSICOS</a:t>
            </a:r>
          </a:p>
        </p:txBody>
      </p:sp>
      <p:sp>
        <p:nvSpPr>
          <p:cNvPr id="248" name="TRANSPORTE FLUVIAL"/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t>TRANSPORTE FLUVIAL</a:t>
            </a:r>
          </a:p>
        </p:txBody>
      </p:sp>
      <p:sp>
        <p:nvSpPr>
          <p:cNvPr id="249" name="Los ríos seleccionan el sedimento por tamaños y lo transforman (redondeo y reducción de tamaño.…"/>
          <p:cNvSpPr txBox="1">
            <a:spLocks noGrp="1"/>
          </p:cNvSpPr>
          <p:nvPr>
            <p:ph type="body" sz="quarter" idx="1"/>
          </p:nvPr>
        </p:nvSpPr>
        <p:spPr>
          <a:xfrm>
            <a:off x="1420949" y="4560139"/>
            <a:ext cx="11537038" cy="5478289"/>
          </a:xfrm>
          <a:prstGeom prst="rect">
            <a:avLst/>
          </a:prstGeom>
          <a:gradFill>
            <a:gsLst>
              <a:gs pos="0">
                <a:schemeClr val="accent4">
                  <a:hueOff val="348544"/>
                  <a:lumOff val="7139"/>
                </a:schemeClr>
              </a:gs>
              <a:gs pos="100000">
                <a:schemeClr val="accent1">
                  <a:lumOff val="-13575"/>
                </a:schemeClr>
              </a:gs>
            </a:gsLst>
            <a:lin ang="5400000"/>
          </a:gradFill>
        </p:spPr>
        <p:txBody>
          <a:bodyPr/>
          <a:lstStyle/>
          <a:p>
            <a:pPr>
              <a:defRPr sz="5000"/>
            </a:pPr>
            <a:r>
              <a:t>Los ríos seleccionan el sedimento por tamaños y lo transforman (redondeo y reducción de tamaño. </a:t>
            </a:r>
          </a:p>
          <a:p>
            <a:pPr>
              <a:defRPr sz="5000"/>
            </a:pPr>
            <a:r>
              <a:t>El Transporte puede ser mecánico (por arrastre, suspensión o flotación) o químico (por disolución)</a:t>
            </a:r>
          </a:p>
        </p:txBody>
      </p:sp>
      <p:pic>
        <p:nvPicPr>
          <p:cNvPr id="250" name="Imagen" descr="Image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70419" y="1872554"/>
            <a:ext cx="8085063" cy="1138570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hueOff val="348544"/>
                <a:lumOff val="7139"/>
              </a:schemeClr>
            </a:gs>
            <a:gs pos="100000">
              <a:schemeClr val="accent1">
                <a:lumOff val="-13575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SEDIMENTACIÓN Y ROCAS SEDIMENTARIAS - CONCEPTOS BÁSICO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4000" spc="-79"/>
            </a:lvl1pPr>
          </a:lstStyle>
          <a:p>
            <a:r>
              <a:t>SEDIMENTACIÓN Y ROCAS SEDIMENTARIAS - CONCEPTOS BÁSICOS</a:t>
            </a:r>
          </a:p>
        </p:txBody>
      </p:sp>
      <p:sp>
        <p:nvSpPr>
          <p:cNvPr id="253" name="CUENCA DE SEDIMENTACIÓN"/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t>CUENCA DE SEDIMENTACIÓN</a:t>
            </a:r>
          </a:p>
        </p:txBody>
      </p:sp>
      <p:sp>
        <p:nvSpPr>
          <p:cNvPr id="254" name="Las cuencas sedimentarias son las áreas de la superficie terrestre en las que se depositan grandes cantidades de sedimentos…"/>
          <p:cNvSpPr txBox="1">
            <a:spLocks noGrp="1"/>
          </p:cNvSpPr>
          <p:nvPr>
            <p:ph type="body" sz="half" idx="1"/>
          </p:nvPr>
        </p:nvSpPr>
        <p:spPr>
          <a:xfrm>
            <a:off x="1083316" y="3895142"/>
            <a:ext cx="10706639" cy="8962735"/>
          </a:xfrm>
          <a:prstGeom prst="rect">
            <a:avLst/>
          </a:prstGeom>
          <a:gradFill>
            <a:gsLst>
              <a:gs pos="0">
                <a:schemeClr val="accent4">
                  <a:hueOff val="348544"/>
                  <a:lumOff val="7139"/>
                </a:schemeClr>
              </a:gs>
              <a:gs pos="100000">
                <a:schemeClr val="accent1">
                  <a:lumOff val="-13575"/>
                </a:schemeClr>
              </a:gs>
            </a:gsLst>
            <a:lin ang="5400000"/>
          </a:gradFill>
        </p:spPr>
        <p:txBody>
          <a:bodyPr/>
          <a:lstStyle/>
          <a:p>
            <a: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41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Las cuencas sedimentarias son las áreas de la superficie terrestre en las que se depositan grandes cantidades de sedimentos</a:t>
            </a:r>
          </a:p>
          <a:p>
            <a: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41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  <a:p>
            <a: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41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Las cuencas sedimentarias pasan por 3 etapas:</a:t>
            </a:r>
          </a:p>
          <a:p>
            <a: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41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1º Una fuerte subsidencia del fondo</a:t>
            </a:r>
          </a:p>
          <a:p>
            <a: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41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2º Acumulación de gran cantidad de sedimentos</a:t>
            </a:r>
          </a:p>
          <a:p>
            <a: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41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3º Cesa la subsidencia y se produce la colmatación de la cuenca, iniciándose los procesos compresivos</a:t>
            </a:r>
          </a:p>
        </p:txBody>
      </p:sp>
      <p:pic>
        <p:nvPicPr>
          <p:cNvPr id="255" name="Imagen" descr="Image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75768" y="2095500"/>
            <a:ext cx="12242801" cy="9525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hueOff val="348544"/>
                <a:lumOff val="7139"/>
              </a:schemeClr>
            </a:gs>
            <a:gs pos="100000">
              <a:schemeClr val="accent1">
                <a:lumOff val="-13575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7" name="Imagen" descr="Image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83888" y="3211841"/>
            <a:ext cx="9948034" cy="9948034"/>
          </a:xfrm>
          <a:prstGeom prst="rect">
            <a:avLst/>
          </a:prstGeom>
          <a:ln w="12700">
            <a:miter lim="400000"/>
          </a:ln>
        </p:spPr>
      </p:pic>
      <p:sp>
        <p:nvSpPr>
          <p:cNvPr id="258" name="SEDIMENTACIÓN Y ROCAS SEDIMENTARIAS - CONCEPTOS BÁSICO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4000" spc="-79"/>
            </a:lvl1pPr>
          </a:lstStyle>
          <a:p>
            <a:r>
              <a:t>SEDIMENTACIÓN Y ROCAS SEDIMENTARIAS - CONCEPTOS BÁSICOS</a:t>
            </a:r>
          </a:p>
        </p:txBody>
      </p:sp>
      <p:sp>
        <p:nvSpPr>
          <p:cNvPr id="259" name="TIPOS DE CUENCA DE SEDIMENTACIÓN"/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t>TIPOS DE CUENCA DE SEDIMENTACIÓN</a:t>
            </a:r>
          </a:p>
        </p:txBody>
      </p:sp>
      <p:sp>
        <p:nvSpPr>
          <p:cNvPr id="260" name="CUENCAS SEDIMENTARIAS ACTIVAS: áreas actualmente subsidentes, donde se están depositando grandes cantidades de sedimentos"/>
          <p:cNvSpPr txBox="1">
            <a:spLocks noGrp="1"/>
          </p:cNvSpPr>
          <p:nvPr>
            <p:ph type="body" sz="quarter" idx="1"/>
          </p:nvPr>
        </p:nvSpPr>
        <p:spPr>
          <a:xfrm>
            <a:off x="1342721" y="3835540"/>
            <a:ext cx="10348175" cy="4260561"/>
          </a:xfrm>
          <a:prstGeom prst="rect">
            <a:avLst/>
          </a:prstGeom>
          <a:gradFill>
            <a:gsLst>
              <a:gs pos="0">
                <a:schemeClr val="accent4">
                  <a:hueOff val="348544"/>
                  <a:lumOff val="7139"/>
                </a:schemeClr>
              </a:gs>
              <a:gs pos="100000">
                <a:schemeClr val="accent1">
                  <a:lumOff val="-13575"/>
                </a:schemeClr>
              </a:gs>
            </a:gsLst>
            <a:lin ang="5400000"/>
          </a:gradFill>
        </p:spPr>
        <p:txBody>
          <a:bodyPr/>
          <a:lstStyle>
            <a:lvl1pPr>
              <a:defRPr sz="5000"/>
            </a:lvl1pPr>
          </a:lstStyle>
          <a:p>
            <a:r>
              <a:t>CUENCAS SEDIMENTARIAS ACTIVAS: áreas actualmente subsidentes, donde se están depositando grandes cantidades de sedimentos</a:t>
            </a:r>
          </a:p>
        </p:txBody>
      </p:sp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hueOff val="348544"/>
                <a:lumOff val="7139"/>
              </a:schemeClr>
            </a:gs>
            <a:gs pos="100000">
              <a:schemeClr val="accent1">
                <a:lumOff val="-13575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SEDIMENTACIÓN Y ROCAS SEDIMENTARIAS - CONCEPTOS BÁSICO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4000" spc="-79"/>
            </a:lvl1pPr>
          </a:lstStyle>
          <a:p>
            <a:r>
              <a:t>SEDIMENTACIÓN Y ROCAS SEDIMENTARIAS - CONCEPTOS BÁSICOS</a:t>
            </a:r>
          </a:p>
        </p:txBody>
      </p:sp>
      <p:sp>
        <p:nvSpPr>
          <p:cNvPr id="273" name="TIPOS DE AMBIENTES DEPOSICIONALES"/>
          <p:cNvSpPr txBox="1">
            <a:spLocks noGrp="1"/>
          </p:cNvSpPr>
          <p:nvPr>
            <p:ph type="body" idx="21"/>
          </p:nvPr>
        </p:nvSpPr>
        <p:spPr>
          <a:xfrm>
            <a:off x="1206500" y="1779035"/>
            <a:ext cx="21971000" cy="93477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t>TIPOS DE AMBIENTES DEPOSICIONALES</a:t>
            </a:r>
          </a:p>
        </p:txBody>
      </p:sp>
      <p:pic>
        <p:nvPicPr>
          <p:cNvPr id="274" name="Imagen" descr="Imagen"/>
          <p:cNvPicPr>
            <a:picLocks noChangeAspect="1"/>
          </p:cNvPicPr>
          <p:nvPr/>
        </p:nvPicPr>
        <p:blipFill>
          <a:blip r:embed="rId2"/>
          <a:srcRect l="11472" t="30350" r="6865"/>
          <a:stretch>
            <a:fillRect/>
          </a:stretch>
        </p:blipFill>
        <p:spPr>
          <a:xfrm>
            <a:off x="8379280" y="2869949"/>
            <a:ext cx="15270448" cy="9778325"/>
          </a:xfrm>
          <a:prstGeom prst="rect">
            <a:avLst/>
          </a:prstGeom>
          <a:ln w="12700">
            <a:miter lim="400000"/>
          </a:ln>
        </p:spPr>
      </p:pic>
      <p:sp>
        <p:nvSpPr>
          <p:cNvPr id="275" name="AMBIENTES CONTINENTALES…"/>
          <p:cNvSpPr txBox="1"/>
          <p:nvPr/>
        </p:nvSpPr>
        <p:spPr>
          <a:xfrm>
            <a:off x="1131133" y="5080370"/>
            <a:ext cx="7611365" cy="5357366"/>
          </a:xfrm>
          <a:prstGeom prst="rect">
            <a:avLst/>
          </a:prstGeom>
          <a:gradFill>
            <a:gsLst>
              <a:gs pos="0">
                <a:schemeClr val="accent4">
                  <a:hueOff val="348544"/>
                  <a:lumOff val="7139"/>
                </a:schemeClr>
              </a:gs>
              <a:gs pos="100000">
                <a:schemeClr val="accent1">
                  <a:lumOff val="-13575"/>
                </a:schemeClr>
              </a:gs>
            </a:gsLst>
            <a:lin ang="5400000"/>
          </a:gradFill>
          <a:ln w="254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228600" indent="-228600" algn="l" defTabSz="825500">
              <a:spcBef>
                <a:spcPts val="13300"/>
              </a:spcBef>
              <a:buSzPct val="100000"/>
              <a:buChar char="•"/>
              <a:defRPr sz="40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AMBIENTES CONTINENTALES</a:t>
            </a:r>
          </a:p>
          <a:p>
            <a:pPr marL="228600" indent="-228600" algn="l" defTabSz="825500">
              <a:spcBef>
                <a:spcPts val="13300"/>
              </a:spcBef>
              <a:buSzPct val="100000"/>
              <a:buChar char="•"/>
              <a:defRPr sz="40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AMBIENTES DE TRANSICIÓN</a:t>
            </a:r>
          </a:p>
          <a:p>
            <a:pPr marL="228600" indent="-228600" algn="l" defTabSz="825500">
              <a:spcBef>
                <a:spcPts val="13300"/>
              </a:spcBef>
              <a:buSzPct val="100000"/>
              <a:buChar char="•"/>
              <a:defRPr sz="40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AMBIENTES MARINOS</a:t>
            </a:r>
          </a:p>
        </p:txBody>
      </p:sp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hueOff val="348544"/>
                <a:lumOff val="7139"/>
              </a:schemeClr>
            </a:gs>
            <a:gs pos="100000">
              <a:schemeClr val="accent1">
                <a:lumOff val="-13575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SEDIMENTACIÓN Y ROCAS SEDIMENTARIAS - CONCEPTOS BÁSICO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4000" spc="-79"/>
            </a:lvl1pPr>
          </a:lstStyle>
          <a:p>
            <a:r>
              <a:t>SEDIMENTACIÓN Y ROCAS SEDIMENTARIAS - CONCEPTOS BÁSICOS</a:t>
            </a:r>
          </a:p>
        </p:txBody>
      </p:sp>
      <p:sp>
        <p:nvSpPr>
          <p:cNvPr id="304" name="ESTRATIFICACIÓN"/>
          <p:cNvSpPr txBox="1">
            <a:spLocks noGrp="1"/>
          </p:cNvSpPr>
          <p:nvPr>
            <p:ph type="body" idx="21"/>
          </p:nvPr>
        </p:nvSpPr>
        <p:spPr>
          <a:xfrm>
            <a:off x="1206500" y="1986558"/>
            <a:ext cx="21971000" cy="9347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t>ESTRATIFICACIÓN</a:t>
            </a:r>
          </a:p>
        </p:txBody>
      </p:sp>
      <p:sp>
        <p:nvSpPr>
          <p:cNvPr id="305" name="Propiedad de los sedimentos y rocas sedimentarias de presentarse en capas, denominadas ESTRATOS…"/>
          <p:cNvSpPr txBox="1"/>
          <p:nvPr/>
        </p:nvSpPr>
        <p:spPr>
          <a:xfrm>
            <a:off x="1234895" y="3930930"/>
            <a:ext cx="5980325" cy="5854139"/>
          </a:xfrm>
          <a:prstGeom prst="rect">
            <a:avLst/>
          </a:prstGeom>
          <a:gradFill>
            <a:gsLst>
              <a:gs pos="0">
                <a:schemeClr val="accent4">
                  <a:hueOff val="348544"/>
                  <a:lumOff val="7139"/>
                </a:schemeClr>
              </a:gs>
              <a:gs pos="100000">
                <a:schemeClr val="accent1">
                  <a:lumOff val="-13575"/>
                </a:schemeClr>
              </a:gs>
            </a:gsLst>
            <a:lin ang="5400000"/>
          </a:gradFill>
          <a:ln w="254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228600" indent="-228600" algn="l" defTabSz="825500">
              <a:spcBef>
                <a:spcPts val="5600"/>
              </a:spcBef>
              <a:buSzPct val="100000"/>
              <a:buChar char="•"/>
              <a:defRPr sz="36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 Propiedad de los sedimentos y rocas sedimentarias de presentarse en capas, denominadas ESTRATOS</a:t>
            </a:r>
          </a:p>
          <a:p>
            <a:pPr marL="228600" indent="-228600" algn="l" defTabSz="825500">
              <a:spcBef>
                <a:spcPts val="5600"/>
              </a:spcBef>
              <a:buSzPct val="100000"/>
              <a:buChar char="•"/>
              <a:defRPr sz="36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La ciencia que estudia las propiedades de los estratos es la ESTRATIGRAFÍA</a:t>
            </a:r>
          </a:p>
        </p:txBody>
      </p:sp>
      <p:pic>
        <p:nvPicPr>
          <p:cNvPr id="306" name="Imagen" descr="Image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10953" y="3383918"/>
            <a:ext cx="16256001" cy="91440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hueOff val="348544"/>
                <a:lumOff val="7139"/>
              </a:schemeClr>
            </a:gs>
            <a:gs pos="100000">
              <a:schemeClr val="accent1">
                <a:lumOff val="-13575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SEDIMENTACIÓN Y ROCAS SEDIMENTARIAS - CONCEPTOS BÁSICO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4000" spc="-79"/>
            </a:lvl1pPr>
          </a:lstStyle>
          <a:p>
            <a:r>
              <a:t>SEDIMENTACIÓN Y ROCAS SEDIMENTARIAS - CONCEPTOS BÁSICOS</a:t>
            </a:r>
          </a:p>
        </p:txBody>
      </p:sp>
      <p:sp>
        <p:nvSpPr>
          <p:cNvPr id="329" name="ESTRATOS"/>
          <p:cNvSpPr txBox="1">
            <a:spLocks noGrp="1"/>
          </p:cNvSpPr>
          <p:nvPr>
            <p:ph type="body" idx="21"/>
          </p:nvPr>
        </p:nvSpPr>
        <p:spPr>
          <a:xfrm>
            <a:off x="1206500" y="1986558"/>
            <a:ext cx="21971000" cy="9347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t>ESTRATOS</a:t>
            </a:r>
          </a:p>
        </p:txBody>
      </p:sp>
      <p:pic>
        <p:nvPicPr>
          <p:cNvPr id="330" name="Imagen" descr="Image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7703" y="3590846"/>
            <a:ext cx="12593849" cy="9571327"/>
          </a:xfrm>
          <a:prstGeom prst="rect">
            <a:avLst/>
          </a:prstGeom>
          <a:ln w="12700">
            <a:miter lim="400000"/>
          </a:ln>
        </p:spPr>
      </p:pic>
      <p:sp>
        <p:nvSpPr>
          <p:cNvPr id="331" name="El contenido FOSILÍFERO son los restos de seres vivos que aparecen en el estrato y que informan del ambiente sedimentario y de la edad de las rocas"/>
          <p:cNvSpPr txBox="1"/>
          <p:nvPr/>
        </p:nvSpPr>
        <p:spPr>
          <a:xfrm>
            <a:off x="1333577" y="3001104"/>
            <a:ext cx="11605316" cy="1790139"/>
          </a:xfrm>
          <a:prstGeom prst="rect">
            <a:avLst/>
          </a:prstGeom>
          <a:gradFill>
            <a:gsLst>
              <a:gs pos="0">
                <a:schemeClr val="accent4">
                  <a:hueOff val="348544"/>
                  <a:lumOff val="7139"/>
                </a:schemeClr>
              </a:gs>
              <a:gs pos="100000">
                <a:schemeClr val="accent1">
                  <a:lumOff val="-13575"/>
                </a:schemeClr>
              </a:gs>
            </a:gsLst>
            <a:lin ang="5400000"/>
          </a:gradFill>
          <a:ln w="254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marL="228600" indent="-228600" algn="l" defTabSz="825500">
              <a:spcBef>
                <a:spcPts val="5600"/>
              </a:spcBef>
              <a:buSzPct val="100000"/>
              <a:buChar char="•"/>
              <a:defRPr sz="36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El contenido FOSILÍFERO son los restos de seres vivos que aparecen en el estrato y que informan del ambiente sedimentario y de la edad de las rocas</a:t>
            </a:r>
          </a:p>
        </p:txBody>
      </p:sp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hueOff val="348544"/>
                <a:lumOff val="7139"/>
              </a:schemeClr>
            </a:gs>
            <a:gs pos="100000">
              <a:schemeClr val="accent1">
                <a:lumOff val="-13575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8" name="Imagen" descr="Image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2711" y="3824158"/>
            <a:ext cx="12726084" cy="9549687"/>
          </a:xfrm>
          <a:prstGeom prst="rect">
            <a:avLst/>
          </a:prstGeom>
          <a:ln w="12700">
            <a:miter lim="400000"/>
          </a:ln>
        </p:spPr>
      </p:pic>
      <p:sp>
        <p:nvSpPr>
          <p:cNvPr id="339" name="SEDIMENTACIÓN Y ROCAS SEDIMENTARIAS - CONCEPTOS BÁSICO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4000" spc="-79"/>
            </a:lvl1pPr>
          </a:lstStyle>
          <a:p>
            <a:r>
              <a:t>SEDIMENTACIÓN Y ROCAS SEDIMENTARIAS - CONCEPTOS BÁSICOS</a:t>
            </a:r>
          </a:p>
        </p:txBody>
      </p:sp>
      <p:sp>
        <p:nvSpPr>
          <p:cNvPr id="340" name="ESTRUCTURAS SEDIMENTARIAS"/>
          <p:cNvSpPr txBox="1">
            <a:spLocks noGrp="1"/>
          </p:cNvSpPr>
          <p:nvPr>
            <p:ph type="body" idx="21"/>
          </p:nvPr>
        </p:nvSpPr>
        <p:spPr>
          <a:xfrm>
            <a:off x="1206500" y="1986558"/>
            <a:ext cx="21971000" cy="9347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t>ESTRUCTURAS SEDIMENTARIAS</a:t>
            </a:r>
          </a:p>
        </p:txBody>
      </p:sp>
      <p:sp>
        <p:nvSpPr>
          <p:cNvPr id="341" name="Las ESTRUCTURAS SEDIMENTARIAS son el resultado de los procesos físicos y biológicos que afectan al sedimento, que quedan registradas en el mismo o en las rocas sedimentarias tras la diagénesis."/>
          <p:cNvSpPr txBox="1"/>
          <p:nvPr/>
        </p:nvSpPr>
        <p:spPr>
          <a:xfrm>
            <a:off x="1136515" y="3229438"/>
            <a:ext cx="22577791" cy="1231339"/>
          </a:xfrm>
          <a:prstGeom prst="rect">
            <a:avLst/>
          </a:prstGeom>
          <a:gradFill>
            <a:gsLst>
              <a:gs pos="0">
                <a:schemeClr val="accent4">
                  <a:hueOff val="348544"/>
                  <a:lumOff val="7139"/>
                </a:schemeClr>
              </a:gs>
              <a:gs pos="100000">
                <a:schemeClr val="accent1">
                  <a:lumOff val="-13575"/>
                </a:schemeClr>
              </a:gs>
            </a:gsLst>
            <a:lin ang="5400000"/>
          </a:gradFill>
          <a:ln w="254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marL="228600" indent="-228600" algn="l" defTabSz="825500">
              <a:spcBef>
                <a:spcPts val="5600"/>
              </a:spcBef>
              <a:buSzPct val="100000"/>
              <a:buChar char="•"/>
              <a:defRPr sz="36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Las ESTRUCTURAS SEDIMENTARIAS son el resultado de los procesos físicos y biológicos que afectan al sedimento, que quedan registradas en el mismo o en las rocas sedimentarias tras la diagénesis.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EDIMENTACIÓN Y ROCAS SEDIMENTARIA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5000" spc="-100"/>
            </a:lvl1pPr>
          </a:lstStyle>
          <a:p>
            <a:r>
              <a:t>SEDIMENTACIÓN Y ROCAS SEDIMENTARIAS</a:t>
            </a:r>
          </a:p>
        </p:txBody>
      </p:sp>
      <p:sp>
        <p:nvSpPr>
          <p:cNvPr id="157" name="CONCEPTOS BÁSICOS - INTRODUCCIÓN"/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t>CONCEPTOS BÁSICOS - INTRODUCCIÓN</a:t>
            </a:r>
          </a:p>
        </p:txBody>
      </p:sp>
      <p:sp>
        <p:nvSpPr>
          <p:cNvPr id="158" name="SEDIMENTOS Y ROCAS SEDIMENTARIAS SON MATERIALES POCO ABUNDANTES EN LA CORTEZA (ALGO MÁS DEL 5%)"/>
          <p:cNvSpPr txBox="1">
            <a:spLocks noGrp="1"/>
          </p:cNvSpPr>
          <p:nvPr>
            <p:ph type="body" sz="quarter" idx="1"/>
          </p:nvPr>
        </p:nvSpPr>
        <p:spPr>
          <a:xfrm>
            <a:off x="1362142" y="4883705"/>
            <a:ext cx="10852126" cy="5587472"/>
          </a:xfrm>
          <a:prstGeom prst="rect">
            <a:avLst/>
          </a:prstGeom>
        </p:spPr>
        <p:txBody>
          <a:bodyPr/>
          <a:lstStyle/>
          <a:p>
            <a:r>
              <a:t>SEDIMENTOS Y ROCAS SEDIMENTARIAS SON MATERIALES POCO ABUNDANTES EN LA CORTEZA (ALGO MÁS DEL 5%)</a:t>
            </a:r>
          </a:p>
        </p:txBody>
      </p:sp>
      <p:pic>
        <p:nvPicPr>
          <p:cNvPr id="159" name="Imagen" descr="Image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48311" y="3701674"/>
            <a:ext cx="9225684" cy="922568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EDIMENTACIÓN Y ROCAS SEDIMENTARIA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2340805">
              <a:defRPr sz="8160" spc="-163"/>
            </a:lvl1pPr>
          </a:lstStyle>
          <a:p>
            <a:r>
              <a:t>SEDIMENTACIÓN Y ROCAS SEDIMENTARIAS</a:t>
            </a:r>
          </a:p>
        </p:txBody>
      </p:sp>
      <p:sp>
        <p:nvSpPr>
          <p:cNvPr id="163" name="SE SITÚAN EN LA CAPA MÁS SUPERFICIAL"/>
          <p:cNvSpPr txBox="1">
            <a:spLocks noGrp="1"/>
          </p:cNvSpPr>
          <p:nvPr>
            <p:ph type="body" sz="quarter" idx="1"/>
          </p:nvPr>
        </p:nvSpPr>
        <p:spPr>
          <a:xfrm>
            <a:off x="1206500" y="2665460"/>
            <a:ext cx="21971000" cy="299414"/>
          </a:xfrm>
          <a:prstGeom prst="rect">
            <a:avLst/>
          </a:prstGeom>
        </p:spPr>
        <p:txBody>
          <a:bodyPr>
            <a:normAutofit fontScale="25000" lnSpcReduction="20000"/>
          </a:bodyPr>
          <a:lstStyle/>
          <a:p>
            <a:endParaRPr dirty="0"/>
          </a:p>
          <a:p>
            <a:r>
              <a:rPr sz="21600" dirty="0"/>
              <a:t>SE SITÚAN EN LA CAPA MÁS SUPERFICIAL</a:t>
            </a:r>
          </a:p>
        </p:txBody>
      </p:sp>
      <p:pic>
        <p:nvPicPr>
          <p:cNvPr id="164" name="Imagen" descr="Image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0142" y="5283630"/>
            <a:ext cx="18445469" cy="684499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EDIMENTACIÓN Y ROCAS SEDIMENTARIA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5000" spc="-100"/>
            </a:lvl1pPr>
          </a:lstStyle>
          <a:p>
            <a:r>
              <a:t>SEDIMENTACIÓN Y ROCAS SEDIMENTARIAS</a:t>
            </a:r>
          </a:p>
        </p:txBody>
      </p:sp>
      <p:sp>
        <p:nvSpPr>
          <p:cNvPr id="168" name="TIENEN ELEVADO INTERÉS ECONÓMICO: CONTIENEN MENAS DE CARBÓN, GAS NATURAL, PETRÓLEO, COMBUSTIBLES NUCLEARES, ALUMINIO, HIERRO , MANGANESO"/>
          <p:cNvSpPr txBox="1">
            <a:spLocks noGrp="1"/>
          </p:cNvSpPr>
          <p:nvPr>
            <p:ph type="body" sz="quarter" idx="1"/>
          </p:nvPr>
        </p:nvSpPr>
        <p:spPr>
          <a:xfrm>
            <a:off x="921155" y="3587499"/>
            <a:ext cx="21971001" cy="2252175"/>
          </a:xfrm>
          <a:prstGeom prst="rect">
            <a:avLst/>
          </a:prstGeom>
        </p:spPr>
        <p:txBody>
          <a:bodyPr/>
          <a:lstStyle/>
          <a:p>
            <a:r>
              <a:t>TIENEN ELEVADO INTERÉS ECONÓMICO: CONTIENEN MENAS DE CARBÓN, GAS NATURAL, PETRÓLEO, COMBUSTIBLES NUCLEARES, ALUMINIO, HIERRO , MANGANESO</a:t>
            </a:r>
          </a:p>
        </p:txBody>
      </p:sp>
      <p:pic>
        <p:nvPicPr>
          <p:cNvPr id="169" name="Imagen" descr="Imagen"/>
          <p:cNvPicPr>
            <a:picLocks noChangeAspect="1"/>
          </p:cNvPicPr>
          <p:nvPr/>
        </p:nvPicPr>
        <p:blipFill>
          <a:blip r:embed="rId2"/>
          <a:srcRect t="24552" b="13099"/>
          <a:stretch>
            <a:fillRect/>
          </a:stretch>
        </p:blipFill>
        <p:spPr>
          <a:xfrm>
            <a:off x="6251259" y="5660851"/>
            <a:ext cx="15971176" cy="747617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EDIMENTACIÓN Y ROCAS SEDIMENTARIA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5000" spc="-100"/>
            </a:lvl1pPr>
          </a:lstStyle>
          <a:p>
            <a:r>
              <a:t>SEDIMENTACIÓN Y ROCAS SEDIMENTARIAS</a:t>
            </a:r>
          </a:p>
        </p:txBody>
      </p:sp>
      <p:sp>
        <p:nvSpPr>
          <p:cNvPr id="173" name="APORTAN INFORMACIÓN IMPORTANTE PARA EL ESTUDIO DE LA HISTORIA TERRESTRE: FÓSILES, ESTRUCTURAS SEDIMENTARIAS, ETC."/>
          <p:cNvSpPr txBox="1">
            <a:spLocks noGrp="1"/>
          </p:cNvSpPr>
          <p:nvPr>
            <p:ph type="body" sz="quarter" idx="1"/>
          </p:nvPr>
        </p:nvSpPr>
        <p:spPr>
          <a:xfrm>
            <a:off x="1206500" y="3380383"/>
            <a:ext cx="10037231" cy="4846072"/>
          </a:xfrm>
          <a:prstGeom prst="rect">
            <a:avLst/>
          </a:prstGeom>
        </p:spPr>
        <p:txBody>
          <a:bodyPr/>
          <a:lstStyle/>
          <a:p>
            <a:r>
              <a:t>APORTAN INFORMACIÓN IMPORTANTE PARA EL ESTUDIO DE LA HISTORIA TERRESTRE: FÓSILES, ESTRUCTURAS SEDIMENTARIAS, ETC.</a:t>
            </a:r>
          </a:p>
        </p:txBody>
      </p:sp>
      <p:pic>
        <p:nvPicPr>
          <p:cNvPr id="174" name="Imagen" descr="Image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8718" y="3260010"/>
            <a:ext cx="11988979" cy="9875538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5CA085A-3ECB-2F49-378C-57099D768E8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 flipH="1">
            <a:off x="23177499" y="2743200"/>
            <a:ext cx="120197" cy="437542"/>
          </a:xfrm>
        </p:spPr>
        <p:txBody>
          <a:bodyPr>
            <a:normAutofit fontScale="47500" lnSpcReduction="20000"/>
          </a:bodyPr>
          <a:lstStyle/>
          <a:p>
            <a:endParaRPr lang="es-ES" dirty="0"/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EDIMENTACIÓN Y ROCAS SEDIMENTARIA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5000" spc="-100"/>
            </a:lvl1pPr>
          </a:lstStyle>
          <a:p>
            <a:r>
              <a:t>SEDIMENTACIÓN Y ROCAS SEDIMENTARIAS</a:t>
            </a:r>
          </a:p>
        </p:txBody>
      </p:sp>
      <p:sp>
        <p:nvSpPr>
          <p:cNvPr id="177" name="CONCEPTOS BÁSICOS - SEDIMENTOS"/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t>CONCEPTOS BÁSICOS - SEDIMENTOS</a:t>
            </a:r>
          </a:p>
        </p:txBody>
      </p:sp>
      <p:sp>
        <p:nvSpPr>
          <p:cNvPr id="178" name="LOS SEDIMENTOS SON  UN AGREGADO DE PARTÍCULAS SUELTAS, TRANSPORTADOS POR LOS AGENTES (RÍOS, GLACIARES, VIENTO, ETC.) QUE SE ACUMULAN EN LAS ZONAS MENOS ENERGÉTICAS O EN PERÍODOS DE TRANQUILIDAD."/>
          <p:cNvSpPr txBox="1">
            <a:spLocks noGrp="1"/>
          </p:cNvSpPr>
          <p:nvPr>
            <p:ph type="body" sz="quarter" idx="1"/>
          </p:nvPr>
        </p:nvSpPr>
        <p:spPr>
          <a:xfrm>
            <a:off x="1465904" y="4433188"/>
            <a:ext cx="8150184" cy="7886643"/>
          </a:xfrm>
          <a:prstGeom prst="rect">
            <a:avLst/>
          </a:prstGeom>
          <a:gradFill>
            <a:gsLst>
              <a:gs pos="0">
                <a:schemeClr val="accent4">
                  <a:hueOff val="348544"/>
                  <a:lumOff val="7139"/>
                </a:schemeClr>
              </a:gs>
              <a:gs pos="100000">
                <a:schemeClr val="accent1">
                  <a:lumOff val="-13575"/>
                </a:schemeClr>
              </a:gs>
            </a:gsLst>
            <a:lin ang="5400000"/>
          </a:gradFill>
        </p:spPr>
        <p:txBody>
          <a:bodyPr/>
          <a:lstStyle/>
          <a:p>
            <a:pPr marL="0" indent="0" defTabSz="726440">
              <a:lnSpc>
                <a:spcPct val="100000"/>
              </a:lnSpc>
              <a:spcBef>
                <a:spcPts val="0"/>
              </a:spcBef>
              <a:buSzTx/>
              <a:buNone/>
              <a:defRPr sz="4576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LOS </a:t>
            </a:r>
            <a:r>
              <a:rPr b="1">
                <a:latin typeface="+mn-lt"/>
                <a:ea typeface="+mn-ea"/>
                <a:cs typeface="+mn-cs"/>
                <a:sym typeface="Helvetica Neue"/>
              </a:rPr>
              <a:t>SEDIMENTOS</a:t>
            </a:r>
            <a:r>
              <a:t> SON  UN AGREGADO DE PARTÍCULAS SUELTAS, TRANSPORTADOS POR LOS AGENTES (RÍOS, GLACIARES, VIENTO, ETC.) QUE SE ACUMULAN EN LAS ZONAS MENOS ENERGÉTICAS O EN PERÍODOS DE TRANQUILIDAD.</a:t>
            </a:r>
          </a:p>
        </p:txBody>
      </p:sp>
      <p:pic>
        <p:nvPicPr>
          <p:cNvPr id="179" name="Imagen" descr="Image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80553" y="4433188"/>
            <a:ext cx="13035773" cy="788664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hueOff val="348544"/>
                <a:lumOff val="7139"/>
              </a:schemeClr>
            </a:gs>
            <a:gs pos="100000">
              <a:schemeClr val="accent1">
                <a:lumOff val="-13575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SEDIMENTACIÓN Y ROCAS SEDIMENTARIAS - CONCEPTOS BÁSICOS -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>
              <a:defRPr sz="4600" spc="-91"/>
            </a:lvl1pPr>
          </a:lstStyle>
          <a:p>
            <a:r>
              <a:rPr sz="7200" dirty="0"/>
              <a:t>SEDIMENTACIÓN Y ROCAS SEDIMENTARIAS</a:t>
            </a:r>
          </a:p>
        </p:txBody>
      </p:sp>
      <p:sp>
        <p:nvSpPr>
          <p:cNvPr id="218" name="Las ROCAS SEDIMENTARIAS se forman en la zona más superficial de la corteza (presión y temperatura similares a las de la superficie).…"/>
          <p:cNvSpPr txBox="1">
            <a:spLocks noGrp="1"/>
          </p:cNvSpPr>
          <p:nvPr>
            <p:ph type="body" sz="half" idx="1"/>
          </p:nvPr>
        </p:nvSpPr>
        <p:spPr>
          <a:xfrm>
            <a:off x="1151767" y="3812814"/>
            <a:ext cx="9191908" cy="8351196"/>
          </a:xfrm>
          <a:prstGeom prst="rect">
            <a:avLst/>
          </a:prstGeom>
          <a:gradFill>
            <a:gsLst>
              <a:gs pos="0">
                <a:schemeClr val="accent4">
                  <a:hueOff val="348544"/>
                  <a:lumOff val="7139"/>
                </a:schemeClr>
              </a:gs>
              <a:gs pos="100000">
                <a:schemeClr val="accent1">
                  <a:lumOff val="-13575"/>
                </a:schemeClr>
              </a:gs>
            </a:gsLst>
            <a:lin ang="5400000"/>
          </a:gradFill>
        </p:spPr>
        <p:txBody>
          <a:bodyPr/>
          <a:lstStyle/>
          <a:p>
            <a:pPr marL="603504" indent="-603504" defTabSz="2413955">
              <a:spcBef>
                <a:spcPts val="4400"/>
              </a:spcBef>
              <a:defRPr sz="4653"/>
            </a:pPr>
            <a:r>
              <a:t>Las ROCAS SEDIMENTARIAS se forman en la zona más superficial de la corteza (presión y temperatura similares a las de la superficie).</a:t>
            </a:r>
          </a:p>
          <a:p>
            <a:pPr marL="603504" indent="-603504" defTabSz="2413955">
              <a:spcBef>
                <a:spcPts val="4400"/>
              </a:spcBef>
              <a:defRPr sz="4653"/>
            </a:pPr>
            <a:r>
              <a:t>Se conocen también por el nombre de ROCAS EXÓGENAS</a:t>
            </a:r>
          </a:p>
          <a:p>
            <a:pPr marL="603504" indent="-603504" defTabSz="2413955">
              <a:spcBef>
                <a:spcPts val="4400"/>
              </a:spcBef>
              <a:defRPr sz="4653"/>
            </a:pPr>
            <a:r>
              <a:t>LITOGÉNESIS es el conjunto de procesos que originan una ROCA SEDIMENTARIA  a partir de los SEDIMENTOS</a:t>
            </a:r>
          </a:p>
        </p:txBody>
      </p:sp>
      <p:pic>
        <p:nvPicPr>
          <p:cNvPr id="219" name="Imagen" descr="Image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08674" y="3342902"/>
            <a:ext cx="12932977" cy="868202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hueOff val="348544"/>
                <a:lumOff val="7139"/>
              </a:schemeClr>
            </a:gs>
            <a:gs pos="100000">
              <a:schemeClr val="accent1">
                <a:lumOff val="-13575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EDIMENTACIÓN Y ROCAS SEDIMENTARIAS - CONCEPTOS BÁSICO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4300" spc="-85"/>
            </a:lvl1pPr>
          </a:lstStyle>
          <a:p>
            <a:r>
              <a:t>SEDIMENTACIÓN Y ROCAS SEDIMENTARIAS - CONCEPTOS BÁSICOS</a:t>
            </a:r>
          </a:p>
        </p:txBody>
      </p:sp>
      <p:sp>
        <p:nvSpPr>
          <p:cNvPr id="222" name="TRANSPORTE"/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t>TRANSPORTE</a:t>
            </a:r>
          </a:p>
        </p:txBody>
      </p:sp>
      <p:sp>
        <p:nvSpPr>
          <p:cNvPr id="223" name="Las partículas obtenidas tras la METEORIZACIÓN son transportadas hasta las cuencas sedimentarias…"/>
          <p:cNvSpPr txBox="1">
            <a:spLocks noGrp="1"/>
          </p:cNvSpPr>
          <p:nvPr>
            <p:ph type="body" sz="half" idx="1"/>
          </p:nvPr>
        </p:nvSpPr>
        <p:spPr>
          <a:xfrm>
            <a:off x="978740" y="3542440"/>
            <a:ext cx="9069726" cy="9045568"/>
          </a:xfrm>
          <a:prstGeom prst="rect">
            <a:avLst/>
          </a:prstGeom>
          <a:gradFill>
            <a:gsLst>
              <a:gs pos="0">
                <a:schemeClr val="accent4">
                  <a:hueOff val="348544"/>
                  <a:lumOff val="7139"/>
                </a:schemeClr>
              </a:gs>
              <a:gs pos="100000">
                <a:schemeClr val="accent1">
                  <a:lumOff val="-13575"/>
                </a:schemeClr>
              </a:gs>
            </a:gsLst>
            <a:lin ang="5400000"/>
          </a:gradFill>
        </p:spPr>
        <p:txBody>
          <a:bodyPr/>
          <a:lstStyle/>
          <a:p>
            <a:pPr marL="481584" indent="-481584" defTabSz="1926287">
              <a:spcBef>
                <a:spcPts val="3500"/>
              </a:spcBef>
              <a:defRPr sz="4108"/>
            </a:pPr>
            <a:r>
              <a:t>Las partículas obtenidas tras la METEORIZACIÓN son transportadas hasta las cuencas sedimentarias</a:t>
            </a:r>
          </a:p>
          <a:p>
            <a:pPr marL="481584" indent="-481584" defTabSz="1926287">
              <a:spcBef>
                <a:spcPts val="3500"/>
              </a:spcBef>
              <a:defRPr sz="4108"/>
            </a:pPr>
            <a:r>
              <a:t>Durante el transporte continúa la alteración de las partículas del sedimento: se modifican el tamaño, la forma (redondeo) y la composición, hasta que se depositan.</a:t>
            </a:r>
          </a:p>
          <a:p>
            <a:pPr marL="481584" indent="-481584" defTabSz="1926287">
              <a:spcBef>
                <a:spcPts val="3500"/>
              </a:spcBef>
              <a:defRPr sz="4108"/>
            </a:pPr>
            <a:r>
              <a:t>Cuanto más largo sea el transporte mayor será la transformación del sedimento: mayor redondeo y selección.</a:t>
            </a:r>
          </a:p>
        </p:txBody>
      </p:sp>
      <p:pic>
        <p:nvPicPr>
          <p:cNvPr id="224" name="Imagen" descr="Image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99142" y="3690779"/>
            <a:ext cx="13226879" cy="771568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hueOff val="348544"/>
                <a:lumOff val="7139"/>
              </a:schemeClr>
            </a:gs>
            <a:gs pos="100000">
              <a:schemeClr val="accent1">
                <a:lumOff val="-13575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SEDIMENTACIÓN Y ROCAS SEDIMENTARIAS - CONCEPTOS BÁSICO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4600" spc="-91"/>
            </a:lvl1pPr>
          </a:lstStyle>
          <a:p>
            <a:r>
              <a:t>SEDIMENTACIÓN Y ROCAS SEDIMENTARIAS - CONCEPTOS BÁSICOS</a:t>
            </a:r>
          </a:p>
        </p:txBody>
      </p:sp>
      <p:sp>
        <p:nvSpPr>
          <p:cNvPr id="227" name="AGENTES DE TRANSPORTE"/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t> AGENTES DE TRANSPORTE</a:t>
            </a:r>
          </a:p>
        </p:txBody>
      </p:sp>
      <p:sp>
        <p:nvSpPr>
          <p:cNvPr id="228" name="Las partículas e iones obtenidos tras la meteorización son transportados por diferentes AGENTES DE TRANSPORTE: ríos, glaciares, viento, etc.…"/>
          <p:cNvSpPr txBox="1">
            <a:spLocks noGrp="1"/>
          </p:cNvSpPr>
          <p:nvPr>
            <p:ph type="body" sz="quarter" idx="1"/>
          </p:nvPr>
        </p:nvSpPr>
        <p:spPr>
          <a:xfrm>
            <a:off x="1367846" y="4461324"/>
            <a:ext cx="10102016" cy="6361243"/>
          </a:xfrm>
          <a:prstGeom prst="rect">
            <a:avLst/>
          </a:prstGeom>
          <a:gradFill>
            <a:gsLst>
              <a:gs pos="0">
                <a:schemeClr val="accent4">
                  <a:hueOff val="348544"/>
                  <a:lumOff val="7139"/>
                </a:schemeClr>
              </a:gs>
              <a:gs pos="100000">
                <a:schemeClr val="accent1">
                  <a:lumOff val="-13575"/>
                </a:schemeClr>
              </a:gs>
            </a:gsLst>
            <a:lin ang="5400000"/>
          </a:gradFill>
        </p:spPr>
        <p:txBody>
          <a:bodyPr/>
          <a:lstStyle/>
          <a:p>
            <a:pPr marL="609599" indent="-609599">
              <a:defRPr sz="4500"/>
            </a:pPr>
            <a:r>
              <a:t>Las partículas e iones obtenidos tras la meteorización son transportados por diferentes AGENTES DE TRANSPORTE: ríos, glaciares, viento, etc. </a:t>
            </a:r>
          </a:p>
          <a:p>
            <a:pPr marL="609599" indent="-609599">
              <a:defRPr sz="4500"/>
            </a:pPr>
            <a:r>
              <a:t>Dependiendo del agente que realice el transporte el resultado de transformación o deposición será diferente.</a:t>
            </a:r>
          </a:p>
        </p:txBody>
      </p:sp>
      <p:pic>
        <p:nvPicPr>
          <p:cNvPr id="229" name="Imagen" descr="Image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19652" y="3383918"/>
            <a:ext cx="12192001" cy="91440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30_BasicColor">
  <a:themeElements>
    <a:clrScheme name="30_BasicColor">
      <a:dk1>
        <a:srgbClr val="5E5E5E"/>
      </a:dk1>
      <a:lt1>
        <a:srgbClr val="003462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30_BasicColor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30_BasicCol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30_BasicColor">
  <a:themeElements>
    <a:clrScheme name="30_BasicColor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30_BasicColor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30_BasicCol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662</Words>
  <Application>Microsoft Office PowerPoint</Application>
  <PresentationFormat>Personalizado</PresentationFormat>
  <Paragraphs>68</Paragraphs>
  <Slides>19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2" baseType="lpstr">
      <vt:lpstr>Helvetica Neue</vt:lpstr>
      <vt:lpstr>Helvetica Neue Medium</vt:lpstr>
      <vt:lpstr>30_BasicColor</vt:lpstr>
      <vt:lpstr>     </vt:lpstr>
      <vt:lpstr>SEDIMENTACIÓN Y ROCAS SEDIMENTARIAS</vt:lpstr>
      <vt:lpstr>SEDIMENTACIÓN Y ROCAS SEDIMENTARIAS</vt:lpstr>
      <vt:lpstr>SEDIMENTACIÓN Y ROCAS SEDIMENTARIAS</vt:lpstr>
      <vt:lpstr>SEDIMENTACIÓN Y ROCAS SEDIMENTARIAS</vt:lpstr>
      <vt:lpstr>SEDIMENTACIÓN Y ROCAS SEDIMENTARIAS</vt:lpstr>
      <vt:lpstr>SEDIMENTACIÓN Y ROCAS SEDIMENTARIAS</vt:lpstr>
      <vt:lpstr>SEDIMENTACIÓN Y ROCAS SEDIMENTARIAS - CONCEPTOS BÁSICOS</vt:lpstr>
      <vt:lpstr>SEDIMENTACIÓN Y ROCAS SEDIMENTARIAS - CONCEPTOS BÁSICOS</vt:lpstr>
      <vt:lpstr>SEDIMENTACIÓN Y ROCAS SEDIMENTARIAS - CONCEPTOS BÁSICOS</vt:lpstr>
      <vt:lpstr>SEDIMENTACIÓN Y ROCAS SEDIMENTARIAS - CONCEPTOS BÁSICOS</vt:lpstr>
      <vt:lpstr>SEDIMENTACIÓN Y ROCAS SEDIMENTARIAS - CONCEPTOS BÁSICOS</vt:lpstr>
      <vt:lpstr>SEDIMENTACIÓN Y ROCAS SEDIMENTARIAS - CONCEPTOS BÁSICOS</vt:lpstr>
      <vt:lpstr>SEDIMENTACIÓN Y ROCAS SEDIMENTARIAS - CONCEPTOS BÁSICOS</vt:lpstr>
      <vt:lpstr>SEDIMENTACIÓN Y ROCAS SEDIMENTARIAS - CONCEPTOS BÁSICOS</vt:lpstr>
      <vt:lpstr>SEDIMENTACIÓN Y ROCAS SEDIMENTARIAS - CONCEPTOS BÁSICOS</vt:lpstr>
      <vt:lpstr>SEDIMENTACIÓN Y ROCAS SEDIMENTARIAS - CONCEPTOS BÁSICOS</vt:lpstr>
      <vt:lpstr>SEDIMENTACIÓN Y ROCAS SEDIMENTARIAS - CONCEPTOS BÁSICOS</vt:lpstr>
      <vt:lpstr>SEDIMENTACIÓN Y ROCAS SEDIMENTARIAS - CONCEPTOS BÁSICOS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Maria Sanz</cp:lastModifiedBy>
  <cp:revision>2</cp:revision>
  <dcterms:modified xsi:type="dcterms:W3CDTF">2026-08-12T13:09:00Z</dcterms:modified>
</cp:coreProperties>
</file>