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6" r:id="rId2"/>
    <p:sldId id="256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94660"/>
  </p:normalViewPr>
  <p:slideViewPr>
    <p:cSldViewPr>
      <p:cViewPr varScale="1">
        <p:scale>
          <a:sx n="78" d="100"/>
          <a:sy n="78" d="100"/>
        </p:scale>
        <p:origin x="83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B5E8F3-554E-4A20-9079-4FEC20425E72}" type="doc">
      <dgm:prSet loTypeId="urn:microsoft.com/office/officeart/2005/8/layout/process4" loCatId="process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52FA3368-84D0-4F22-B21C-476CFE180176}">
      <dgm:prSet/>
      <dgm:spPr/>
      <dgm:t>
        <a:bodyPr/>
        <a:lstStyle/>
        <a:p>
          <a:r>
            <a:rPr lang="es-CO"/>
            <a:t>Las principales causas de las sequías están relacionadas con cambios de las presiones atmosféricas y alteraciones en la circulación general de la atmósfera,cambios en la temperatura de la superficie de los océanos y mares e incrementos en las concentraciones de bióxido de carbono, ocasionan variaciones espacio-temporales de las precipitaciones.</a:t>
          </a:r>
          <a:br>
            <a:rPr lang="es-CO"/>
          </a:br>
          <a:endParaRPr lang="en-US"/>
        </a:p>
      </dgm:t>
    </dgm:pt>
    <dgm:pt modelId="{9BDA4B88-BC5C-49F3-AED6-E330F3C504EF}" type="parTrans" cxnId="{97FD30B2-B67C-4543-A469-C5B990C1525F}">
      <dgm:prSet/>
      <dgm:spPr/>
      <dgm:t>
        <a:bodyPr/>
        <a:lstStyle/>
        <a:p>
          <a:endParaRPr lang="en-US"/>
        </a:p>
      </dgm:t>
    </dgm:pt>
    <dgm:pt modelId="{74DDA918-861A-4950-BD24-334ACFDB7206}" type="sibTrans" cxnId="{97FD30B2-B67C-4543-A469-C5B990C1525F}">
      <dgm:prSet/>
      <dgm:spPr/>
      <dgm:t>
        <a:bodyPr/>
        <a:lstStyle/>
        <a:p>
          <a:endParaRPr lang="en-US"/>
        </a:p>
      </dgm:t>
    </dgm:pt>
    <dgm:pt modelId="{DA08E2C4-8DC7-4CC4-B996-40B27EDCD8C5}">
      <dgm:prSet/>
      <dgm:spPr/>
      <dgm:t>
        <a:bodyPr/>
        <a:lstStyle/>
        <a:p>
          <a:r>
            <a:rPr lang="es-CO"/>
            <a:t>En términos generales, el gran efecto de la sequía puede reducirse a una sola palabra: hambruna, y en su última consecuencia, a la muerte, tanto de seres humanos como de los animales y plantas, de las cuales obtienen su sustento y sus medios de vida.</a:t>
          </a:r>
          <a:br>
            <a:rPr lang="es-CO"/>
          </a:br>
          <a:endParaRPr lang="en-US"/>
        </a:p>
      </dgm:t>
    </dgm:pt>
    <dgm:pt modelId="{2E35FC00-8BE9-4AB8-A9B1-6F9AD5A822A4}" type="parTrans" cxnId="{9CF84098-4DDE-445B-A3CA-39F77208CE81}">
      <dgm:prSet/>
      <dgm:spPr/>
      <dgm:t>
        <a:bodyPr/>
        <a:lstStyle/>
        <a:p>
          <a:endParaRPr lang="en-US"/>
        </a:p>
      </dgm:t>
    </dgm:pt>
    <dgm:pt modelId="{2CB8C619-9923-493B-92D7-57E370D88BBD}" type="sibTrans" cxnId="{9CF84098-4DDE-445B-A3CA-39F77208CE81}">
      <dgm:prSet/>
      <dgm:spPr/>
      <dgm:t>
        <a:bodyPr/>
        <a:lstStyle/>
        <a:p>
          <a:endParaRPr lang="en-US"/>
        </a:p>
      </dgm:t>
    </dgm:pt>
    <dgm:pt modelId="{5F4C9F16-3D91-43B0-906D-5B76BE7410A9}" type="pres">
      <dgm:prSet presAssocID="{55B5E8F3-554E-4A20-9079-4FEC20425E72}" presName="Name0" presStyleCnt="0">
        <dgm:presLayoutVars>
          <dgm:dir/>
          <dgm:animLvl val="lvl"/>
          <dgm:resizeHandles val="exact"/>
        </dgm:presLayoutVars>
      </dgm:prSet>
      <dgm:spPr/>
    </dgm:pt>
    <dgm:pt modelId="{BC7DA1B7-8464-4174-8548-638F255D656B}" type="pres">
      <dgm:prSet presAssocID="{DA08E2C4-8DC7-4CC4-B996-40B27EDCD8C5}" presName="boxAndChildren" presStyleCnt="0"/>
      <dgm:spPr/>
    </dgm:pt>
    <dgm:pt modelId="{991F5051-4CB9-4519-B267-22F1034CEE52}" type="pres">
      <dgm:prSet presAssocID="{DA08E2C4-8DC7-4CC4-B996-40B27EDCD8C5}" presName="parentTextBox" presStyleLbl="node1" presStyleIdx="0" presStyleCnt="2"/>
      <dgm:spPr/>
    </dgm:pt>
    <dgm:pt modelId="{021B2A70-C824-4E5E-85FC-6A67BF96EE0B}" type="pres">
      <dgm:prSet presAssocID="{74DDA918-861A-4950-BD24-334ACFDB7206}" presName="sp" presStyleCnt="0"/>
      <dgm:spPr/>
    </dgm:pt>
    <dgm:pt modelId="{4AFE8CCF-B15C-4C03-A8F3-A1628B12BC53}" type="pres">
      <dgm:prSet presAssocID="{52FA3368-84D0-4F22-B21C-476CFE180176}" presName="arrowAndChildren" presStyleCnt="0"/>
      <dgm:spPr/>
    </dgm:pt>
    <dgm:pt modelId="{0586E373-88A9-4715-BFF0-5E822091BCB9}" type="pres">
      <dgm:prSet presAssocID="{52FA3368-84D0-4F22-B21C-476CFE180176}" presName="parentTextArrow" presStyleLbl="node1" presStyleIdx="1" presStyleCnt="2"/>
      <dgm:spPr/>
    </dgm:pt>
  </dgm:ptLst>
  <dgm:cxnLst>
    <dgm:cxn modelId="{A74D6B25-A62F-45DA-A64D-17AD7C65C137}" type="presOf" srcId="{52FA3368-84D0-4F22-B21C-476CFE180176}" destId="{0586E373-88A9-4715-BFF0-5E822091BCB9}" srcOrd="0" destOrd="0" presId="urn:microsoft.com/office/officeart/2005/8/layout/process4"/>
    <dgm:cxn modelId="{FA1C0F52-3372-4711-8BEE-4621B9DEFB19}" type="presOf" srcId="{DA08E2C4-8DC7-4CC4-B996-40B27EDCD8C5}" destId="{991F5051-4CB9-4519-B267-22F1034CEE52}" srcOrd="0" destOrd="0" presId="urn:microsoft.com/office/officeart/2005/8/layout/process4"/>
    <dgm:cxn modelId="{9CF84098-4DDE-445B-A3CA-39F77208CE81}" srcId="{55B5E8F3-554E-4A20-9079-4FEC20425E72}" destId="{DA08E2C4-8DC7-4CC4-B996-40B27EDCD8C5}" srcOrd="1" destOrd="0" parTransId="{2E35FC00-8BE9-4AB8-A9B1-6F9AD5A822A4}" sibTransId="{2CB8C619-9923-493B-92D7-57E370D88BBD}"/>
    <dgm:cxn modelId="{97FD30B2-B67C-4543-A469-C5B990C1525F}" srcId="{55B5E8F3-554E-4A20-9079-4FEC20425E72}" destId="{52FA3368-84D0-4F22-B21C-476CFE180176}" srcOrd="0" destOrd="0" parTransId="{9BDA4B88-BC5C-49F3-AED6-E330F3C504EF}" sibTransId="{74DDA918-861A-4950-BD24-334ACFDB7206}"/>
    <dgm:cxn modelId="{8AE2B2D5-424C-40D6-B6A3-AD73FC0781E7}" type="presOf" srcId="{55B5E8F3-554E-4A20-9079-4FEC20425E72}" destId="{5F4C9F16-3D91-43B0-906D-5B76BE7410A9}" srcOrd="0" destOrd="0" presId="urn:microsoft.com/office/officeart/2005/8/layout/process4"/>
    <dgm:cxn modelId="{F0AD3EC1-B0BF-44BA-B821-F9C08C6D1CE7}" type="presParOf" srcId="{5F4C9F16-3D91-43B0-906D-5B76BE7410A9}" destId="{BC7DA1B7-8464-4174-8548-638F255D656B}" srcOrd="0" destOrd="0" presId="urn:microsoft.com/office/officeart/2005/8/layout/process4"/>
    <dgm:cxn modelId="{27232B29-2032-43CB-A8BB-47261AD81586}" type="presParOf" srcId="{BC7DA1B7-8464-4174-8548-638F255D656B}" destId="{991F5051-4CB9-4519-B267-22F1034CEE52}" srcOrd="0" destOrd="0" presId="urn:microsoft.com/office/officeart/2005/8/layout/process4"/>
    <dgm:cxn modelId="{3CA65FB0-9617-4717-8E36-359CA17BC9F6}" type="presParOf" srcId="{5F4C9F16-3D91-43B0-906D-5B76BE7410A9}" destId="{021B2A70-C824-4E5E-85FC-6A67BF96EE0B}" srcOrd="1" destOrd="0" presId="urn:microsoft.com/office/officeart/2005/8/layout/process4"/>
    <dgm:cxn modelId="{B83783DD-795E-456E-8813-F1194FCAC8E5}" type="presParOf" srcId="{5F4C9F16-3D91-43B0-906D-5B76BE7410A9}" destId="{4AFE8CCF-B15C-4C03-A8F3-A1628B12BC53}" srcOrd="2" destOrd="0" presId="urn:microsoft.com/office/officeart/2005/8/layout/process4"/>
    <dgm:cxn modelId="{C25A0190-E946-4AC4-B369-6A2888FF9EA6}" type="presParOf" srcId="{4AFE8CCF-B15C-4C03-A8F3-A1628B12BC53}" destId="{0586E373-88A9-4715-BFF0-5E822091BCB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F5051-4CB9-4519-B267-22F1034CEE52}">
      <dsp:nvSpPr>
        <dsp:cNvPr id="0" name=""/>
        <dsp:cNvSpPr/>
      </dsp:nvSpPr>
      <dsp:spPr>
        <a:xfrm>
          <a:off x="0" y="2731658"/>
          <a:ext cx="7467600" cy="17922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2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/>
            <a:t>En términos generales, el gran efecto de la sequía puede reducirse a una sola palabra: hambruna, y en su última consecuencia, a la muerte, tanto de seres humanos como de los animales y plantas, de las cuales obtienen su sustento y sus medios de vida.</a:t>
          </a:r>
          <a:br>
            <a:rPr lang="es-CO" sz="1700" kern="1200"/>
          </a:br>
          <a:endParaRPr lang="en-US" sz="1700" kern="1200"/>
        </a:p>
      </dsp:txBody>
      <dsp:txXfrm>
        <a:off x="0" y="2731658"/>
        <a:ext cx="7467600" cy="1792263"/>
      </dsp:txXfrm>
    </dsp:sp>
    <dsp:sp modelId="{0586E373-88A9-4715-BFF0-5E822091BCB9}">
      <dsp:nvSpPr>
        <dsp:cNvPr id="0" name=""/>
        <dsp:cNvSpPr/>
      </dsp:nvSpPr>
      <dsp:spPr>
        <a:xfrm rot="10800000">
          <a:off x="0" y="2040"/>
          <a:ext cx="7467600" cy="2756501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glow rad="63500">
            <a:schemeClr val="accent2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/>
            <a:t>Las principales causas de las sequías están relacionadas con cambios de las presiones atmosféricas y alteraciones en la circulación general de la atmósfera,cambios en la temperatura de la superficie de los océanos y mares e incrementos en las concentraciones de bióxido de carbono, ocasionan variaciones espacio-temporales de las precipitaciones.</a:t>
          </a:r>
          <a:br>
            <a:rPr lang="es-CO" sz="1700" kern="1200"/>
          </a:br>
          <a:endParaRPr lang="en-US" sz="1700" kern="1200"/>
        </a:p>
      </dsp:txBody>
      <dsp:txXfrm rot="10800000">
        <a:off x="0" y="2040"/>
        <a:ext cx="7467600" cy="1791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288BD5-6479-4925-8A35-05ABD0B9A40E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14394-D75D-4C4D-83BB-D4DCDC73A8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722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D16CE6A4-CFFE-48AD-8DCF-0EAEC6EBAEE8}" type="datetimeFigureOut">
              <a:rPr lang="es-CO" smtClean="0"/>
              <a:pPr/>
              <a:t>10/08/2026</a:t>
            </a:fld>
            <a:endParaRPr lang="es-CO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9C45F410-EFE3-464C-8D85-A79B1C7F0ABB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8 Marcador de contenido" descr="f0c936_sequi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565134" cy="3638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10 Imagen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"/>
            <a:ext cx="4572000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11 Imagen" descr="Juan-Carlos-Sequi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3643314"/>
            <a:ext cx="4572001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12 Imagen" descr="sequias_14051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3643314"/>
            <a:ext cx="4572000" cy="3214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CuadroTexto"/>
          <p:cNvSpPr txBox="1"/>
          <p:nvPr/>
        </p:nvSpPr>
        <p:spPr>
          <a:xfrm>
            <a:off x="0" y="0"/>
            <a:ext cx="3571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5400" b="1" cap="all" dirty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  <a:latin typeface="Franklin Gothic Book"/>
              </a:rPr>
              <a:t>SEQUIAS</a:t>
            </a:r>
          </a:p>
        </p:txBody>
      </p:sp>
    </p:spTree>
  </p:cSld>
  <p:clrMapOvr>
    <a:masterClrMapping/>
  </p:clrMapOvr>
  <p:transition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4" y="476673"/>
            <a:ext cx="3053866" cy="1224136"/>
          </a:xfrm>
        </p:spPr>
        <p:txBody>
          <a:bodyPr vert="horz" lIns="45720" rIns="4572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s-CO" sz="4000" dirty="0"/>
              <a:t>DEFINICIÓN</a:t>
            </a:r>
            <a:br>
              <a:rPr lang="es-CO" sz="1000" dirty="0"/>
            </a:br>
            <a:br>
              <a:rPr lang="es-CO" sz="1000" dirty="0"/>
            </a:br>
            <a:br>
              <a:rPr lang="es-CO" sz="1000" dirty="0"/>
            </a:br>
            <a:br>
              <a:rPr lang="es-CO" sz="1000" dirty="0"/>
            </a:br>
            <a:br>
              <a:rPr lang="es-CO" sz="1000" dirty="0"/>
            </a:br>
            <a:br>
              <a:rPr lang="es-CO" sz="1000" dirty="0"/>
            </a:br>
            <a:br>
              <a:rPr lang="es-CO" sz="1000" dirty="0"/>
            </a:br>
            <a:endParaRPr lang="es-CO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4397" r="21603"/>
          <a:stretch>
            <a:fillRect/>
          </a:stretch>
        </p:blipFill>
        <p:spPr bwMode="auto">
          <a:xfrm>
            <a:off x="1065628" y="1019907"/>
            <a:ext cx="4114800" cy="4114800"/>
          </a:xfrm>
          <a:prstGeom prst="ellipse">
            <a:avLst/>
          </a:prstGeom>
          <a:noFill/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</p:pic>
      <p:sp>
        <p:nvSpPr>
          <p:cNvPr id="7" name="6 Rectángulo"/>
          <p:cNvSpPr/>
          <p:nvPr/>
        </p:nvSpPr>
        <p:spPr>
          <a:xfrm>
            <a:off x="5556734" y="1547447"/>
            <a:ext cx="3053866" cy="4114800"/>
          </a:xfrm>
          <a:prstGeom prst="rect">
            <a:avLst/>
          </a:prstGeom>
        </p:spPr>
        <p:txBody>
          <a:bodyPr vert="horz" lIns="45720" rIns="45720">
            <a:normAutofit/>
          </a:bodyPr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80000"/>
            </a:pPr>
            <a:r>
              <a:rPr kumimoji="0" lang="es-ES" sz="2000" kern="1200" dirty="0">
                <a:latin typeface="+mn-lt"/>
                <a:ea typeface="+mn-ea"/>
                <a:cs typeface="+mn-cs"/>
              </a:rPr>
              <a:t>La sequía es un fenómeno meteorológico que ocurre cuando la precipitación en un período de tiempo es menor que el promedio, y cuando esta deficiencia de agua es lo suficientemente grande y prolongada como para dañar las actividades humanas y el medio ambiente</a:t>
            </a:r>
          </a:p>
        </p:txBody>
      </p:sp>
    </p:spTree>
  </p:cSld>
  <p:clrMapOvr>
    <a:masterClrMapping/>
  </p:clrMapOvr>
  <p:transition>
    <p:strips dir="r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s-CO" sz="3600" b="1" cap="all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características de las sequias </a:t>
            </a:r>
            <a:br>
              <a:rPr lang="es-CO" sz="3600"/>
            </a:br>
            <a:endParaRPr lang="es-CO" sz="3600"/>
          </a:p>
        </p:txBody>
      </p:sp>
      <p:graphicFrame>
        <p:nvGraphicFramePr>
          <p:cNvPr id="5" name="2 Marcador de contenido">
            <a:extLst>
              <a:ext uri="{FF2B5EF4-FFF2-40B4-BE49-F238E27FC236}">
                <a16:creationId xmlns:a16="http://schemas.microsoft.com/office/drawing/2014/main" id="{158C5F98-7E2E-A33C-2E8E-1830B8B7C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8988792"/>
              </p:ext>
            </p:extLst>
          </p:nvPr>
        </p:nvGraphicFramePr>
        <p:xfrm>
          <a:off x="457200" y="1600200"/>
          <a:ext cx="7467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strips dir="r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14282" y="285728"/>
            <a:ext cx="8929718" cy="635798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CO" sz="1800" dirty="0"/>
              <a:t>      </a:t>
            </a:r>
            <a:r>
              <a:rPr lang="es-CO" sz="2000" dirty="0"/>
              <a:t>Las sequías pueden presentarse en cualquier tiempo y  lugar, pero existen áreas específicas sensibles al fenómeno, definidas básicamente por su localización geográfica, como lo es la latitud, ya que a partir de la línea del Ecuador hacia los polos, en forma alterna, se presentan las franjas de baja y alta presión atmosférica, donde las primeras corresponden a las áreas lluviosas y húmedas en el planeta</a:t>
            </a:r>
          </a:p>
        </p:txBody>
      </p:sp>
      <p:pic>
        <p:nvPicPr>
          <p:cNvPr id="4" name="3 Imagen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357430"/>
            <a:ext cx="2786082" cy="1857388"/>
          </a:xfrm>
          <a:prstGeom prst="rect">
            <a:avLst/>
          </a:prstGeom>
        </p:spPr>
      </p:pic>
      <p:pic>
        <p:nvPicPr>
          <p:cNvPr id="5" name="4 Imagen" descr="Sequi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5369" y="2357430"/>
            <a:ext cx="2898597" cy="1928826"/>
          </a:xfrm>
          <a:prstGeom prst="rect">
            <a:avLst/>
          </a:prstGeom>
        </p:spPr>
      </p:pic>
      <p:pic>
        <p:nvPicPr>
          <p:cNvPr id="6" name="5 Imagen" descr="problemas-agua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4286256"/>
            <a:ext cx="2571768" cy="2326569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 fontScale="90000"/>
          </a:bodyPr>
          <a:lstStyle/>
          <a:p>
            <a:pPr algn="ctr"/>
            <a:r>
              <a:rPr lang="es-CO" sz="4100" b="1" cap="all" dirty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gradFill>
                  <a:gsLst>
                    <a:gs pos="0">
                      <a:srgbClr val="6EA0B0">
                        <a:tint val="63000"/>
                        <a:satMod val="255000"/>
                      </a:srgbClr>
                    </a:gs>
                    <a:gs pos="9000">
                      <a:srgbClr val="6EA0B0">
                        <a:tint val="63000"/>
                        <a:satMod val="255000"/>
                      </a:srgbClr>
                    </a:gs>
                    <a:gs pos="53000">
                      <a:srgbClr val="6EA0B0">
                        <a:shade val="60000"/>
                        <a:satMod val="100000"/>
                      </a:srgbClr>
                    </a:gs>
                    <a:gs pos="90000">
                      <a:srgbClr val="6EA0B0">
                        <a:tint val="63000"/>
                        <a:satMod val="255000"/>
                      </a:srgbClr>
                    </a:gs>
                    <a:gs pos="100000">
                      <a:srgbClr val="6EA0B0">
                        <a:tint val="63000"/>
                        <a:satMod val="255000"/>
                      </a:srgb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clasificación de las sequias </a:t>
            </a:r>
            <a:br>
              <a:rPr lang="es-CO" sz="2800" dirty="0"/>
            </a:br>
            <a:endParaRPr lang="es-CO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es-CO" sz="2200" dirty="0"/>
              <a:t>Sequía Meteorológica</a:t>
            </a:r>
          </a:p>
          <a:p>
            <a:pPr algn="just">
              <a:buNone/>
            </a:pPr>
            <a:r>
              <a:rPr lang="es-CO" sz="2200" dirty="0"/>
              <a:t>    Se presenta en un período de tiempo cuando la lluvia registrada es menor al promedio.</a:t>
            </a:r>
          </a:p>
          <a:p>
            <a:pPr lvl="0" algn="just"/>
            <a:r>
              <a:rPr lang="es-CO" sz="2200" dirty="0"/>
              <a:t>Sequía Hidrológica</a:t>
            </a:r>
          </a:p>
          <a:p>
            <a:pPr algn="just">
              <a:buNone/>
            </a:pPr>
            <a:r>
              <a:rPr lang="es-CO" sz="2200" dirty="0"/>
              <a:t>    Se presenta en un período de tiempo cuando los escurrimientos tanto superficiales como subterráneos están por debajo del promedio.</a:t>
            </a:r>
          </a:p>
          <a:p>
            <a:pPr lvl="0" algn="just"/>
            <a:r>
              <a:rPr lang="es-CO" sz="2200" dirty="0"/>
              <a:t>Sequía Agrícola</a:t>
            </a:r>
          </a:p>
          <a:p>
            <a:pPr algn="just">
              <a:buNone/>
            </a:pPr>
            <a:r>
              <a:rPr lang="es-CO" sz="2200" dirty="0"/>
              <a:t>    Se presenta en un período de tiempo cuando la humedad contenida en el suelo es insuficiente para producir una cosecha.</a:t>
            </a:r>
          </a:p>
          <a:p>
            <a:pPr>
              <a:buNone/>
            </a:pPr>
            <a:endParaRPr lang="es-CO" dirty="0"/>
          </a:p>
        </p:txBody>
      </p:sp>
    </p:spTree>
  </p:cSld>
  <p:clrMapOvr>
    <a:masterClrMapping/>
  </p:clrMapOvr>
  <p:transition>
    <p:strips dir="r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296035"/>
            <a:ext cx="3053868" cy="1044733"/>
          </a:xfrm>
        </p:spPr>
        <p:txBody>
          <a:bodyPr anchor="b">
            <a:normAutofit/>
          </a:bodyPr>
          <a:lstStyle/>
          <a:p>
            <a:pPr algn="ctr"/>
            <a:r>
              <a:rPr lang="es-CO" b="1" cap="all" dirty="0">
                <a:ln w="5000" cmpd="sng">
                  <a:solidFill>
                    <a:srgbClr val="6EA0B0">
                      <a:tint val="80000"/>
                      <a:shade val="99000"/>
                      <a:satMod val="500000"/>
                    </a:srgbClr>
                  </a:solidFill>
                  <a:prstDash val="solid"/>
                </a:ln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rPr>
              <a:t>consecuencias </a:t>
            </a:r>
            <a:br>
              <a:rPr lang="es-CO" dirty="0"/>
            </a:br>
            <a:endParaRPr lang="es-CO" dirty="0"/>
          </a:p>
        </p:txBody>
      </p:sp>
      <p:pic>
        <p:nvPicPr>
          <p:cNvPr id="4" name="Imagen 3" descr="Sequías más largas de lo esperado">
            <a:extLst>
              <a:ext uri="{FF2B5EF4-FFF2-40B4-BE49-F238E27FC236}">
                <a16:creationId xmlns:a16="http://schemas.microsoft.com/office/drawing/2014/main" id="{9152927B-63EA-0322-DF7D-0384538833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388" r="11861" b="-2"/>
          <a:stretch>
            <a:fillRect/>
          </a:stretch>
        </p:blipFill>
        <p:spPr>
          <a:xfrm>
            <a:off x="533400" y="1019907"/>
            <a:ext cx="4110608" cy="4114800"/>
          </a:xfrm>
          <a:prstGeom prst="ellipse">
            <a:avLst/>
          </a:prstGeom>
          <a:noFill/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</p:pic>
      <p:sp>
        <p:nvSpPr>
          <p:cNvPr id="3" name="2 Marcador de contenido"/>
          <p:cNvSpPr>
            <a:spLocks noGrp="1"/>
          </p:cNvSpPr>
          <p:nvPr>
            <p:ph type="body" sz="half" idx="2"/>
          </p:nvPr>
        </p:nvSpPr>
        <p:spPr>
          <a:xfrm>
            <a:off x="4716016" y="1196752"/>
            <a:ext cx="4248472" cy="446549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s-CO" sz="2600" dirty="0"/>
              <a:t>Principales consecuencias:</a:t>
            </a:r>
          </a:p>
          <a:p>
            <a:pPr>
              <a:lnSpc>
                <a:spcPct val="90000"/>
              </a:lnSpc>
            </a:pPr>
            <a:endParaRPr lang="es-CO" sz="2600" dirty="0"/>
          </a:p>
          <a:p>
            <a:pPr algn="just">
              <a:lnSpc>
                <a:spcPct val="90000"/>
              </a:lnSpc>
            </a:pPr>
            <a:r>
              <a:rPr lang="es-CO" sz="2400" dirty="0"/>
              <a:t>1Agrícolas. La falta de agua de manera prolongada provoca la falta de desarrollo de los cultivos. Esto se ha agravado por el tipo de cultivo industrial y cultivo hidropónico con grandes necesidades hídricas, en detrimento de los cultivos tradicionales, los llamados de secano.</a:t>
            </a:r>
          </a:p>
          <a:p>
            <a:pPr algn="just">
              <a:lnSpc>
                <a:spcPct val="90000"/>
              </a:lnSpc>
            </a:pPr>
            <a:endParaRPr lang="es-CO" sz="2400" dirty="0"/>
          </a:p>
          <a:p>
            <a:pPr algn="just">
              <a:lnSpc>
                <a:spcPct val="90000"/>
              </a:lnSpc>
            </a:pPr>
            <a:r>
              <a:rPr lang="es-CO" sz="2400" dirty="0"/>
              <a:t>2Forestales provocando efectos dañinos en el crecimiento vegetal y enfermedades derivadas del crecimiento anormal de las plantas y el suelo quedaría infértil.</a:t>
            </a:r>
          </a:p>
          <a:p>
            <a:pPr>
              <a:lnSpc>
                <a:spcPct val="90000"/>
              </a:lnSpc>
              <a:buNone/>
            </a:pPr>
            <a:endParaRPr lang="es-CO" sz="2600" dirty="0"/>
          </a:p>
          <a:p>
            <a:pPr>
              <a:lnSpc>
                <a:spcPct val="90000"/>
              </a:lnSpc>
              <a:buNone/>
            </a:pPr>
            <a:endParaRPr lang="es-CO" sz="1000" dirty="0"/>
          </a:p>
        </p:txBody>
      </p:sp>
    </p:spTree>
  </p:cSld>
  <p:clrMapOvr>
    <a:masterClrMapping/>
  </p:clrMapOvr>
  <p:transition>
    <p:strips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428604"/>
            <a:ext cx="7467600" cy="5840435"/>
          </a:xfrm>
        </p:spPr>
        <p:txBody>
          <a:bodyPr>
            <a:normAutofit/>
          </a:bodyPr>
          <a:lstStyle/>
          <a:p>
            <a:pPr algn="just"/>
            <a:r>
              <a:rPr lang="es-CO" sz="2200" b="1" dirty="0"/>
              <a:t>Ganadería</a:t>
            </a:r>
            <a:r>
              <a:rPr lang="es-CO" sz="2200" dirty="0"/>
              <a:t>. Deshidratación de los animales y pérdida de éstos por falta de alimento y enfermedades que se desarrollan en condiciones con bajo nivel de humedad.</a:t>
            </a:r>
          </a:p>
          <a:p>
            <a:pPr algn="just"/>
            <a:r>
              <a:rPr lang="es-CO" sz="2200" b="1" dirty="0"/>
              <a:t>Falta de garantía</a:t>
            </a:r>
            <a:r>
              <a:rPr lang="es-CO" sz="2200" dirty="0"/>
              <a:t> en los suministros de agua para los distintos usos</a:t>
            </a:r>
          </a:p>
        </p:txBody>
      </p:sp>
      <p:pic>
        <p:nvPicPr>
          <p:cNvPr id="6146" name="Picture 2" descr="OMM llama a establecer políticas nacionales para afrontar la sequí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248" y="2808311"/>
            <a:ext cx="4572000" cy="342900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Autofit/>
          </a:bodyPr>
          <a:lstStyle/>
          <a:p>
            <a:pPr algn="ctr"/>
            <a:br>
              <a:rPr lang="es-CO" sz="2800" dirty="0"/>
            </a:br>
            <a:endParaRPr lang="es-CO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928670"/>
            <a:ext cx="8401080" cy="5929330"/>
          </a:xfrm>
        </p:spPr>
        <p:txBody>
          <a:bodyPr>
            <a:normAutofit/>
          </a:bodyPr>
          <a:lstStyle/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sz="1800" dirty="0"/>
          </a:p>
          <a:p>
            <a:pPr>
              <a:buNone/>
            </a:pPr>
            <a:endParaRPr lang="es-CO" dirty="0"/>
          </a:p>
        </p:txBody>
      </p:sp>
      <p:pic>
        <p:nvPicPr>
          <p:cNvPr id="7" name="6 Imagen" descr="377829b055e89e3afb894e7528a10996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35" y="0"/>
            <a:ext cx="4393437" cy="2928958"/>
          </a:xfrm>
          <a:prstGeom prst="rect">
            <a:avLst/>
          </a:prstGeom>
        </p:spPr>
      </p:pic>
      <p:pic>
        <p:nvPicPr>
          <p:cNvPr id="6" name="5 Imagen" descr="F20071210103142229958437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25936">
            <a:off x="4907983" y="2138304"/>
            <a:ext cx="3357554" cy="4214842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154</TotalTime>
  <Words>425</Words>
  <Application>Microsoft Office PowerPoint</Application>
  <PresentationFormat>Presentación en pantalla (4:3)</PresentationFormat>
  <Paragraphs>29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Wingdings 2</vt:lpstr>
      <vt:lpstr>Técnico</vt:lpstr>
      <vt:lpstr>Presentación de PowerPoint</vt:lpstr>
      <vt:lpstr>DEFINICIÓN       </vt:lpstr>
      <vt:lpstr>características de las sequias  </vt:lpstr>
      <vt:lpstr>Presentación de PowerPoint</vt:lpstr>
      <vt:lpstr>clasificación de las sequias  </vt:lpstr>
      <vt:lpstr>consecuencias  </vt:lpstr>
      <vt:lpstr>Presentación de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DEFINICION</dc:title>
  <dc:creator>user</dc:creator>
  <cp:lastModifiedBy>Maria Sanz</cp:lastModifiedBy>
  <cp:revision>19</cp:revision>
  <dcterms:created xsi:type="dcterms:W3CDTF">2013-08-17T22:50:37Z</dcterms:created>
  <dcterms:modified xsi:type="dcterms:W3CDTF">2026-08-10T11:29:57Z</dcterms:modified>
</cp:coreProperties>
</file>