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1" r:id="rId4"/>
    <p:sldId id="262" r:id="rId5"/>
    <p:sldId id="258" r:id="rId6"/>
    <p:sldId id="259" r:id="rId7"/>
    <p:sldId id="263" r:id="rId8"/>
    <p:sldId id="260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2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94227-B567-4249-9488-6FE96F76A2FA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19A86-DC08-48E2-AE3E-2FB8A5F8BF10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46809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0428F95-229B-4971-9649-5FB7BF95AD3D}" type="datetimeFigureOut">
              <a:rPr lang="es-CO" smtClean="0"/>
              <a:t>23/08/2026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9A28B84-D262-4DA4-85BA-FAD4254AFAA1}" type="slidenum">
              <a:rPr lang="es-CO" smtClean="0"/>
              <a:t>‹Nº›</a:t>
            </a:fld>
            <a:endParaRPr lang="es-C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brightRoom" dir="t"/>
            </a:scene3d>
            <a:sp3d extrusionH="57150" contourW="6350" prstMaterial="plastic">
              <a:bevelT w="20320" h="20320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cap="all" spc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+mj-lt"/>
                <a:ea typeface="+mj-ea"/>
                <a:cs typeface="+mj-cs"/>
              </a:rPr>
              <a:t>La taiga </a:t>
            </a:r>
          </a:p>
        </p:txBody>
      </p:sp>
      <p:pic>
        <p:nvPicPr>
          <p:cNvPr id="1026" name="Picture 2" descr="C:\Documents and Settings\Jhon\Configuración local\Archivos temporales de Internet\Content.IE5\DDOO930C\MC90012355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0527" y="2323652"/>
            <a:ext cx="2783247" cy="3508977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3F9EFA7-AB31-DF41-643C-47B98F5AA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1620124"/>
            <a:ext cx="4176464" cy="296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90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34" y="357301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187624" y="764704"/>
            <a:ext cx="6777317" cy="4968552"/>
          </a:xfrm>
        </p:spPr>
        <p:txBody>
          <a:bodyPr>
            <a:normAutofit/>
          </a:bodyPr>
          <a:lstStyle/>
          <a:p>
            <a:endParaRPr lang="es-ES" b="1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s-ES" sz="2800" b="1" dirty="0">
                <a:solidFill>
                  <a:schemeClr val="bg2">
                    <a:lumMod val="75000"/>
                  </a:schemeClr>
                </a:solidFill>
              </a:rPr>
              <a:t>LA FAUNA DE LA TAIGA</a:t>
            </a:r>
          </a:p>
          <a:p>
            <a:r>
              <a:rPr lang="es-ES" sz="2800" dirty="0">
                <a:solidFill>
                  <a:schemeClr val="tx1"/>
                </a:solidFill>
              </a:rPr>
              <a:t>Los animales que viven en la taiga tienen que estar adaptados a las duras condiciones invernales. Algunos son especies migratorias y otros resisten el frío encerrándose en sus madrigueras en un estado de hibernación que les permite pasar esos meses encerrados, con muy poco gasto de energía.</a:t>
            </a:r>
          </a:p>
        </p:txBody>
      </p:sp>
    </p:spTree>
    <p:extLst>
      <p:ext uri="{BB962C8B-B14F-4D97-AF65-F5344CB8AC3E}">
        <p14:creationId xmlns:p14="http://schemas.microsoft.com/office/powerpoint/2010/main" val="3888278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34" y="357301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2104"/>
            <a:ext cx="2884032" cy="216024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503165" y="2166587"/>
            <a:ext cx="154882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OSO PARDO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576" y="454912"/>
            <a:ext cx="2871321" cy="2150719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3491880" y="2143966"/>
            <a:ext cx="10134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LOBO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897" y="454912"/>
            <a:ext cx="2619375" cy="2150719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6284102" y="2080451"/>
            <a:ext cx="18533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comadreja</a:t>
            </a: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65" y="2631658"/>
            <a:ext cx="2619375" cy="1743075"/>
          </a:xfrm>
          <a:prstGeom prst="rect">
            <a:avLst/>
          </a:prstGeom>
        </p:spPr>
      </p:pic>
      <p:sp>
        <p:nvSpPr>
          <p:cNvPr id="11" name="10 Rectángulo"/>
          <p:cNvSpPr/>
          <p:nvPr/>
        </p:nvSpPr>
        <p:spPr>
          <a:xfrm>
            <a:off x="611560" y="3913068"/>
            <a:ext cx="91563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zorro</a:t>
            </a:r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83" y="2535919"/>
            <a:ext cx="2466975" cy="1847850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3307655" y="3891148"/>
            <a:ext cx="9669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alce</a:t>
            </a: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34" y="2628800"/>
            <a:ext cx="3011990" cy="1745933"/>
          </a:xfrm>
          <a:prstGeom prst="rect">
            <a:avLst/>
          </a:prstGeom>
        </p:spPr>
      </p:pic>
      <p:sp>
        <p:nvSpPr>
          <p:cNvPr id="16" name="15 Rectángulo"/>
          <p:cNvSpPr/>
          <p:nvPr/>
        </p:nvSpPr>
        <p:spPr>
          <a:xfrm>
            <a:off x="5734634" y="3851513"/>
            <a:ext cx="25987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Gato montes </a:t>
            </a:r>
          </a:p>
        </p:txBody>
      </p:sp>
      <p:pic>
        <p:nvPicPr>
          <p:cNvPr id="17" name="16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65" y="4414368"/>
            <a:ext cx="2466975" cy="1847850"/>
          </a:xfrm>
          <a:prstGeom prst="rect">
            <a:avLst/>
          </a:prstGeom>
        </p:spPr>
      </p:pic>
      <p:sp>
        <p:nvSpPr>
          <p:cNvPr id="18" name="17 Rectángulo"/>
          <p:cNvSpPr/>
          <p:nvPr/>
        </p:nvSpPr>
        <p:spPr>
          <a:xfrm>
            <a:off x="511638" y="5689471"/>
            <a:ext cx="12250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halcón</a:t>
            </a:r>
          </a:p>
        </p:txBody>
      </p:sp>
      <p:pic>
        <p:nvPicPr>
          <p:cNvPr id="19" name="18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140" y="4466755"/>
            <a:ext cx="2619375" cy="1743075"/>
          </a:xfrm>
          <a:prstGeom prst="rect">
            <a:avLst/>
          </a:prstGeom>
        </p:spPr>
      </p:pic>
      <p:sp>
        <p:nvSpPr>
          <p:cNvPr id="20" name="19 Rectángulo"/>
          <p:cNvSpPr/>
          <p:nvPr/>
        </p:nvSpPr>
        <p:spPr>
          <a:xfrm>
            <a:off x="2996270" y="5625055"/>
            <a:ext cx="121219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búho</a:t>
            </a:r>
          </a:p>
        </p:txBody>
      </p:sp>
    </p:spTree>
    <p:extLst>
      <p:ext uri="{BB962C8B-B14F-4D97-AF65-F5344CB8AC3E}">
        <p14:creationId xmlns:p14="http://schemas.microsoft.com/office/powerpoint/2010/main" val="697528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34" y="357301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187624" y="764704"/>
            <a:ext cx="6777317" cy="4968552"/>
          </a:xfrm>
        </p:spPr>
        <p:txBody>
          <a:bodyPr>
            <a:normAutofit lnSpcReduction="10000"/>
          </a:bodyPr>
          <a:lstStyle/>
          <a:p>
            <a:endParaRPr lang="es-ES" b="1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s-ES" sz="2800" b="1" dirty="0">
                <a:solidFill>
                  <a:schemeClr val="bg2">
                    <a:lumMod val="75000"/>
                  </a:schemeClr>
                </a:solidFill>
              </a:rPr>
              <a:t>PROBLEMAS AMBIENTALES</a:t>
            </a:r>
          </a:p>
          <a:p>
            <a:r>
              <a:rPr lang="es-ES" sz="1800" dirty="0">
                <a:solidFill>
                  <a:schemeClr val="tx1"/>
                </a:solidFill>
              </a:rPr>
              <a:t>Las industrias mayores en la taiga son madera, minas, y desarrollo hidroeléctrico. Estas actividades han tenido una consecuencia negativa en la taiga y continuarán afectándolo negativamente en el futuro</a:t>
            </a:r>
          </a:p>
          <a:p>
            <a:r>
              <a:rPr lang="es-ES" sz="1800" dirty="0">
                <a:solidFill>
                  <a:schemeClr val="tx1"/>
                </a:solidFill>
              </a:rPr>
              <a:t>El Desarrollo hidroeléctrico aparenta ser beneficioso porque usa agua para generar electricidad, pero ha dañado la taiga al cambiar hábitats y también a producido inundaciones en áreas grandes que eso a conllevado a cambiar el paisaje.</a:t>
            </a:r>
          </a:p>
          <a:p>
            <a:r>
              <a:rPr lang="es-ES" sz="1800" dirty="0">
                <a:solidFill>
                  <a:schemeClr val="tx1"/>
                </a:solidFill>
              </a:rPr>
              <a:t>Las minas son una preocupación porque contaminan aguas y terrenos mediante la lluvia ácida.</a:t>
            </a:r>
          </a:p>
          <a:p>
            <a:r>
              <a:rPr lang="es-ES" sz="1800" dirty="0">
                <a:solidFill>
                  <a:schemeClr val="tx1"/>
                </a:solidFill>
              </a:rPr>
              <a:t>La sobreexplotación de los bosques es uno de los procesos de degradación del ambiente y de pérdida.</a:t>
            </a:r>
          </a:p>
          <a:p>
            <a:r>
              <a:rPr lang="es-ES" sz="1800" dirty="0">
                <a:solidFill>
                  <a:schemeClr val="tx1"/>
                </a:solidFill>
              </a:rPr>
              <a:t>La caza de animales </a:t>
            </a:r>
          </a:p>
          <a:p>
            <a:endParaRPr lang="es-E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690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34" y="357301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510558"/>
            <a:ext cx="4032448" cy="2880320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48680"/>
            <a:ext cx="504056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52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34" y="357301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Palabras desconocidas</a:t>
            </a:r>
            <a:br>
              <a:rPr lang="es-ES" dirty="0"/>
            </a:br>
            <a:endParaRPr lang="es-CO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1043608" y="1628800"/>
            <a:ext cx="7056784" cy="4608512"/>
          </a:xfrm>
        </p:spPr>
        <p:txBody>
          <a:bodyPr/>
          <a:lstStyle/>
          <a:p>
            <a:r>
              <a:rPr lang="es-CO" b="1" dirty="0">
                <a:solidFill>
                  <a:schemeClr val="tx1"/>
                </a:solidFill>
              </a:rPr>
              <a:t>Estepa:</a:t>
            </a:r>
            <a:r>
              <a:rPr lang="es-CO" dirty="0">
                <a:solidFill>
                  <a:schemeClr val="tx1"/>
                </a:solidFill>
              </a:rPr>
              <a:t> </a:t>
            </a:r>
            <a:r>
              <a:rPr lang="es-ES" dirty="0">
                <a:solidFill>
                  <a:schemeClr val="tx1"/>
                </a:solidFill>
              </a:rPr>
              <a:t>Gran extensión de terreno seco, llano y con escasa vegetación.</a:t>
            </a:r>
          </a:p>
          <a:p>
            <a:r>
              <a:rPr lang="es-CO" dirty="0">
                <a:solidFill>
                  <a:schemeClr val="tx1"/>
                </a:solidFill>
              </a:rPr>
              <a:t> </a:t>
            </a:r>
            <a:r>
              <a:rPr lang="es-CO" b="1" dirty="0">
                <a:solidFill>
                  <a:schemeClr val="tx1"/>
                </a:solidFill>
              </a:rPr>
              <a:t>boscosas: </a:t>
            </a:r>
            <a:r>
              <a:rPr lang="es-CO" dirty="0">
                <a:solidFill>
                  <a:schemeClr val="tx1"/>
                </a:solidFill>
              </a:rPr>
              <a:t>que abunda en bosques</a:t>
            </a:r>
          </a:p>
          <a:p>
            <a:r>
              <a:rPr lang="es-CO" b="1" dirty="0">
                <a:solidFill>
                  <a:schemeClr val="tx1"/>
                </a:solidFill>
              </a:rPr>
              <a:t>Coníferas:</a:t>
            </a:r>
            <a:r>
              <a:rPr lang="es-CO" dirty="0">
                <a:solidFill>
                  <a:schemeClr val="tx1"/>
                </a:solidFill>
              </a:rPr>
              <a:t> clases de plantas, arboles y arbustos</a:t>
            </a:r>
          </a:p>
          <a:p>
            <a:r>
              <a:rPr lang="es-CO" b="1" dirty="0">
                <a:solidFill>
                  <a:schemeClr val="tx1"/>
                </a:solidFill>
              </a:rPr>
              <a:t>Latitudes:</a:t>
            </a:r>
            <a:r>
              <a:rPr lang="es-ES" dirty="0">
                <a:solidFill>
                  <a:schemeClr val="tx1"/>
                </a:solidFill>
              </a:rPr>
              <a:t>Extensión de un espacio geográfico</a:t>
            </a:r>
          </a:p>
          <a:p>
            <a:r>
              <a:rPr lang="es-CO" b="1" dirty="0">
                <a:solidFill>
                  <a:schemeClr val="tx1"/>
                </a:solidFill>
              </a:rPr>
              <a:t>Turberas:</a:t>
            </a:r>
            <a:r>
              <a:rPr lang="es-CO" dirty="0">
                <a:solidFill>
                  <a:schemeClr val="tx1"/>
                </a:solidFill>
              </a:rPr>
              <a:t> </a:t>
            </a:r>
            <a:r>
              <a:rPr lang="es-ES" dirty="0">
                <a:solidFill>
                  <a:schemeClr val="tx1"/>
                </a:solidFill>
              </a:rPr>
              <a:t>Vegetación que crece en lugares encharcados</a:t>
            </a:r>
          </a:p>
          <a:p>
            <a:r>
              <a:rPr lang="es-CO" b="1" dirty="0">
                <a:solidFill>
                  <a:schemeClr val="tx1"/>
                </a:solidFill>
              </a:rPr>
              <a:t>Podzoles</a:t>
            </a:r>
            <a:r>
              <a:rPr lang="es-CO" dirty="0">
                <a:solidFill>
                  <a:schemeClr val="tx1"/>
                </a:solidFill>
              </a:rPr>
              <a:t>:</a:t>
            </a:r>
            <a:r>
              <a:rPr lang="es-ES" dirty="0">
                <a:solidFill>
                  <a:schemeClr val="tx1"/>
                </a:solidFill>
              </a:rPr>
              <a:t>Tipo de suelo zonal, característico del bosque y, raramente, de la pradera</a:t>
            </a:r>
            <a:endParaRPr lang="es-C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70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700" dirty="0"/>
              <a:t>Taiga es una palabra rusa que significa: "bosque frío"</a:t>
            </a:r>
          </a:p>
        </p:txBody>
      </p:sp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11" r="-1" b="22013"/>
          <a:stretch>
            <a:fillRect/>
          </a:stretch>
        </p:blipFill>
        <p:spPr bwMode="auto">
          <a:xfrm>
            <a:off x="1043492" y="2323652"/>
            <a:ext cx="6777317" cy="3508977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858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34" y="357301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609" y="980728"/>
            <a:ext cx="6436178" cy="482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3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84984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8821852" cy="438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76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84984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arcador de texto"/>
          <p:cNvSpPr>
            <a:spLocks noGrp="1"/>
          </p:cNvSpPr>
          <p:nvPr>
            <p:ph idx="1"/>
          </p:nvPr>
        </p:nvSpPr>
        <p:spPr>
          <a:xfrm>
            <a:off x="1115616" y="1278074"/>
            <a:ext cx="6777317" cy="3508977"/>
          </a:xfrm>
        </p:spPr>
        <p:txBody>
          <a:bodyPr>
            <a:noAutofit/>
          </a:bodyPr>
          <a:lstStyle/>
          <a:p>
            <a:r>
              <a:rPr lang="es-ES" sz="3600" dirty="0">
                <a:solidFill>
                  <a:schemeClr val="tx1"/>
                </a:solidFill>
              </a:rPr>
              <a:t>Se sitúan al norte de Rusia y Siberia, norte de Europa, en la región de la Bahía del Hudson, al norte del Canadá y en el estado de Alaska. Está limitada al sur por la estepa y al norte por la tundra.</a:t>
            </a:r>
            <a:endParaRPr lang="es-CO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800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57301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692696"/>
            <a:ext cx="6993341" cy="5184576"/>
          </a:xfrm>
        </p:spPr>
        <p:txBody>
          <a:bodyPr>
            <a:normAutofit fontScale="25000" lnSpcReduction="20000"/>
          </a:bodyPr>
          <a:lstStyle/>
          <a:p>
            <a:r>
              <a:rPr lang="es-ES" sz="16000" b="1" dirty="0">
                <a:solidFill>
                  <a:schemeClr val="bg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CARACTERISTICAS</a:t>
            </a:r>
          </a:p>
          <a:p>
            <a:endParaRPr lang="es-ES" sz="9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16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taiga es un bioma caracterizado por sus formaciones boscosas de coníferas, siendo la mayor masa forestal del planeta.  Su temperatura media es de 19 ºC en verano, y -30 ºC en invierno.</a:t>
            </a:r>
          </a:p>
          <a:p>
            <a:endParaRPr lang="es-CO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388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34" y="357301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193" y="456381"/>
            <a:ext cx="4726061" cy="3116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EFAB53F-0AB7-BCD0-9311-46430FF8D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038" y="3573015"/>
            <a:ext cx="6131186" cy="295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780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34" y="357301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187624" y="476672"/>
            <a:ext cx="7200800" cy="4968552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chemeClr val="bg2">
                    <a:lumMod val="75000"/>
                  </a:schemeClr>
                </a:solidFill>
              </a:rPr>
              <a:t>LA FLORA DE LA TAIGA</a:t>
            </a:r>
          </a:p>
          <a:p>
            <a:pPr marL="68580" indent="0">
              <a:buNone/>
            </a:pPr>
            <a:r>
              <a:rPr lang="es-ES" sz="4400" dirty="0">
                <a:solidFill>
                  <a:schemeClr val="tx1"/>
                </a:solidFill>
              </a:rPr>
              <a:t>Las grandes extensiones de árboles y el clima frío, ofrecen una atmósfera de calma y en contacto con la naturaleza</a:t>
            </a:r>
            <a:r>
              <a:rPr lang="es-ES" sz="3200" dirty="0">
                <a:solidFill>
                  <a:schemeClr val="tx1"/>
                </a:solidFill>
              </a:rPr>
              <a:t>.</a:t>
            </a:r>
            <a:endParaRPr lang="es-CO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717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Jhon\Configuración local\Archivos temporales de Internet\Content.IE5\DDOO930C\MC90043713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34" y="357301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85" y="764703"/>
            <a:ext cx="3113146" cy="2331855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1053209" y="2696448"/>
            <a:ext cx="13356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LIQUENES</a:t>
            </a: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764702"/>
            <a:ext cx="3113147" cy="2331855"/>
          </a:xfrm>
          <a:prstGeom prst="rect">
            <a:avLst/>
          </a:prstGeom>
        </p:spPr>
      </p:pic>
      <p:sp>
        <p:nvSpPr>
          <p:cNvPr id="11" name="10 Rectángulo"/>
          <p:cNvSpPr/>
          <p:nvPr/>
        </p:nvSpPr>
        <p:spPr>
          <a:xfrm>
            <a:off x="4241596" y="2696447"/>
            <a:ext cx="12923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MUSGOS</a:t>
            </a: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26" y="3096558"/>
            <a:ext cx="2073405" cy="2768103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1053209" y="5328635"/>
            <a:ext cx="12394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PINOS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158" y="3329274"/>
            <a:ext cx="2619375" cy="2522581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3019027" y="5328635"/>
            <a:ext cx="161775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ABEDULES</a:t>
            </a:r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397686"/>
            <a:ext cx="1847850" cy="2466975"/>
          </a:xfrm>
          <a:prstGeom prst="rect">
            <a:avLst/>
          </a:prstGeom>
        </p:spPr>
      </p:pic>
      <p:sp>
        <p:nvSpPr>
          <p:cNvPr id="13" name="12 Rectángulo"/>
          <p:cNvSpPr/>
          <p:nvPr/>
        </p:nvSpPr>
        <p:spPr>
          <a:xfrm>
            <a:off x="5945508" y="5320758"/>
            <a:ext cx="12987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ABETOS</a:t>
            </a:r>
          </a:p>
        </p:txBody>
      </p:sp>
    </p:spTree>
    <p:extLst>
      <p:ext uri="{BB962C8B-B14F-4D97-AF65-F5344CB8AC3E}">
        <p14:creationId xmlns:p14="http://schemas.microsoft.com/office/powerpoint/2010/main" val="30756675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200</TotalTime>
  <Words>371</Words>
  <Application>Microsoft Office PowerPoint</Application>
  <PresentationFormat>Presentación en pantalla (4:3)</PresentationFormat>
  <Paragraphs>38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Gothic</vt:lpstr>
      <vt:lpstr>Wingdings 2</vt:lpstr>
      <vt:lpstr>Austin</vt:lpstr>
      <vt:lpstr>Presentación de PowerPoint</vt:lpstr>
      <vt:lpstr>Taiga es una palabra rusa que significa: "bosque frío"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Palabras desconocidas </vt:lpstr>
    </vt:vector>
  </TitlesOfParts>
  <Company>Familia Tabares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John Jairo Tabares</dc:creator>
  <cp:lastModifiedBy>Maria Sanz</cp:lastModifiedBy>
  <cp:revision>14</cp:revision>
  <dcterms:created xsi:type="dcterms:W3CDTF">2014-02-26T19:37:53Z</dcterms:created>
  <dcterms:modified xsi:type="dcterms:W3CDTF">2026-08-23T15:16:40Z</dcterms:modified>
</cp:coreProperties>
</file>