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56" r:id="rId3"/>
    <p:sldId id="257" r:id="rId4"/>
    <p:sldId id="258" r:id="rId5"/>
    <p:sldId id="259" r:id="rId6"/>
    <p:sldId id="262" r:id="rId7"/>
    <p:sldId id="264" r:id="rId8"/>
    <p:sldId id="261" r:id="rId9"/>
    <p:sldId id="265" r:id="rId10"/>
    <p:sldId id="266" r:id="rId11"/>
    <p:sldId id="269" r:id="rId12"/>
    <p:sldId id="271" r:id="rId13"/>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31645A31-713B-4395-AA6B-041558694095}" type="datetimeFigureOut">
              <a:rPr lang="es-EC" smtClean="0"/>
              <a:t>15/8/2026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3989880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1645A31-713B-4395-AA6B-041558694095}" type="datetimeFigureOut">
              <a:rPr lang="es-EC" smtClean="0"/>
              <a:t>15/8/2026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3648132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1645A31-713B-4395-AA6B-041558694095}" type="datetimeFigureOut">
              <a:rPr lang="es-EC" smtClean="0"/>
              <a:t>15/8/2026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1012316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1645A31-713B-4395-AA6B-041558694095}" type="datetimeFigureOut">
              <a:rPr lang="es-EC" smtClean="0"/>
              <a:t>15/8/2026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2640059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31645A31-713B-4395-AA6B-041558694095}" type="datetimeFigureOut">
              <a:rPr lang="es-EC" smtClean="0"/>
              <a:t>15/8/2026</a:t>
            </a:fld>
            <a:endParaRPr lang="es-EC"/>
          </a:p>
        </p:txBody>
      </p:sp>
      <p:sp>
        <p:nvSpPr>
          <p:cNvPr id="5" name="Footer Placeholder 4"/>
          <p:cNvSpPr>
            <a:spLocks noGrp="1"/>
          </p:cNvSpPr>
          <p:nvPr>
            <p:ph type="ftr" sz="quarter" idx="11"/>
          </p:nvPr>
        </p:nvSpPr>
        <p:spPr/>
        <p:txBody>
          <a:bodyPr/>
          <a:lstStyle/>
          <a:p>
            <a:endParaRPr lang="es-EC"/>
          </a:p>
        </p:txBody>
      </p:sp>
      <p:sp>
        <p:nvSpPr>
          <p:cNvPr id="6" name="Slide Number Placeholder 5"/>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2763859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1645A31-713B-4395-AA6B-041558694095}" type="datetimeFigureOut">
              <a:rPr lang="es-EC" smtClean="0"/>
              <a:t>15/8/2026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1485570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1645A31-713B-4395-AA6B-041558694095}" type="datetimeFigureOut">
              <a:rPr lang="es-EC" smtClean="0"/>
              <a:t>15/8/2026</a:t>
            </a:fld>
            <a:endParaRPr lang="es-EC"/>
          </a:p>
        </p:txBody>
      </p:sp>
      <p:sp>
        <p:nvSpPr>
          <p:cNvPr id="8" name="Footer Placeholder 7"/>
          <p:cNvSpPr>
            <a:spLocks noGrp="1"/>
          </p:cNvSpPr>
          <p:nvPr>
            <p:ph type="ftr" sz="quarter" idx="11"/>
          </p:nvPr>
        </p:nvSpPr>
        <p:spPr/>
        <p:txBody>
          <a:bodyPr/>
          <a:lstStyle/>
          <a:p>
            <a:endParaRPr lang="es-EC"/>
          </a:p>
        </p:txBody>
      </p:sp>
      <p:sp>
        <p:nvSpPr>
          <p:cNvPr id="9" name="Slide Number Placeholder 8"/>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3578196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1645A31-713B-4395-AA6B-041558694095}" type="datetimeFigureOut">
              <a:rPr lang="es-EC" smtClean="0"/>
              <a:t>15/8/2026</a:t>
            </a:fld>
            <a:endParaRPr lang="es-EC"/>
          </a:p>
        </p:txBody>
      </p:sp>
      <p:sp>
        <p:nvSpPr>
          <p:cNvPr id="4" name="Footer Placeholder 3"/>
          <p:cNvSpPr>
            <a:spLocks noGrp="1"/>
          </p:cNvSpPr>
          <p:nvPr>
            <p:ph type="ftr" sz="quarter" idx="11"/>
          </p:nvPr>
        </p:nvSpPr>
        <p:spPr/>
        <p:txBody>
          <a:bodyPr/>
          <a:lstStyle/>
          <a:p>
            <a:endParaRPr lang="es-EC"/>
          </a:p>
        </p:txBody>
      </p:sp>
      <p:sp>
        <p:nvSpPr>
          <p:cNvPr id="5" name="Slide Number Placeholder 4"/>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1625330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5A31-713B-4395-AA6B-041558694095}" type="datetimeFigureOut">
              <a:rPr lang="es-EC" smtClean="0"/>
              <a:t>15/8/2026</a:t>
            </a:fld>
            <a:endParaRPr lang="es-EC"/>
          </a:p>
        </p:txBody>
      </p:sp>
      <p:sp>
        <p:nvSpPr>
          <p:cNvPr id="3" name="Footer Placeholder 2"/>
          <p:cNvSpPr>
            <a:spLocks noGrp="1"/>
          </p:cNvSpPr>
          <p:nvPr>
            <p:ph type="ftr" sz="quarter" idx="11"/>
          </p:nvPr>
        </p:nvSpPr>
        <p:spPr/>
        <p:txBody>
          <a:bodyPr/>
          <a:lstStyle/>
          <a:p>
            <a:endParaRPr lang="es-EC"/>
          </a:p>
        </p:txBody>
      </p:sp>
      <p:sp>
        <p:nvSpPr>
          <p:cNvPr id="4" name="Slide Number Placeholder 3"/>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83067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1645A31-713B-4395-AA6B-041558694095}" type="datetimeFigureOut">
              <a:rPr lang="es-EC" smtClean="0"/>
              <a:t>15/8/2026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1105398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1645A31-713B-4395-AA6B-041558694095}" type="datetimeFigureOut">
              <a:rPr lang="es-EC" smtClean="0"/>
              <a:t>15/8/2026</a:t>
            </a:fld>
            <a:endParaRPr lang="es-EC"/>
          </a:p>
        </p:txBody>
      </p:sp>
      <p:sp>
        <p:nvSpPr>
          <p:cNvPr id="6" name="Footer Placeholder 5"/>
          <p:cNvSpPr>
            <a:spLocks noGrp="1"/>
          </p:cNvSpPr>
          <p:nvPr>
            <p:ph type="ftr" sz="quarter" idx="11"/>
          </p:nvPr>
        </p:nvSpPr>
        <p:spPr/>
        <p:txBody>
          <a:bodyPr/>
          <a:lstStyle/>
          <a:p>
            <a:endParaRPr lang="es-EC"/>
          </a:p>
        </p:txBody>
      </p:sp>
      <p:sp>
        <p:nvSpPr>
          <p:cNvPr id="7" name="Slide Number Placeholder 6"/>
          <p:cNvSpPr>
            <a:spLocks noGrp="1"/>
          </p:cNvSpPr>
          <p:nvPr>
            <p:ph type="sldNum" sz="quarter" idx="12"/>
          </p:nvPr>
        </p:nvSpPr>
        <p:spPr/>
        <p:txBody>
          <a:bodyPr/>
          <a:lstStyle/>
          <a:p>
            <a:fld id="{4BD36024-5766-4ECE-BAC7-41C57AFC16A0}" type="slidenum">
              <a:rPr lang="es-EC" smtClean="0"/>
              <a:t>‹Nº›</a:t>
            </a:fld>
            <a:endParaRPr lang="es-EC"/>
          </a:p>
        </p:txBody>
      </p:sp>
    </p:spTree>
    <p:extLst>
      <p:ext uri="{BB962C8B-B14F-4D97-AF65-F5344CB8AC3E}">
        <p14:creationId xmlns:p14="http://schemas.microsoft.com/office/powerpoint/2010/main" val="1189508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5A31-713B-4395-AA6B-041558694095}" type="datetimeFigureOut">
              <a:rPr lang="es-EC" smtClean="0"/>
              <a:t>15/8/2026</a:t>
            </a:fld>
            <a:endParaRPr lang="es-EC"/>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D36024-5766-4ECE-BAC7-41C57AFC16A0}" type="slidenum">
              <a:rPr lang="es-EC" smtClean="0"/>
              <a:t>‹Nº›</a:t>
            </a:fld>
            <a:endParaRPr lang="es-EC"/>
          </a:p>
        </p:txBody>
      </p:sp>
    </p:spTree>
    <p:extLst>
      <p:ext uri="{BB962C8B-B14F-4D97-AF65-F5344CB8AC3E}">
        <p14:creationId xmlns:p14="http://schemas.microsoft.com/office/powerpoint/2010/main" val="21446347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ctrTitle"/>
          </p:nvPr>
        </p:nvSpPr>
        <p:spPr>
          <a:xfrm>
            <a:off x="6194716" y="739978"/>
            <a:ext cx="5334930" cy="3004145"/>
          </a:xfrm>
        </p:spPr>
        <p:txBody>
          <a:bodyPr>
            <a:normAutofit/>
          </a:bodyPr>
          <a:lstStyle/>
          <a:p>
            <a:r>
              <a:rPr lang="es-EC" b="1" dirty="0"/>
              <a:t>Terremotos</a:t>
            </a:r>
          </a:p>
        </p:txBody>
      </p:sp>
      <p:sp>
        <p:nvSpPr>
          <p:cNvPr id="3" name="Subtítulo 2"/>
          <p:cNvSpPr>
            <a:spLocks noGrp="1"/>
          </p:cNvSpPr>
          <p:nvPr>
            <p:ph type="subTitle" idx="1"/>
          </p:nvPr>
        </p:nvSpPr>
        <p:spPr>
          <a:xfrm>
            <a:off x="12136641" y="5703945"/>
            <a:ext cx="5334931" cy="2189214"/>
          </a:xfrm>
        </p:spPr>
        <p:txBody>
          <a:bodyPr>
            <a:normAutofit/>
          </a:bodyPr>
          <a:lstStyle/>
          <a:p>
            <a:endParaRPr lang="es-EC" i="1" dirty="0"/>
          </a:p>
        </p:txBody>
      </p:sp>
      <p:sp>
        <p:nvSpPr>
          <p:cNvPr id="11" name="Freeform: Shape 10">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4" name="Imagen 3">
            <a:extLst>
              <a:ext uri="{FF2B5EF4-FFF2-40B4-BE49-F238E27FC236}">
                <a16:creationId xmlns:a16="http://schemas.microsoft.com/office/drawing/2014/main" id="{8A9E0A31-1C8A-1191-3FB4-E0CB5E314842}"/>
              </a:ext>
            </a:extLst>
          </p:cNvPr>
          <p:cNvPicPr>
            <a:picLocks noChangeAspect="1"/>
          </p:cNvPicPr>
          <p:nvPr/>
        </p:nvPicPr>
        <p:blipFill>
          <a:blip r:embed="rId2"/>
          <a:srcRect t="16820" b="9215"/>
          <a:stretch>
            <a:fillRect/>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1" name="Freeform: Shape 20">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508958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0" y="0"/>
            <a:ext cx="12192000" cy="645459"/>
          </a:xfrm>
        </p:spPr>
        <p:txBody>
          <a:bodyPr>
            <a:noAutofit/>
          </a:bodyPr>
          <a:lstStyle/>
          <a:p>
            <a:r>
              <a:rPr lang="es-EC" sz="3600" b="1" dirty="0">
                <a:solidFill>
                  <a:srgbClr val="FFFF00"/>
                </a:solidFill>
              </a:rPr>
              <a:t>Clasificación de los sismos según la Intensidad </a:t>
            </a:r>
          </a:p>
        </p:txBody>
      </p:sp>
      <p:sp>
        <p:nvSpPr>
          <p:cNvPr id="7" name="CuadroTexto 6"/>
          <p:cNvSpPr txBox="1"/>
          <p:nvPr/>
        </p:nvSpPr>
        <p:spPr>
          <a:xfrm>
            <a:off x="147918" y="1494485"/>
            <a:ext cx="5948082" cy="4524315"/>
          </a:xfrm>
          <a:prstGeom prst="rect">
            <a:avLst/>
          </a:prstGeom>
          <a:noFill/>
        </p:spPr>
        <p:txBody>
          <a:bodyPr wrap="square" rtlCol="0">
            <a:spAutoFit/>
          </a:bodyPr>
          <a:lstStyle/>
          <a:p>
            <a:r>
              <a:rPr lang="es-EC" sz="2400" b="1" dirty="0">
                <a:solidFill>
                  <a:srgbClr val="FFFF00"/>
                </a:solidFill>
              </a:rPr>
              <a:t>2. Escala Sismológica de Mercalli (Giuseppe Mercalli):</a:t>
            </a:r>
          </a:p>
          <a:p>
            <a:endParaRPr lang="es-EC" sz="2400" b="1" dirty="0">
              <a:solidFill>
                <a:srgbClr val="FFFF00"/>
              </a:solidFill>
            </a:endParaRPr>
          </a:p>
          <a:p>
            <a:r>
              <a:rPr lang="es-EC" sz="2400" dirty="0">
                <a:solidFill>
                  <a:srgbClr val="FFFF00"/>
                </a:solidFill>
              </a:rPr>
              <a:t>Se trata de una escala de 12 grados que determina la intensidad de los terremotos a través de los efectos y daños causados a las estructuras de las edificaciones en la superficie de la Tierra. Se trata entonces de una medida con características cualitativas, más que cuantitativas de la magnitud. Es decir se basa en la apreciación según los daños causados y descritos en la siguiente tabla. </a:t>
            </a:r>
            <a:endParaRPr lang="es-EC" sz="2000" dirty="0">
              <a:solidFill>
                <a:srgbClr val="FFFF00"/>
              </a:solidFill>
            </a:endParaRPr>
          </a:p>
        </p:txBody>
      </p:sp>
      <p:pic>
        <p:nvPicPr>
          <p:cNvPr id="8" name="Imagen 7"/>
          <p:cNvPicPr>
            <a:picLocks noChangeAspect="1"/>
          </p:cNvPicPr>
          <p:nvPr/>
        </p:nvPicPr>
        <p:blipFill>
          <a:blip r:embed="rId2"/>
          <a:stretch>
            <a:fillRect/>
          </a:stretch>
        </p:blipFill>
        <p:spPr>
          <a:xfrm>
            <a:off x="6096000" y="1494485"/>
            <a:ext cx="6051670" cy="4898972"/>
          </a:xfrm>
          <a:prstGeom prst="rect">
            <a:avLst/>
          </a:prstGeom>
        </p:spPr>
      </p:pic>
    </p:spTree>
    <p:extLst>
      <p:ext uri="{BB962C8B-B14F-4D97-AF65-F5344CB8AC3E}">
        <p14:creationId xmlns:p14="http://schemas.microsoft.com/office/powerpoint/2010/main" val="1907343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0" y="333828"/>
            <a:ext cx="12192000" cy="645459"/>
          </a:xfrm>
        </p:spPr>
        <p:txBody>
          <a:bodyPr>
            <a:noAutofit/>
          </a:bodyPr>
          <a:lstStyle/>
          <a:p>
            <a:r>
              <a:rPr lang="es-EC" sz="3600" b="1" dirty="0">
                <a:solidFill>
                  <a:srgbClr val="FFFF00"/>
                </a:solidFill>
              </a:rPr>
              <a:t>¿Cuánto tiempo puede durar un terremoto?</a:t>
            </a:r>
          </a:p>
        </p:txBody>
      </p:sp>
      <p:sp>
        <p:nvSpPr>
          <p:cNvPr id="7" name="CuadroTexto 6"/>
          <p:cNvSpPr txBox="1"/>
          <p:nvPr/>
        </p:nvSpPr>
        <p:spPr>
          <a:xfrm>
            <a:off x="497541" y="1475547"/>
            <a:ext cx="10794573" cy="5601533"/>
          </a:xfrm>
          <a:prstGeom prst="rect">
            <a:avLst/>
          </a:prstGeom>
          <a:noFill/>
        </p:spPr>
        <p:txBody>
          <a:bodyPr wrap="square" rtlCol="0">
            <a:spAutoFit/>
          </a:bodyPr>
          <a:lstStyle/>
          <a:p>
            <a:pPr marL="457200" indent="-457200" algn="just">
              <a:buFont typeface="Arial" panose="020B0604020202020204" pitchFamily="34" charset="0"/>
              <a:buChar char="•"/>
            </a:pPr>
            <a:r>
              <a:rPr lang="es-ES" sz="2600" dirty="0">
                <a:solidFill>
                  <a:srgbClr val="FFFF00"/>
                </a:solidFill>
              </a:rPr>
              <a:t>Generalmente un terremoto no dura más </a:t>
            </a:r>
            <a:r>
              <a:rPr lang="es-ES" sz="2600" dirty="0" err="1">
                <a:solidFill>
                  <a:srgbClr val="FFFF00"/>
                </a:solidFill>
              </a:rPr>
              <a:t>alla</a:t>
            </a:r>
            <a:r>
              <a:rPr lang="es-ES" sz="2600" dirty="0">
                <a:solidFill>
                  <a:srgbClr val="FFFF00"/>
                </a:solidFill>
              </a:rPr>
              <a:t> de 15 segundos. Sin embargo, en los registros históricos se han encontrado terremotos que han durado mucho más.</a:t>
            </a:r>
          </a:p>
          <a:p>
            <a:pPr marL="457200" indent="-457200" algn="just">
              <a:buFont typeface="Arial" panose="020B0604020202020204" pitchFamily="34" charset="0"/>
              <a:buChar char="•"/>
            </a:pPr>
            <a:r>
              <a:rPr lang="es-ES" sz="2600" dirty="0">
                <a:solidFill>
                  <a:srgbClr val="FFFF00"/>
                </a:solidFill>
              </a:rPr>
              <a:t>Ejemplo Extremo: El 26 de Diciembre del 2004 las Islas Andamán y Sumatra fueron sacudidas por un terremoto con escala de 9,3 grados en la escala de Richter y tuvo una duración de casi 10 minutos. El evento desató una serie de tsunamis devastadores que afectaron las costas de los países que bordean el Océano Índico.</a:t>
            </a:r>
          </a:p>
          <a:p>
            <a:pPr marL="457200" indent="-457200" algn="just">
              <a:buFont typeface="Arial" panose="020B0604020202020204" pitchFamily="34" charset="0"/>
              <a:buChar char="•"/>
            </a:pPr>
            <a:r>
              <a:rPr lang="es-ES" sz="2600" dirty="0">
                <a:solidFill>
                  <a:srgbClr val="FFFF00"/>
                </a:solidFill>
              </a:rPr>
              <a:t>En el Cinturón de Fuego del Pacífico, todos los días ocurren sismos de menor magnitud  (menores a 3.5 grados en la escala de Richter), que no son percibidos por el ser humano pero que si son registrados en las estaciones sísmicas de los Servicios Geológicos de los países.</a:t>
            </a:r>
          </a:p>
          <a:p>
            <a:pPr marL="457200" indent="-457200">
              <a:buFont typeface="Arial" panose="020B0604020202020204" pitchFamily="34" charset="0"/>
              <a:buChar char="•"/>
            </a:pPr>
            <a:endParaRPr lang="es-ES" sz="2600" dirty="0">
              <a:solidFill>
                <a:srgbClr val="FFFF00"/>
              </a:solidFill>
            </a:endParaRPr>
          </a:p>
          <a:p>
            <a:pPr marL="457200" indent="-457200">
              <a:buFont typeface="Arial" panose="020B0604020202020204" pitchFamily="34" charset="0"/>
              <a:buChar char="•"/>
            </a:pPr>
            <a:endParaRPr lang="es-EC" sz="2000" dirty="0">
              <a:solidFill>
                <a:srgbClr val="FFFF00"/>
              </a:solidFill>
            </a:endParaRPr>
          </a:p>
        </p:txBody>
      </p:sp>
    </p:spTree>
    <p:extLst>
      <p:ext uri="{BB962C8B-B14F-4D97-AF65-F5344CB8AC3E}">
        <p14:creationId xmlns:p14="http://schemas.microsoft.com/office/powerpoint/2010/main" val="1090197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0" y="333828"/>
            <a:ext cx="12192000" cy="645459"/>
          </a:xfrm>
        </p:spPr>
        <p:txBody>
          <a:bodyPr>
            <a:noAutofit/>
          </a:bodyPr>
          <a:lstStyle/>
          <a:p>
            <a:r>
              <a:rPr lang="es-EC" sz="3600" b="1" dirty="0">
                <a:solidFill>
                  <a:srgbClr val="FFFF00"/>
                </a:solidFill>
              </a:rPr>
              <a:t>¿Qué es un maremoto o tsunami?</a:t>
            </a:r>
          </a:p>
        </p:txBody>
      </p:sp>
      <p:sp>
        <p:nvSpPr>
          <p:cNvPr id="7" name="CuadroTexto 6"/>
          <p:cNvSpPr txBox="1"/>
          <p:nvPr/>
        </p:nvSpPr>
        <p:spPr>
          <a:xfrm>
            <a:off x="236285" y="1083662"/>
            <a:ext cx="5859716" cy="5774338"/>
          </a:xfrm>
          <a:prstGeom prst="rect">
            <a:avLst/>
          </a:prstGeom>
          <a:noFill/>
        </p:spPr>
        <p:txBody>
          <a:bodyPr wrap="square" rtlCol="0">
            <a:spAutoFit/>
          </a:bodyPr>
          <a:lstStyle/>
          <a:p>
            <a:pPr marL="457200" indent="-457200">
              <a:buFont typeface="Arial" panose="020B0604020202020204" pitchFamily="34" charset="0"/>
              <a:buChar char="•"/>
            </a:pPr>
            <a:r>
              <a:rPr lang="es-EC" sz="2400" dirty="0">
                <a:solidFill>
                  <a:srgbClr val="FFFF00"/>
                </a:solidFill>
              </a:rPr>
              <a:t>Maremoto y Tsunami son equivalentes.</a:t>
            </a:r>
          </a:p>
          <a:p>
            <a:pPr marL="457200" indent="-457200">
              <a:buFont typeface="Arial" panose="020B0604020202020204" pitchFamily="34" charset="0"/>
              <a:buChar char="•"/>
            </a:pPr>
            <a:r>
              <a:rPr lang="es-EC" sz="2400" dirty="0">
                <a:solidFill>
                  <a:srgbClr val="FFFF00"/>
                </a:solidFill>
              </a:rPr>
              <a:t>Se trata de un evento natural que ocurre en los mares y que involucra un grupo de olas de gran energía y de tamaño variable (varios metros de alto), que se producen por efecto de un movimiento telúrico (terremoto) o algún fenómeno extraordinario (Ej. caída de un meteorito), lo cual ocasiona el desplazamiento vertical de una gran masa de agua. </a:t>
            </a:r>
          </a:p>
          <a:p>
            <a:pPr marL="457200" indent="-457200">
              <a:buFont typeface="Arial" panose="020B0604020202020204" pitchFamily="34" charset="0"/>
              <a:buChar char="•"/>
            </a:pPr>
            <a:r>
              <a:rPr lang="es-EC" sz="2400" dirty="0">
                <a:solidFill>
                  <a:srgbClr val="FFFF00"/>
                </a:solidFill>
              </a:rPr>
              <a:t> Este tipo de olas remueven una cantidad de agua muy superior a las olas superficiales producidas por el viento. </a:t>
            </a:r>
          </a:p>
          <a:p>
            <a:pPr marL="457200" indent="-457200">
              <a:buFont typeface="Arial" panose="020B0604020202020204" pitchFamily="34" charset="0"/>
              <a:buChar char="•"/>
            </a:pPr>
            <a:r>
              <a:rPr lang="es-EC" sz="2400" dirty="0">
                <a:solidFill>
                  <a:srgbClr val="FFFF00"/>
                </a:solidFill>
              </a:rPr>
              <a:t>Los terremotos producen más del 90% de los tsunamis (maremotos tectónicos) </a:t>
            </a:r>
            <a:endParaRPr lang="es-EC" sz="2000" dirty="0">
              <a:solidFill>
                <a:srgbClr val="FFFF00"/>
              </a:solidFill>
            </a:endParaRPr>
          </a:p>
        </p:txBody>
      </p:sp>
      <p:pic>
        <p:nvPicPr>
          <p:cNvPr id="4" name="Imagen 3"/>
          <p:cNvPicPr>
            <a:picLocks noChangeAspect="1"/>
          </p:cNvPicPr>
          <p:nvPr/>
        </p:nvPicPr>
        <p:blipFill>
          <a:blip r:embed="rId2"/>
          <a:stretch>
            <a:fillRect/>
          </a:stretch>
        </p:blipFill>
        <p:spPr>
          <a:xfrm>
            <a:off x="6096000" y="1313356"/>
            <a:ext cx="6096000" cy="5076967"/>
          </a:xfrm>
          <a:prstGeom prst="rect">
            <a:avLst/>
          </a:prstGeom>
        </p:spPr>
      </p:pic>
    </p:spTree>
    <p:extLst>
      <p:ext uri="{BB962C8B-B14F-4D97-AF65-F5344CB8AC3E}">
        <p14:creationId xmlns:p14="http://schemas.microsoft.com/office/powerpoint/2010/main" val="3039054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p:cNvSpPr>
            <a:spLocks noGrp="1"/>
          </p:cNvSpPr>
          <p:nvPr>
            <p:ph type="ctrTitle"/>
          </p:nvPr>
        </p:nvSpPr>
        <p:spPr>
          <a:xfrm>
            <a:off x="6194716" y="739978"/>
            <a:ext cx="5334930" cy="3004145"/>
          </a:xfrm>
        </p:spPr>
        <p:txBody>
          <a:bodyPr>
            <a:normAutofit/>
          </a:bodyPr>
          <a:lstStyle/>
          <a:p>
            <a:pPr algn="just"/>
            <a:r>
              <a:rPr lang="es-EC" sz="2600" dirty="0"/>
              <a:t>Un terremoto es un proceso por el cual se libera de manera súbita una gran cantidad de energía (sísmica), la misma que en su mayoría se expresa mediante ondas concéntricas que viajan desde el interior hacia el exterior de la Tierra</a:t>
            </a:r>
            <a:r>
              <a:rPr lang="es-EC" sz="2400" dirty="0"/>
              <a:t>. </a:t>
            </a:r>
            <a:br>
              <a:rPr lang="es-EC" sz="2400" dirty="0"/>
            </a:br>
            <a:endParaRPr lang="es-EC" sz="2400" dirty="0"/>
          </a:p>
        </p:txBody>
      </p:sp>
      <p:sp>
        <p:nvSpPr>
          <p:cNvPr id="3" name="Subtítulo 2"/>
          <p:cNvSpPr>
            <a:spLocks noGrp="1"/>
          </p:cNvSpPr>
          <p:nvPr>
            <p:ph type="subTitle" idx="1"/>
          </p:nvPr>
        </p:nvSpPr>
        <p:spPr>
          <a:xfrm>
            <a:off x="6194715" y="3836197"/>
            <a:ext cx="5334931" cy="2189214"/>
          </a:xfrm>
        </p:spPr>
        <p:txBody>
          <a:bodyPr>
            <a:normAutofit/>
          </a:bodyPr>
          <a:lstStyle/>
          <a:p>
            <a:r>
              <a:rPr lang="es-EC" sz="6000" b="1" dirty="0"/>
              <a:t>¿Qué es un terremoto?</a:t>
            </a:r>
          </a:p>
        </p:txBody>
      </p:sp>
      <p:sp>
        <p:nvSpPr>
          <p:cNvPr id="11" name="Freeform: Shape 10">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2" name="Imagen 1"/>
          <p:cNvPicPr>
            <a:picLocks noChangeAspect="1"/>
          </p:cNvPicPr>
          <p:nvPr/>
        </p:nvPicPr>
        <p:blipFill>
          <a:blip r:embed="rId2"/>
          <a:srcRect l="15819" r="21931" b="-1"/>
          <a:stretch>
            <a:fillRect/>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1" name="Freeform: Shape 20">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17377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452718" y="1021975"/>
            <a:ext cx="6096000" cy="5463427"/>
          </a:xfrm>
        </p:spPr>
        <p:txBody>
          <a:bodyPr>
            <a:normAutofit fontScale="90000"/>
          </a:bodyPr>
          <a:lstStyle/>
          <a:p>
            <a:pPr marL="806450" algn="l" defTabSz="981075">
              <a:tabLst>
                <a:tab pos="1250950" algn="l"/>
              </a:tabLst>
            </a:pP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br>
              <a:rPr lang="es-EC" sz="3600" dirty="0">
                <a:solidFill>
                  <a:srgbClr val="FFFF00"/>
                </a:solidFill>
              </a:rPr>
            </a:br>
            <a:r>
              <a:rPr lang="es-EC" sz="3600" dirty="0">
                <a:solidFill>
                  <a:srgbClr val="FFFF00"/>
                </a:solidFill>
              </a:rPr>
              <a:t>Dentro de los mecanismos que producen sismos, podemos mencionar en orden de prioridad de magnitud: </a:t>
            </a:r>
            <a:br>
              <a:rPr lang="es-EC" sz="3600" dirty="0">
                <a:solidFill>
                  <a:srgbClr val="FFFF00"/>
                </a:solidFill>
              </a:rPr>
            </a:br>
            <a:br>
              <a:rPr lang="es-EC" sz="3600" dirty="0">
                <a:solidFill>
                  <a:srgbClr val="FFFF00"/>
                </a:solidFill>
              </a:rPr>
            </a:br>
            <a:r>
              <a:rPr lang="es-EC" sz="3600" dirty="0">
                <a:solidFill>
                  <a:srgbClr val="FFFF00"/>
                </a:solidFill>
              </a:rPr>
              <a:t>a) La actividad de las placas 		tectónicas.</a:t>
            </a:r>
            <a:br>
              <a:rPr lang="es-EC" sz="3600" dirty="0">
                <a:solidFill>
                  <a:srgbClr val="FFFF00"/>
                </a:solidFill>
              </a:rPr>
            </a:br>
            <a:r>
              <a:rPr lang="es-EC" sz="3600" dirty="0">
                <a:solidFill>
                  <a:srgbClr val="FFFF00"/>
                </a:solidFill>
              </a:rPr>
              <a:t>b) La actividad volcánica, </a:t>
            </a:r>
            <a:br>
              <a:rPr lang="es-EC" sz="3600" dirty="0">
                <a:solidFill>
                  <a:srgbClr val="FFFF00"/>
                </a:solidFill>
              </a:rPr>
            </a:br>
            <a:r>
              <a:rPr lang="es-EC" sz="3600" dirty="0">
                <a:solidFill>
                  <a:srgbClr val="FFFF00"/>
                </a:solidFill>
              </a:rPr>
              <a:t>c) Los impactos de meteoritos, </a:t>
            </a:r>
            <a:br>
              <a:rPr lang="es-EC" sz="3600" dirty="0">
                <a:solidFill>
                  <a:srgbClr val="FFFF00"/>
                </a:solidFill>
              </a:rPr>
            </a:br>
            <a:r>
              <a:rPr lang="es-EC" sz="3600" dirty="0">
                <a:solidFill>
                  <a:srgbClr val="FFFF00"/>
                </a:solidFill>
              </a:rPr>
              <a:t>d) La actividad humana 	(experimentos de 	explosiones nucleares, etc.).</a:t>
            </a:r>
            <a:endParaRPr lang="es-EC" sz="4800" dirty="0"/>
          </a:p>
        </p:txBody>
      </p:sp>
      <p:sp>
        <p:nvSpPr>
          <p:cNvPr id="3" name="Subtítulo 2"/>
          <p:cNvSpPr>
            <a:spLocks noGrp="1"/>
          </p:cNvSpPr>
          <p:nvPr>
            <p:ph type="subTitle" idx="1"/>
          </p:nvPr>
        </p:nvSpPr>
        <p:spPr>
          <a:xfrm>
            <a:off x="0" y="0"/>
            <a:ext cx="12192000" cy="645459"/>
          </a:xfrm>
        </p:spPr>
        <p:txBody>
          <a:bodyPr>
            <a:noAutofit/>
          </a:bodyPr>
          <a:lstStyle/>
          <a:p>
            <a:r>
              <a:rPr lang="es-EC" sz="4800" b="1">
                <a:solidFill>
                  <a:srgbClr val="FFFF00"/>
                </a:solidFill>
              </a:rPr>
              <a:t>Mecanismos que producen un terremoto</a:t>
            </a:r>
            <a:endParaRPr lang="es-EC" sz="4400" b="1" dirty="0">
              <a:solidFill>
                <a:srgbClr val="FFFF00"/>
              </a:solidFill>
            </a:endParaRPr>
          </a:p>
        </p:txBody>
      </p:sp>
      <p:pic>
        <p:nvPicPr>
          <p:cNvPr id="2" name="Imagen 1"/>
          <p:cNvPicPr>
            <a:picLocks noChangeAspect="1"/>
          </p:cNvPicPr>
          <p:nvPr/>
        </p:nvPicPr>
        <p:blipFill>
          <a:blip r:embed="rId2"/>
          <a:stretch>
            <a:fillRect/>
          </a:stretch>
        </p:blipFill>
        <p:spPr>
          <a:xfrm>
            <a:off x="6338091" y="3603812"/>
            <a:ext cx="5145697" cy="2881590"/>
          </a:xfrm>
          <a:prstGeom prst="rect">
            <a:avLst/>
          </a:prstGeom>
        </p:spPr>
      </p:pic>
      <p:pic>
        <p:nvPicPr>
          <p:cNvPr id="5" name="Imagen 4"/>
          <p:cNvPicPr>
            <a:picLocks noChangeAspect="1"/>
          </p:cNvPicPr>
          <p:nvPr/>
        </p:nvPicPr>
        <p:blipFill>
          <a:blip r:embed="rId3"/>
          <a:stretch>
            <a:fillRect/>
          </a:stretch>
        </p:blipFill>
        <p:spPr>
          <a:xfrm>
            <a:off x="6351494" y="645459"/>
            <a:ext cx="5132294" cy="2636315"/>
          </a:xfrm>
          <a:prstGeom prst="rect">
            <a:avLst/>
          </a:prstGeom>
        </p:spPr>
      </p:pic>
    </p:spTree>
    <p:extLst>
      <p:ext uri="{BB962C8B-B14F-4D97-AF65-F5344CB8AC3E}">
        <p14:creationId xmlns:p14="http://schemas.microsoft.com/office/powerpoint/2010/main" val="2132489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0" y="812801"/>
            <a:ext cx="6096000" cy="7451592"/>
          </a:xfrm>
        </p:spPr>
        <p:txBody>
          <a:bodyPr>
            <a:normAutofit fontScale="90000"/>
          </a:bodyPr>
          <a:lstStyle/>
          <a:p>
            <a:pPr algn="just"/>
            <a:br>
              <a:rPr lang="es-EC" sz="2000" dirty="0">
                <a:solidFill>
                  <a:srgbClr val="FFFF00"/>
                </a:solidFill>
              </a:rPr>
            </a:br>
            <a:br>
              <a:rPr lang="es-EC" sz="2000" dirty="0">
                <a:solidFill>
                  <a:srgbClr val="FFFF00"/>
                </a:solidFill>
              </a:rPr>
            </a:br>
            <a:br>
              <a:rPr lang="es-EC" sz="2000" dirty="0">
                <a:solidFill>
                  <a:srgbClr val="FFFF00"/>
                </a:solidFill>
              </a:rPr>
            </a:br>
            <a:br>
              <a:rPr lang="es-EC" sz="2000" dirty="0">
                <a:solidFill>
                  <a:srgbClr val="FFFF00"/>
                </a:solidFill>
              </a:rPr>
            </a:br>
            <a:br>
              <a:rPr lang="es-EC" sz="2000" dirty="0">
                <a:solidFill>
                  <a:srgbClr val="FFFF00"/>
                </a:solidFill>
              </a:rPr>
            </a:br>
            <a:br>
              <a:rPr lang="es-EC" sz="2000" dirty="0">
                <a:solidFill>
                  <a:srgbClr val="FFFF00"/>
                </a:solidFill>
              </a:rPr>
            </a:br>
            <a:r>
              <a:rPr lang="es-EC" sz="2000" dirty="0">
                <a:solidFill>
                  <a:srgbClr val="FFFF00"/>
                </a:solidFill>
              </a:rPr>
              <a:t> </a:t>
            </a:r>
            <a:br>
              <a:rPr lang="es-EC" sz="2000" dirty="0">
                <a:solidFill>
                  <a:srgbClr val="FFFF00"/>
                </a:solidFill>
              </a:rPr>
            </a:br>
            <a:br>
              <a:rPr lang="es-EC" sz="2000" dirty="0">
                <a:solidFill>
                  <a:srgbClr val="FFFF00"/>
                </a:solidFill>
              </a:rPr>
            </a:br>
            <a:br>
              <a:rPr lang="es-EC" sz="2000" dirty="0">
                <a:solidFill>
                  <a:srgbClr val="FFFF00"/>
                </a:solidFill>
              </a:rPr>
            </a:br>
            <a:br>
              <a:rPr lang="es-EC" sz="2000" dirty="0">
                <a:solidFill>
                  <a:srgbClr val="FFFF00"/>
                </a:solidFill>
              </a:rPr>
            </a:br>
            <a:br>
              <a:rPr lang="es-EC" sz="2000" dirty="0">
                <a:solidFill>
                  <a:srgbClr val="FFFF00"/>
                </a:solidFill>
              </a:rPr>
            </a:br>
            <a:br>
              <a:rPr lang="es-EC" sz="2000" dirty="0">
                <a:solidFill>
                  <a:srgbClr val="FFFF00"/>
                </a:solidFill>
              </a:rPr>
            </a:br>
            <a:br>
              <a:rPr lang="es-EC" sz="2000" dirty="0">
                <a:solidFill>
                  <a:srgbClr val="FFFF00"/>
                </a:solidFill>
              </a:rPr>
            </a:br>
            <a:br>
              <a:rPr lang="es-EC" sz="2000" dirty="0">
                <a:solidFill>
                  <a:srgbClr val="FFFF00"/>
                </a:solidFill>
              </a:rPr>
            </a:br>
            <a:r>
              <a:rPr lang="es-EC" sz="2700" dirty="0">
                <a:solidFill>
                  <a:srgbClr val="FFFF00"/>
                </a:solidFill>
              </a:rPr>
              <a:t>El llamado  “Cinturón de Fuego del Pacífico” es parte de un proceso en el cual la placa oceánica, compuesta de roca basáltica pesada se introduce por debajo de la placa continental más liviana compuesta principalmente por rocas  de menor densidad. Este proceso llamado  “subducción” sucede en los bordes de todo el Océano Pacífico, en los cuales se han formado cordilleras de volcanes activos de ahí su nombre de cinturón  de fuego.</a:t>
            </a:r>
            <a:br>
              <a:rPr lang="es-EC" sz="2700" dirty="0">
                <a:solidFill>
                  <a:srgbClr val="FFFF00"/>
                </a:solidFill>
              </a:rPr>
            </a:br>
            <a:br>
              <a:rPr lang="es-EC" sz="2700" dirty="0">
                <a:solidFill>
                  <a:srgbClr val="FFFF00"/>
                </a:solidFill>
              </a:rPr>
            </a:br>
            <a:r>
              <a:rPr lang="es-EC" sz="2700" dirty="0">
                <a:solidFill>
                  <a:srgbClr val="FFFF00"/>
                </a:solidFill>
              </a:rPr>
              <a:t>El 90% de los terremotos ocurren a lo largo de este cinturón</a:t>
            </a:r>
            <a:br>
              <a:rPr lang="es-EC" sz="2700" dirty="0">
                <a:solidFill>
                  <a:srgbClr val="FFFF00"/>
                </a:solidFill>
              </a:rPr>
            </a:br>
            <a:br>
              <a:rPr lang="es-EC" sz="4800" dirty="0"/>
            </a:br>
            <a:br>
              <a:rPr lang="es-EC" sz="4800" dirty="0"/>
            </a:br>
            <a:endParaRPr lang="es-EC" sz="4800" dirty="0"/>
          </a:p>
        </p:txBody>
      </p:sp>
      <p:sp>
        <p:nvSpPr>
          <p:cNvPr id="3" name="Subtítulo 2"/>
          <p:cNvSpPr>
            <a:spLocks noGrp="1"/>
          </p:cNvSpPr>
          <p:nvPr>
            <p:ph type="subTitle" idx="1"/>
          </p:nvPr>
        </p:nvSpPr>
        <p:spPr>
          <a:xfrm>
            <a:off x="0" y="0"/>
            <a:ext cx="12192000" cy="645459"/>
          </a:xfrm>
        </p:spPr>
        <p:txBody>
          <a:bodyPr>
            <a:noAutofit/>
          </a:bodyPr>
          <a:lstStyle/>
          <a:p>
            <a:r>
              <a:rPr lang="es-EC" sz="4800" b="1" dirty="0">
                <a:solidFill>
                  <a:srgbClr val="FFFF00"/>
                </a:solidFill>
              </a:rPr>
              <a:t>El Cinturón de Fuego del Pacífico</a:t>
            </a:r>
            <a:endParaRPr lang="es-EC" sz="4400" b="1" dirty="0">
              <a:solidFill>
                <a:srgbClr val="FFFF00"/>
              </a:solidFill>
            </a:endParaRPr>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5269" y="1564621"/>
            <a:ext cx="5686425" cy="4105275"/>
          </a:xfrm>
          <a:prstGeom prst="rect">
            <a:avLst/>
          </a:prstGeom>
        </p:spPr>
      </p:pic>
    </p:spTree>
    <p:extLst>
      <p:ext uri="{BB962C8B-B14F-4D97-AF65-F5344CB8AC3E}">
        <p14:creationId xmlns:p14="http://schemas.microsoft.com/office/powerpoint/2010/main" val="410316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4129" y="5338482"/>
            <a:ext cx="11914095" cy="1290918"/>
          </a:xfrm>
        </p:spPr>
        <p:txBody>
          <a:bodyPr>
            <a:normAutofit/>
          </a:bodyPr>
          <a:lstStyle/>
          <a:p>
            <a:pPr algn="ctr"/>
            <a:r>
              <a:rPr lang="es-EC" sz="3200" dirty="0">
                <a:solidFill>
                  <a:srgbClr val="FFFF00"/>
                </a:solidFill>
              </a:rPr>
              <a:t>Formación de cadenas volcánicas. Cinturón de Fuego del Pacífico.</a:t>
            </a:r>
          </a:p>
        </p:txBody>
      </p:sp>
      <p:pic>
        <p:nvPicPr>
          <p:cNvPr id="6" name="Imagen 5"/>
          <p:cNvPicPr>
            <a:picLocks noChangeAspect="1"/>
          </p:cNvPicPr>
          <p:nvPr/>
        </p:nvPicPr>
        <p:blipFill>
          <a:blip r:embed="rId2"/>
          <a:stretch>
            <a:fillRect/>
          </a:stretch>
        </p:blipFill>
        <p:spPr>
          <a:xfrm>
            <a:off x="1623175" y="188259"/>
            <a:ext cx="8945649" cy="4961124"/>
          </a:xfrm>
          <a:prstGeom prst="rect">
            <a:avLst/>
          </a:prstGeom>
        </p:spPr>
      </p:pic>
    </p:spTree>
    <p:extLst>
      <p:ext uri="{BB962C8B-B14F-4D97-AF65-F5344CB8AC3E}">
        <p14:creationId xmlns:p14="http://schemas.microsoft.com/office/powerpoint/2010/main" val="3357356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p:cNvPicPr>
            <a:picLocks noChangeAspect="1"/>
          </p:cNvPicPr>
          <p:nvPr/>
        </p:nvPicPr>
        <p:blipFill>
          <a:blip r:embed="rId2">
            <a:alphaModFix amt="50000"/>
          </a:blip>
          <a:srcRect r="888" b="-1"/>
          <a:stretch>
            <a:fillRect/>
          </a:stretch>
        </p:blipFill>
        <p:spPr>
          <a:xfrm>
            <a:off x="20" y="1"/>
            <a:ext cx="12191980" cy="6857999"/>
          </a:xfrm>
          <a:prstGeom prst="rect">
            <a:avLst/>
          </a:prstGeom>
        </p:spPr>
      </p:pic>
      <p:sp>
        <p:nvSpPr>
          <p:cNvPr id="4" name="Título 3"/>
          <p:cNvSpPr>
            <a:spLocks noGrp="1"/>
          </p:cNvSpPr>
          <p:nvPr>
            <p:ph type="ctrTitle"/>
          </p:nvPr>
        </p:nvSpPr>
        <p:spPr>
          <a:xfrm>
            <a:off x="1524000" y="1122362"/>
            <a:ext cx="9144000" cy="2900518"/>
          </a:xfrm>
        </p:spPr>
        <p:txBody>
          <a:bodyPr>
            <a:normAutofit/>
          </a:bodyPr>
          <a:lstStyle/>
          <a:p>
            <a:pPr algn="just"/>
            <a:r>
              <a:rPr lang="es-EC" sz="2400" b="1">
                <a:solidFill>
                  <a:srgbClr val="FFFFFF"/>
                </a:solidFill>
              </a:rPr>
              <a:t>El Epicentro </a:t>
            </a:r>
            <a:r>
              <a:rPr lang="es-EC" sz="2400">
                <a:solidFill>
                  <a:srgbClr val="FFFFFF"/>
                </a:solidFill>
              </a:rPr>
              <a:t>es el punto en la superficie de la tierra, el cual resulta de la proyección vertical del Hipocentro ubicado a profundidad. Es el punto de la superficie terrestre, en el cual la intensidad del sismo es mayor.</a:t>
            </a:r>
            <a:br>
              <a:rPr lang="es-EC" sz="2400">
                <a:solidFill>
                  <a:srgbClr val="FFFFFF"/>
                </a:solidFill>
              </a:rPr>
            </a:br>
            <a:br>
              <a:rPr lang="es-EC" sz="2400">
                <a:solidFill>
                  <a:srgbClr val="FFFFFF"/>
                </a:solidFill>
              </a:rPr>
            </a:br>
            <a:br>
              <a:rPr lang="es-EC" sz="2400">
                <a:solidFill>
                  <a:srgbClr val="FFFFFF"/>
                </a:solidFill>
              </a:rPr>
            </a:br>
            <a:r>
              <a:rPr lang="es-EC" sz="2400" b="1">
                <a:solidFill>
                  <a:srgbClr val="FFFFFF"/>
                </a:solidFill>
              </a:rPr>
              <a:t>El Hipocentro </a:t>
            </a:r>
            <a:r>
              <a:rPr lang="es-EC" sz="2400">
                <a:solidFill>
                  <a:srgbClr val="FFFFFF"/>
                </a:solidFill>
              </a:rPr>
              <a:t>es el punto en la profundidad de la Tierra desde donde se origina la liberación de la energía de un sismo.</a:t>
            </a:r>
          </a:p>
        </p:txBody>
      </p:sp>
      <p:sp>
        <p:nvSpPr>
          <p:cNvPr id="3" name="Subtítulo 2"/>
          <p:cNvSpPr>
            <a:spLocks noGrp="1"/>
          </p:cNvSpPr>
          <p:nvPr>
            <p:ph type="subTitle" idx="1"/>
          </p:nvPr>
        </p:nvSpPr>
        <p:spPr>
          <a:xfrm>
            <a:off x="1524000" y="4159404"/>
            <a:ext cx="9144000" cy="1098395"/>
          </a:xfrm>
        </p:spPr>
        <p:txBody>
          <a:bodyPr>
            <a:normAutofit/>
          </a:bodyPr>
          <a:lstStyle/>
          <a:p>
            <a:r>
              <a:rPr lang="es-EC" b="1">
                <a:solidFill>
                  <a:srgbClr val="FFFFFF"/>
                </a:solidFill>
              </a:rPr>
              <a:t>Hipocentro y Epicentro</a:t>
            </a:r>
          </a:p>
        </p:txBody>
      </p:sp>
    </p:spTree>
    <p:extLst>
      <p:ext uri="{BB962C8B-B14F-4D97-AF65-F5344CB8AC3E}">
        <p14:creationId xmlns:p14="http://schemas.microsoft.com/office/powerpoint/2010/main" val="165836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0" y="322729"/>
            <a:ext cx="6096000" cy="4948517"/>
          </a:xfrm>
        </p:spPr>
        <p:txBody>
          <a:bodyPr>
            <a:normAutofit/>
          </a:bodyPr>
          <a:lstStyle/>
          <a:p>
            <a:pPr algn="just"/>
            <a:r>
              <a:rPr lang="es-EC" sz="3600" dirty="0">
                <a:solidFill>
                  <a:srgbClr val="FFFF00"/>
                </a:solidFill>
              </a:rPr>
              <a:t>El hipocentro de un terremoto generalmente ocurre en la parte más superficial de la estructura del Planeta; es decir en la Astenosfera y Litosfera.</a:t>
            </a:r>
            <a:endParaRPr lang="es-EC" sz="4800" dirty="0"/>
          </a:p>
        </p:txBody>
      </p:sp>
      <p:sp>
        <p:nvSpPr>
          <p:cNvPr id="3" name="Subtítulo 2"/>
          <p:cNvSpPr>
            <a:spLocks noGrp="1"/>
          </p:cNvSpPr>
          <p:nvPr>
            <p:ph type="subTitle" idx="1"/>
          </p:nvPr>
        </p:nvSpPr>
        <p:spPr>
          <a:xfrm>
            <a:off x="0" y="0"/>
            <a:ext cx="12192000" cy="645459"/>
          </a:xfrm>
        </p:spPr>
        <p:txBody>
          <a:bodyPr>
            <a:noAutofit/>
          </a:bodyPr>
          <a:lstStyle/>
          <a:p>
            <a:r>
              <a:rPr lang="es-EC" sz="4800" b="1" dirty="0">
                <a:solidFill>
                  <a:srgbClr val="FFFF00"/>
                </a:solidFill>
              </a:rPr>
              <a:t>Estructura Interna de la Tierra</a:t>
            </a:r>
            <a:endParaRPr lang="es-EC" sz="4400" b="1" dirty="0">
              <a:solidFill>
                <a:srgbClr val="FFFF00"/>
              </a:solidFill>
            </a:endParaRP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037944"/>
            <a:ext cx="6096000" cy="5086012"/>
          </a:xfrm>
          <a:prstGeom prst="rect">
            <a:avLst/>
          </a:prstGeom>
        </p:spPr>
      </p:pic>
    </p:spTree>
    <p:extLst>
      <p:ext uri="{BB962C8B-B14F-4D97-AF65-F5344CB8AC3E}">
        <p14:creationId xmlns:p14="http://schemas.microsoft.com/office/powerpoint/2010/main" val="3611867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ítulo 3"/>
          <p:cNvSpPr>
            <a:spLocks noGrp="1"/>
          </p:cNvSpPr>
          <p:nvPr>
            <p:ph type="ctrTitle"/>
          </p:nvPr>
        </p:nvSpPr>
        <p:spPr>
          <a:xfrm>
            <a:off x="198120" y="182880"/>
            <a:ext cx="6842759" cy="4756162"/>
          </a:xfrm>
        </p:spPr>
        <p:txBody>
          <a:bodyPr anchor="t">
            <a:normAutofit fontScale="90000"/>
          </a:bodyPr>
          <a:lstStyle/>
          <a:p>
            <a:pPr algn="l"/>
            <a:br>
              <a:rPr lang="es-EC" sz="1200" dirty="0"/>
            </a:br>
            <a:br>
              <a:rPr lang="es-EC" sz="1200" dirty="0"/>
            </a:br>
            <a:br>
              <a:rPr lang="es-EC" sz="1200" dirty="0"/>
            </a:br>
            <a:br>
              <a:rPr lang="es-EC" sz="1600" dirty="0"/>
            </a:br>
            <a:br>
              <a:rPr lang="es-EC" sz="1600" dirty="0"/>
            </a:br>
            <a:r>
              <a:rPr lang="es-EC" sz="2000" dirty="0"/>
              <a:t>Según la profundidad del </a:t>
            </a:r>
            <a:r>
              <a:rPr lang="es-EC" sz="2000" b="1" dirty="0"/>
              <a:t>hipocentro</a:t>
            </a:r>
            <a:r>
              <a:rPr lang="es-EC" sz="2000" dirty="0"/>
              <a:t>, </a:t>
            </a:r>
            <a:r>
              <a:rPr lang="es-EC" sz="2000"/>
              <a:t>los terremotos pueden </a:t>
            </a:r>
            <a:r>
              <a:rPr lang="es-EC" sz="2000" dirty="0"/>
              <a:t>ser:  </a:t>
            </a:r>
            <a:br>
              <a:rPr lang="es-EC" sz="2000" dirty="0"/>
            </a:br>
            <a:br>
              <a:rPr lang="es-EC" sz="2000" dirty="0"/>
            </a:br>
            <a:r>
              <a:rPr lang="es-EC" sz="2000" b="1" dirty="0"/>
              <a:t>a) Superficiales: </a:t>
            </a:r>
            <a:r>
              <a:rPr lang="es-EC" sz="2000" dirty="0"/>
              <a:t>Cuando el hipocentro esta situado entre 0 y 70 km de profundidad. Se originan en las fallas geológicas de la Corteza Continental. </a:t>
            </a:r>
            <a:br>
              <a:rPr lang="es-EC" sz="2000" dirty="0"/>
            </a:br>
            <a:br>
              <a:rPr lang="es-EC" sz="2000" b="1" dirty="0"/>
            </a:br>
            <a:r>
              <a:rPr lang="es-EC" sz="2000" b="1" dirty="0"/>
              <a:t>b) Intermedios: </a:t>
            </a:r>
            <a:r>
              <a:rPr lang="es-EC" sz="2000" dirty="0"/>
              <a:t>Cuando el hipocentro esta situado entre 70 y 300 km de profundidad. Ocurren bajo la Corteza asociados a la subducción de la Litosfera.</a:t>
            </a:r>
            <a:br>
              <a:rPr lang="es-EC" sz="2000" dirty="0"/>
            </a:br>
            <a:br>
              <a:rPr lang="es-EC" sz="2000" dirty="0"/>
            </a:br>
            <a:r>
              <a:rPr lang="es-EC" sz="2000" b="1" dirty="0"/>
              <a:t>c) Profundos: </a:t>
            </a:r>
            <a:r>
              <a:rPr lang="es-EC" sz="2000" dirty="0"/>
              <a:t>Cuando el hipocentro se encuentra a más de 300 km de profundidad. Es decir en la capa de rocas plásticas llamada Astenosfera sobre la cual se mueven (flotan) las placas tectónicas.</a:t>
            </a:r>
          </a:p>
        </p:txBody>
      </p:sp>
      <p:sp>
        <p:nvSpPr>
          <p:cNvPr id="3" name="Subtítulo 2"/>
          <p:cNvSpPr>
            <a:spLocks noGrp="1"/>
          </p:cNvSpPr>
          <p:nvPr>
            <p:ph type="subTitle" idx="1"/>
          </p:nvPr>
        </p:nvSpPr>
        <p:spPr>
          <a:xfrm>
            <a:off x="320040" y="4939043"/>
            <a:ext cx="7071361" cy="1412688"/>
          </a:xfrm>
        </p:spPr>
        <p:txBody>
          <a:bodyPr anchor="b">
            <a:normAutofit/>
          </a:bodyPr>
          <a:lstStyle/>
          <a:p>
            <a:r>
              <a:rPr lang="es-EC" sz="3200" b="1" dirty="0"/>
              <a:t>Clasificación de los terremotos </a:t>
            </a:r>
          </a:p>
          <a:p>
            <a:r>
              <a:rPr lang="es-EC" sz="3200" b="1" dirty="0"/>
              <a:t>según la profundidad del </a:t>
            </a:r>
            <a:r>
              <a:rPr lang="es-EC" sz="3200" b="1" dirty="0" err="1"/>
              <a:t>hipoentro</a:t>
            </a:r>
            <a:endParaRPr lang="es-EC" sz="3200" b="1" dirty="0"/>
          </a:p>
        </p:txBody>
      </p:sp>
      <p:sp>
        <p:nvSpPr>
          <p:cNvPr id="14" name="Rectangle 13">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rcRect l="4749" r="17250" b="-1"/>
          <a:stretch>
            <a:fillRect/>
          </a:stretch>
        </p:blipFill>
        <p:spPr>
          <a:xfrm>
            <a:off x="7391401" y="506269"/>
            <a:ext cx="4800598"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3041680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121023" y="914400"/>
            <a:ext cx="5974977" cy="5809130"/>
          </a:xfrm>
        </p:spPr>
        <p:txBody>
          <a:bodyPr>
            <a:normAutofit/>
          </a:bodyPr>
          <a:lstStyle/>
          <a:p>
            <a:pPr algn="l"/>
            <a:r>
              <a:rPr lang="es-EC" sz="2700" dirty="0">
                <a:solidFill>
                  <a:srgbClr val="FFFF00"/>
                </a:solidFill>
              </a:rPr>
              <a:t>Existen varias escalas: </a:t>
            </a:r>
            <a:br>
              <a:rPr lang="es-EC" sz="2700" dirty="0">
                <a:solidFill>
                  <a:srgbClr val="FFFF00"/>
                </a:solidFill>
              </a:rPr>
            </a:br>
            <a:br>
              <a:rPr lang="es-EC" sz="2700" dirty="0">
                <a:solidFill>
                  <a:srgbClr val="FFFF00"/>
                </a:solidFill>
              </a:rPr>
            </a:br>
            <a:r>
              <a:rPr lang="es-EC" sz="2700" dirty="0">
                <a:solidFill>
                  <a:srgbClr val="FFFF00"/>
                </a:solidFill>
              </a:rPr>
              <a:t>1. </a:t>
            </a:r>
            <a:r>
              <a:rPr lang="es-EC" sz="2700" b="1" dirty="0">
                <a:solidFill>
                  <a:srgbClr val="FFFF00"/>
                </a:solidFill>
              </a:rPr>
              <a:t>Escala de Richter </a:t>
            </a:r>
            <a:r>
              <a:rPr lang="es-EC" sz="2700" dirty="0">
                <a:solidFill>
                  <a:srgbClr val="FFFF00"/>
                </a:solidFill>
              </a:rPr>
              <a:t>(Charles Richter) que clasifica la intensidad de un terremoto según la magnitud en escala logarítmica de los daños causados en la superficie por la onda expansiva del sismo producto de la energía liberada. </a:t>
            </a:r>
            <a:br>
              <a:rPr lang="es-EC" sz="2700" dirty="0">
                <a:solidFill>
                  <a:srgbClr val="FFFF00"/>
                </a:solidFill>
              </a:rPr>
            </a:br>
            <a:br>
              <a:rPr lang="es-EC" sz="2700" dirty="0">
                <a:solidFill>
                  <a:srgbClr val="FFFF00"/>
                </a:solidFill>
              </a:rPr>
            </a:br>
            <a:br>
              <a:rPr lang="es-EC" sz="2700" dirty="0">
                <a:solidFill>
                  <a:srgbClr val="FFFF00"/>
                </a:solidFill>
              </a:rPr>
            </a:br>
            <a:br>
              <a:rPr lang="es-EC" sz="2700" dirty="0">
                <a:solidFill>
                  <a:srgbClr val="FFFF00"/>
                </a:solidFill>
              </a:rPr>
            </a:br>
            <a:endParaRPr lang="es-EC" sz="2600" dirty="0"/>
          </a:p>
        </p:txBody>
      </p:sp>
      <p:sp>
        <p:nvSpPr>
          <p:cNvPr id="3" name="Subtítulo 2"/>
          <p:cNvSpPr>
            <a:spLocks noGrp="1"/>
          </p:cNvSpPr>
          <p:nvPr>
            <p:ph type="subTitle" idx="1"/>
          </p:nvPr>
        </p:nvSpPr>
        <p:spPr>
          <a:xfrm>
            <a:off x="0" y="0"/>
            <a:ext cx="12192000" cy="645459"/>
          </a:xfrm>
        </p:spPr>
        <p:txBody>
          <a:bodyPr>
            <a:noAutofit/>
          </a:bodyPr>
          <a:lstStyle/>
          <a:p>
            <a:r>
              <a:rPr lang="es-EC" sz="3600" b="1" dirty="0">
                <a:solidFill>
                  <a:srgbClr val="FFFF00"/>
                </a:solidFill>
              </a:rPr>
              <a:t>Clasificación de los terremotos según la Intensidad </a:t>
            </a:r>
          </a:p>
        </p:txBody>
      </p:sp>
      <p:pic>
        <p:nvPicPr>
          <p:cNvPr id="5" name="Imagen 4"/>
          <p:cNvPicPr>
            <a:picLocks noChangeAspect="1"/>
          </p:cNvPicPr>
          <p:nvPr/>
        </p:nvPicPr>
        <p:blipFill>
          <a:blip r:embed="rId2"/>
          <a:stretch>
            <a:fillRect/>
          </a:stretch>
        </p:blipFill>
        <p:spPr>
          <a:xfrm>
            <a:off x="6087035" y="1290918"/>
            <a:ext cx="6104965" cy="5011538"/>
          </a:xfrm>
          <a:prstGeom prst="rect">
            <a:avLst/>
          </a:prstGeom>
        </p:spPr>
      </p:pic>
    </p:spTree>
    <p:extLst>
      <p:ext uri="{BB962C8B-B14F-4D97-AF65-F5344CB8AC3E}">
        <p14:creationId xmlns:p14="http://schemas.microsoft.com/office/powerpoint/2010/main" val="2584853346"/>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3031</TotalTime>
  <Words>903</Words>
  <Application>Microsoft Office PowerPoint</Application>
  <PresentationFormat>Panorámica</PresentationFormat>
  <Paragraphs>30</Paragraphs>
  <Slides>12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Calibri</vt:lpstr>
      <vt:lpstr>Calibri Light</vt:lpstr>
      <vt:lpstr>Office Theme</vt:lpstr>
      <vt:lpstr>Terremotos</vt:lpstr>
      <vt:lpstr>Un terremoto es un proceso por el cual se libera de manera súbita una gran cantidad de energía (sísmica), la misma que en su mayoría se expresa mediante ondas concéntricas que viajan desde el interior hacia el exterior de la Tierra.  </vt:lpstr>
      <vt:lpstr>               Dentro de los mecanismos que producen sismos, podemos mencionar en orden de prioridad de magnitud:   a) La actividad de las placas   tectónicas. b) La actividad volcánica,  c) Los impactos de meteoritos,  d) La actividad humana  (experimentos de  explosiones nucleares, etc.).</vt:lpstr>
      <vt:lpstr>               El llamado  “Cinturón de Fuego del Pacífico” es parte de un proceso en el cual la placa oceánica, compuesta de roca basáltica pesada se introduce por debajo de la placa continental más liviana compuesta principalmente por rocas  de menor densidad. Este proceso llamado  “subducción” sucede en los bordes de todo el Océano Pacífico, en los cuales se han formado cordilleras de volcanes activos de ahí su nombre de cinturón  de fuego.  El 90% de los terremotos ocurren a lo largo de este cinturón   </vt:lpstr>
      <vt:lpstr>Formación de cadenas volcánicas. Cinturón de Fuego del Pacífico.</vt:lpstr>
      <vt:lpstr>El Epicentro es el punto en la superficie de la tierra, el cual resulta de la proyección vertical del Hipocentro ubicado a profundidad. Es el punto de la superficie terrestre, en el cual la intensidad del sismo es mayor.   El Hipocentro es el punto en la profundidad de la Tierra desde donde se origina la liberación de la energía de un sismo.</vt:lpstr>
      <vt:lpstr>El hipocentro de un terremoto generalmente ocurre en la parte más superficial de la estructura del Planeta; es decir en la Astenosfera y Litosfera.</vt:lpstr>
      <vt:lpstr>     Según la profundidad del hipocentro, los terremotos pueden ser:    a) Superficiales: Cuando el hipocentro esta situado entre 0 y 70 km de profundidad. Se originan en las fallas geológicas de la Corteza Continental.   b) Intermedios: Cuando el hipocentro esta situado entre 70 y 300 km de profundidad. Ocurren bajo la Corteza asociados a la subducción de la Litosfera.  c) Profundos: Cuando el hipocentro se encuentra a más de 300 km de profundidad. Es decir en la capa de rocas plásticas llamada Astenosfera sobre la cual se mueven (flotan) las placas tectónicas.</vt:lpstr>
      <vt:lpstr>Existen varias escalas:   1. Escala de Richter (Charles Richter) que clasifica la intensidad de un terremoto según la magnitud en escala logarítmica de los daños causados en la superficie por la onda expansiva del sismo producto de la energía liberada.     </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 sismo es un proceso por el cual se libera de manera súbita una gran cantidad de energía (sísmica), la misma que en su mayoría se expresa mediante ondas concéntricas que viajan desde el interior hacia el exterior de la Tierra.</dc:title>
  <dc:creator>John Bolaños</dc:creator>
  <cp:lastModifiedBy>Maria Sanz</cp:lastModifiedBy>
  <cp:revision>57</cp:revision>
  <cp:lastPrinted>2016-04-18T01:06:21Z</cp:lastPrinted>
  <dcterms:created xsi:type="dcterms:W3CDTF">2016-04-17T04:21:50Z</dcterms:created>
  <dcterms:modified xsi:type="dcterms:W3CDTF">2026-08-15T10:32:11Z</dcterms:modified>
</cp:coreProperties>
</file>